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99" r:id="rId6"/>
    <p:sldId id="320" r:id="rId7"/>
    <p:sldId id="32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01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5" r:id="rId46"/>
    <p:sldId id="306" r:id="rId47"/>
    <p:sldId id="304" r:id="rId48"/>
    <p:sldId id="309" r:id="rId49"/>
    <p:sldId id="325" r:id="rId50"/>
    <p:sldId id="326" r:id="rId51"/>
    <p:sldId id="323" r:id="rId52"/>
    <p:sldId id="308" r:id="rId53"/>
    <p:sldId id="327" r:id="rId54"/>
    <p:sldId id="322" r:id="rId55"/>
    <p:sldId id="311" r:id="rId56"/>
    <p:sldId id="312" r:id="rId57"/>
    <p:sldId id="313" r:id="rId58"/>
    <p:sldId id="315" r:id="rId59"/>
    <p:sldId id="316" r:id="rId60"/>
    <p:sldId id="317" r:id="rId61"/>
    <p:sldId id="318" r:id="rId62"/>
    <p:sldId id="319" r:id="rId63"/>
    <p:sldId id="324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tableStyles" Target="tableStyles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theme" Target="theme/theme1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A4384-581A-4D7F-881D-654A07F091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EBB420-12CC-4EFA-8FD9-B2DC81397421}">
      <dgm:prSet phldrT="[Text]"/>
      <dgm:spPr>
        <a:solidFill>
          <a:srgbClr val="FF0066"/>
        </a:solidFill>
      </dgm:spPr>
      <dgm:t>
        <a:bodyPr/>
        <a:lstStyle/>
        <a:p>
          <a:r>
            <a:rPr lang="en-US" dirty="0" err="1"/>
            <a:t>Bioinert</a:t>
          </a:r>
          <a:endParaRPr lang="en-US" dirty="0"/>
        </a:p>
      </dgm:t>
    </dgm:pt>
    <dgm:pt modelId="{B1095C04-51B3-4D91-BC8E-0B9118A1F824}" type="parTrans" cxnId="{7702A25A-1B33-4903-810A-DD0AC98D6E8C}">
      <dgm:prSet/>
      <dgm:spPr/>
      <dgm:t>
        <a:bodyPr/>
        <a:lstStyle/>
        <a:p>
          <a:endParaRPr lang="en-US"/>
        </a:p>
      </dgm:t>
    </dgm:pt>
    <dgm:pt modelId="{936F8B25-4704-4573-9AD7-65BC0DC741B4}" type="sibTrans" cxnId="{7702A25A-1B33-4903-810A-DD0AC98D6E8C}">
      <dgm:prSet/>
      <dgm:spPr/>
      <dgm:t>
        <a:bodyPr/>
        <a:lstStyle/>
        <a:p>
          <a:endParaRPr lang="en-US"/>
        </a:p>
      </dgm:t>
    </dgm:pt>
    <dgm:pt modelId="{EB36188C-D718-4151-912F-02EE74AFB1FB}">
      <dgm:prSet phldrT="[Text]"/>
      <dgm:spPr/>
      <dgm:t>
        <a:bodyPr/>
        <a:lstStyle/>
        <a:p>
          <a:r>
            <a:rPr lang="en-US" dirty="0"/>
            <a:t>Minimal interaction</a:t>
          </a:r>
        </a:p>
      </dgm:t>
    </dgm:pt>
    <dgm:pt modelId="{FA777CC5-04FA-4AE1-98FC-505BA9BF03FC}" type="parTrans" cxnId="{06C0AEA8-D829-4A42-BE81-7731B2D64D5E}">
      <dgm:prSet/>
      <dgm:spPr/>
      <dgm:t>
        <a:bodyPr/>
        <a:lstStyle/>
        <a:p>
          <a:endParaRPr lang="en-US"/>
        </a:p>
      </dgm:t>
    </dgm:pt>
    <dgm:pt modelId="{967DE2DB-C266-49C8-BAFE-217791A8A433}" type="sibTrans" cxnId="{06C0AEA8-D829-4A42-BE81-7731B2D64D5E}">
      <dgm:prSet/>
      <dgm:spPr/>
      <dgm:t>
        <a:bodyPr/>
        <a:lstStyle/>
        <a:p>
          <a:endParaRPr lang="en-US"/>
        </a:p>
      </dgm:t>
    </dgm:pt>
    <dgm:pt modelId="{AF0D9AAB-415D-48B6-84FF-C07112B0A7DD}">
      <dgm:prSet phldrT="[Text]"/>
      <dgm:spPr/>
      <dgm:t>
        <a:bodyPr/>
        <a:lstStyle/>
        <a:p>
          <a:r>
            <a:rPr lang="en-US" dirty="0"/>
            <a:t>Stainless steel , Ti, Al, partially stabilized Zirconia and ultra </a:t>
          </a:r>
          <a:r>
            <a:rPr lang="en-US" dirty="0" err="1"/>
            <a:t>hmwt</a:t>
          </a:r>
          <a:r>
            <a:rPr lang="en-US" dirty="0"/>
            <a:t> Polyethylene</a:t>
          </a:r>
        </a:p>
      </dgm:t>
    </dgm:pt>
    <dgm:pt modelId="{150E94ED-4EBB-467A-8D5E-0CE858ADE0A6}" type="parTrans" cxnId="{848D7AC9-B718-4BF5-88AE-07BEEC105757}">
      <dgm:prSet/>
      <dgm:spPr/>
      <dgm:t>
        <a:bodyPr/>
        <a:lstStyle/>
        <a:p>
          <a:endParaRPr lang="en-US"/>
        </a:p>
      </dgm:t>
    </dgm:pt>
    <dgm:pt modelId="{FE2B0F4B-FF21-42D5-A7C8-2FB18CD7E838}" type="sibTrans" cxnId="{848D7AC9-B718-4BF5-88AE-07BEEC105757}">
      <dgm:prSet/>
      <dgm:spPr/>
      <dgm:t>
        <a:bodyPr/>
        <a:lstStyle/>
        <a:p>
          <a:endParaRPr lang="en-US"/>
        </a:p>
      </dgm:t>
    </dgm:pt>
    <dgm:pt modelId="{2167BF70-2916-4746-A54F-68663CCDE21A}">
      <dgm:prSet phldrT="[Text]"/>
      <dgm:spPr>
        <a:solidFill>
          <a:srgbClr val="FF0066"/>
        </a:solidFill>
      </dgm:spPr>
      <dgm:t>
        <a:bodyPr/>
        <a:lstStyle/>
        <a:p>
          <a:r>
            <a:rPr lang="en-US" dirty="0"/>
            <a:t>Bioactive </a:t>
          </a:r>
        </a:p>
      </dgm:t>
    </dgm:pt>
    <dgm:pt modelId="{96928077-0E72-44D5-BE30-A6EE7B284618}" type="parTrans" cxnId="{52017F83-9630-4DAB-8DCD-B31732149F2F}">
      <dgm:prSet/>
      <dgm:spPr/>
      <dgm:t>
        <a:bodyPr/>
        <a:lstStyle/>
        <a:p>
          <a:endParaRPr lang="en-US"/>
        </a:p>
      </dgm:t>
    </dgm:pt>
    <dgm:pt modelId="{E55DD2B1-CBF2-4BD3-A251-38AE13E50F25}" type="sibTrans" cxnId="{52017F83-9630-4DAB-8DCD-B31732149F2F}">
      <dgm:prSet/>
      <dgm:spPr/>
      <dgm:t>
        <a:bodyPr/>
        <a:lstStyle/>
        <a:p>
          <a:endParaRPr lang="en-US"/>
        </a:p>
      </dgm:t>
    </dgm:pt>
    <dgm:pt modelId="{695C75DE-452F-44F3-B811-E2764DA5E38C}">
      <dgm:prSet phldrT="[Text]"/>
      <dgm:spPr/>
      <dgm:t>
        <a:bodyPr/>
        <a:lstStyle/>
        <a:p>
          <a:r>
            <a:rPr lang="en-US" dirty="0"/>
            <a:t>Interacts with surrounding bone</a:t>
          </a:r>
        </a:p>
      </dgm:t>
    </dgm:pt>
    <dgm:pt modelId="{28B3B0E7-47D2-42B1-934F-C882BE8851B5}" type="parTrans" cxnId="{D0D0F4D5-0C19-4F0A-871D-573032161747}">
      <dgm:prSet/>
      <dgm:spPr/>
      <dgm:t>
        <a:bodyPr/>
        <a:lstStyle/>
        <a:p>
          <a:endParaRPr lang="en-US"/>
        </a:p>
      </dgm:t>
    </dgm:pt>
    <dgm:pt modelId="{A1912176-FB6B-4370-9065-A28003EE9C71}" type="sibTrans" cxnId="{D0D0F4D5-0C19-4F0A-871D-573032161747}">
      <dgm:prSet/>
      <dgm:spPr/>
      <dgm:t>
        <a:bodyPr/>
        <a:lstStyle/>
        <a:p>
          <a:endParaRPr lang="en-US"/>
        </a:p>
      </dgm:t>
    </dgm:pt>
    <dgm:pt modelId="{FDC497D9-0A22-4CB9-90DE-458E503EBBCC}">
      <dgm:prSet phldrT="[Text]"/>
      <dgm:spPr/>
      <dgm:t>
        <a:bodyPr/>
        <a:lstStyle/>
        <a:p>
          <a:r>
            <a:rPr lang="en-US" dirty="0"/>
            <a:t>Synthetic </a:t>
          </a:r>
          <a:r>
            <a:rPr lang="en-US" dirty="0" err="1"/>
            <a:t>hydroxy</a:t>
          </a:r>
          <a:r>
            <a:rPr lang="en-US" dirty="0"/>
            <a:t> </a:t>
          </a:r>
          <a:r>
            <a:rPr lang="en-US" dirty="0" err="1"/>
            <a:t>apetite</a:t>
          </a:r>
          <a:r>
            <a:rPr lang="en-US" dirty="0"/>
            <a:t>, glass ceramic, 	</a:t>
          </a:r>
          <a:r>
            <a:rPr lang="en-US" dirty="0" err="1"/>
            <a:t>Bioglass</a:t>
          </a:r>
          <a:r>
            <a:rPr lang="en-US" dirty="0"/>
            <a:t>	</a:t>
          </a:r>
        </a:p>
      </dgm:t>
    </dgm:pt>
    <dgm:pt modelId="{8CC89646-C90D-43D9-A96A-BDD14237D6C1}" type="parTrans" cxnId="{22E6077B-BB5E-43E4-B26C-ED2E1290EE29}">
      <dgm:prSet/>
      <dgm:spPr/>
      <dgm:t>
        <a:bodyPr/>
        <a:lstStyle/>
        <a:p>
          <a:endParaRPr lang="en-US"/>
        </a:p>
      </dgm:t>
    </dgm:pt>
    <dgm:pt modelId="{25C90D46-94F8-4EE8-B0A8-F54F7CA33A2E}" type="sibTrans" cxnId="{22E6077B-BB5E-43E4-B26C-ED2E1290EE29}">
      <dgm:prSet/>
      <dgm:spPr/>
      <dgm:t>
        <a:bodyPr/>
        <a:lstStyle/>
        <a:p>
          <a:endParaRPr lang="en-US"/>
        </a:p>
      </dgm:t>
    </dgm:pt>
    <dgm:pt modelId="{C30E332A-5F12-4714-9461-C4D3676D92B1}">
      <dgm:prSet phldrT="[Text]"/>
      <dgm:spPr>
        <a:solidFill>
          <a:srgbClr val="FF0066"/>
        </a:solidFill>
      </dgm:spPr>
      <dgm:t>
        <a:bodyPr/>
        <a:lstStyle/>
        <a:p>
          <a:r>
            <a:rPr lang="en-US" dirty="0" err="1"/>
            <a:t>Biotolerant</a:t>
          </a:r>
          <a:endParaRPr lang="en-US" dirty="0"/>
        </a:p>
      </dgm:t>
    </dgm:pt>
    <dgm:pt modelId="{1372CE25-DCFE-4C0B-90C8-93A7782FC1E5}" type="parTrans" cxnId="{D2DB2C48-0915-445E-8967-B8CA44070452}">
      <dgm:prSet/>
      <dgm:spPr/>
      <dgm:t>
        <a:bodyPr/>
        <a:lstStyle/>
        <a:p>
          <a:endParaRPr lang="en-US"/>
        </a:p>
      </dgm:t>
    </dgm:pt>
    <dgm:pt modelId="{BC05B20B-D08A-4ED7-B91C-CC21D6626DEC}" type="sibTrans" cxnId="{D2DB2C48-0915-445E-8967-B8CA44070452}">
      <dgm:prSet/>
      <dgm:spPr/>
      <dgm:t>
        <a:bodyPr/>
        <a:lstStyle/>
        <a:p>
          <a:endParaRPr lang="en-US"/>
        </a:p>
      </dgm:t>
    </dgm:pt>
    <dgm:pt modelId="{37EF1DA6-B1EA-44AD-8B62-2D4BB9FB4225}">
      <dgm:prSet phldrT="[Text]"/>
      <dgm:spPr/>
      <dgm:t>
        <a:bodyPr/>
        <a:lstStyle/>
        <a:p>
          <a:r>
            <a:rPr lang="en-US" dirty="0"/>
            <a:t>Resorbs and </a:t>
          </a:r>
          <a:r>
            <a:rPr lang="en-US" dirty="0" err="1"/>
            <a:t>incorported</a:t>
          </a:r>
          <a:r>
            <a:rPr lang="en-US" dirty="0"/>
            <a:t> into surrounding tissues</a:t>
          </a:r>
        </a:p>
      </dgm:t>
    </dgm:pt>
    <dgm:pt modelId="{16FA8FA1-719C-4873-B8A4-7499281056FC}" type="parTrans" cxnId="{E12E5184-C911-4FEA-88E3-9B56452D5F4E}">
      <dgm:prSet/>
      <dgm:spPr/>
      <dgm:t>
        <a:bodyPr/>
        <a:lstStyle/>
        <a:p>
          <a:endParaRPr lang="en-US"/>
        </a:p>
      </dgm:t>
    </dgm:pt>
    <dgm:pt modelId="{5FF708AA-000A-4B0B-B9FE-B68D26BF7B11}" type="sibTrans" cxnId="{E12E5184-C911-4FEA-88E3-9B56452D5F4E}">
      <dgm:prSet/>
      <dgm:spPr/>
      <dgm:t>
        <a:bodyPr/>
        <a:lstStyle/>
        <a:p>
          <a:endParaRPr lang="en-US"/>
        </a:p>
      </dgm:t>
    </dgm:pt>
    <dgm:pt modelId="{FA2FCBB3-B28F-44A8-AECD-EF919513A013}">
      <dgm:prSet phldrT="[Text]"/>
      <dgm:spPr/>
      <dgm:t>
        <a:bodyPr/>
        <a:lstStyle/>
        <a:p>
          <a:r>
            <a:rPr lang="en-US" dirty="0"/>
            <a:t>Tri Calcium phosphate</a:t>
          </a:r>
        </a:p>
      </dgm:t>
    </dgm:pt>
    <dgm:pt modelId="{D35E774C-2622-40A8-985D-858428BA2F5F}" type="parTrans" cxnId="{EEB44F4A-7337-4CE7-9CFF-7BBFDC995230}">
      <dgm:prSet/>
      <dgm:spPr/>
      <dgm:t>
        <a:bodyPr/>
        <a:lstStyle/>
        <a:p>
          <a:endParaRPr lang="en-US"/>
        </a:p>
      </dgm:t>
    </dgm:pt>
    <dgm:pt modelId="{EE2E45D2-05F0-4006-8A42-74EA525EECA9}" type="sibTrans" cxnId="{EEB44F4A-7337-4CE7-9CFF-7BBFDC995230}">
      <dgm:prSet/>
      <dgm:spPr/>
      <dgm:t>
        <a:bodyPr/>
        <a:lstStyle/>
        <a:p>
          <a:endParaRPr lang="en-US"/>
        </a:p>
      </dgm:t>
    </dgm:pt>
    <dgm:pt modelId="{1FE21763-3B45-41A8-95D9-845261B3ACF3}">
      <dgm:prSet phldrT="[Text]"/>
      <dgm:spPr/>
      <dgm:t>
        <a:bodyPr/>
        <a:lstStyle/>
        <a:p>
          <a:endParaRPr lang="en-US" dirty="0"/>
        </a:p>
      </dgm:t>
    </dgm:pt>
    <dgm:pt modelId="{572BD6EE-490C-4500-9665-A475D213C77D}" type="parTrans" cxnId="{8D8CEB9C-55FF-4243-9A66-A449BDA25249}">
      <dgm:prSet/>
      <dgm:spPr/>
      <dgm:t>
        <a:bodyPr/>
        <a:lstStyle/>
        <a:p>
          <a:endParaRPr lang="en-US"/>
        </a:p>
      </dgm:t>
    </dgm:pt>
    <dgm:pt modelId="{E07A621A-4C64-4739-BD3E-94209A640EC6}" type="sibTrans" cxnId="{8D8CEB9C-55FF-4243-9A66-A449BDA25249}">
      <dgm:prSet/>
      <dgm:spPr/>
      <dgm:t>
        <a:bodyPr/>
        <a:lstStyle/>
        <a:p>
          <a:endParaRPr lang="en-US"/>
        </a:p>
      </dgm:t>
    </dgm:pt>
    <dgm:pt modelId="{902904A1-9718-4D97-8F2F-0C82D6D94163}">
      <dgm:prSet phldrT="[Text]"/>
      <dgm:spPr>
        <a:solidFill>
          <a:srgbClr val="FF0066"/>
        </a:solidFill>
      </dgm:spPr>
      <dgm:t>
        <a:bodyPr/>
        <a:lstStyle/>
        <a:p>
          <a:r>
            <a:rPr lang="en-US" dirty="0" err="1"/>
            <a:t>Bioresorbable</a:t>
          </a:r>
          <a:r>
            <a:rPr lang="en-US" dirty="0"/>
            <a:t> </a:t>
          </a:r>
        </a:p>
      </dgm:t>
    </dgm:pt>
    <dgm:pt modelId="{1D202C14-EC31-4358-AA53-4C9FB0BE5261}" type="parTrans" cxnId="{806532C6-99EB-4FE0-9520-7C8DBA6BD8BD}">
      <dgm:prSet/>
      <dgm:spPr/>
      <dgm:t>
        <a:bodyPr/>
        <a:lstStyle/>
        <a:p>
          <a:endParaRPr lang="en-US"/>
        </a:p>
      </dgm:t>
    </dgm:pt>
    <dgm:pt modelId="{C3E37BC3-C16F-4913-8C51-E18680C9D65B}" type="sibTrans" cxnId="{806532C6-99EB-4FE0-9520-7C8DBA6BD8BD}">
      <dgm:prSet/>
      <dgm:spPr/>
      <dgm:t>
        <a:bodyPr/>
        <a:lstStyle/>
        <a:p>
          <a:endParaRPr lang="en-US"/>
        </a:p>
      </dgm:t>
    </dgm:pt>
    <dgm:pt modelId="{E21B9FD6-8EF4-42BC-96E2-DF5A04DA650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n-US" sz="1800" dirty="0">
              <a:solidFill>
                <a:schemeClr val="tx1"/>
              </a:solidFill>
            </a:rPr>
            <a:t>&gt; Forms a layer of fibrous tissue around</a:t>
          </a:r>
        </a:p>
        <a:p>
          <a:pPr algn="l"/>
          <a:r>
            <a:rPr lang="en-US" sz="1800" dirty="0">
              <a:solidFill>
                <a:schemeClr val="tx1"/>
              </a:solidFill>
            </a:rPr>
            <a:t>&gt; Gold, Co-Cr, polymers</a:t>
          </a:r>
        </a:p>
      </dgm:t>
    </dgm:pt>
    <dgm:pt modelId="{EC15E17F-E90E-4F36-855D-FA45438110F1}" type="parTrans" cxnId="{ECFEB294-A86E-4377-9F85-EDD1F3F0D3BB}">
      <dgm:prSet/>
      <dgm:spPr/>
      <dgm:t>
        <a:bodyPr/>
        <a:lstStyle/>
        <a:p>
          <a:endParaRPr lang="en-US"/>
        </a:p>
      </dgm:t>
    </dgm:pt>
    <dgm:pt modelId="{BE0B2EBD-BAD8-468B-890F-D23EE5C3E95B}" type="sibTrans" cxnId="{ECFEB294-A86E-4377-9F85-EDD1F3F0D3BB}">
      <dgm:prSet/>
      <dgm:spPr/>
      <dgm:t>
        <a:bodyPr/>
        <a:lstStyle/>
        <a:p>
          <a:endParaRPr lang="en-US"/>
        </a:p>
      </dgm:t>
    </dgm:pt>
    <dgm:pt modelId="{78DBF510-7F62-4EAD-931E-84BB51D81F08}" type="pres">
      <dgm:prSet presAssocID="{60CA4384-581A-4D7F-881D-654A07F091B0}" presName="Name0" presStyleCnt="0">
        <dgm:presLayoutVars>
          <dgm:dir/>
          <dgm:animLvl val="lvl"/>
          <dgm:resizeHandles val="exact"/>
        </dgm:presLayoutVars>
      </dgm:prSet>
      <dgm:spPr/>
    </dgm:pt>
    <dgm:pt modelId="{03F40561-1900-4552-B334-D01D3A4CE497}" type="pres">
      <dgm:prSet presAssocID="{40EBB420-12CC-4EFA-8FD9-B2DC81397421}" presName="linNode" presStyleCnt="0"/>
      <dgm:spPr/>
    </dgm:pt>
    <dgm:pt modelId="{8A7A3D9C-49D9-4BE1-8C80-8C5A2B9ACD4E}" type="pres">
      <dgm:prSet presAssocID="{40EBB420-12CC-4EFA-8FD9-B2DC8139742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326228A-DB45-41C8-BBD9-A2A88F191EBA}" type="pres">
      <dgm:prSet presAssocID="{40EBB420-12CC-4EFA-8FD9-B2DC81397421}" presName="descendantText" presStyleLbl="alignAccFollowNode1" presStyleIdx="0" presStyleCnt="3">
        <dgm:presLayoutVars>
          <dgm:bulletEnabled val="1"/>
        </dgm:presLayoutVars>
      </dgm:prSet>
      <dgm:spPr/>
    </dgm:pt>
    <dgm:pt modelId="{6264B424-3C0F-419B-9E37-4277DC01AB60}" type="pres">
      <dgm:prSet presAssocID="{936F8B25-4704-4573-9AD7-65BC0DC741B4}" presName="sp" presStyleCnt="0"/>
      <dgm:spPr/>
    </dgm:pt>
    <dgm:pt modelId="{A449AD2F-C7BE-4C50-B387-EFA8228949D5}" type="pres">
      <dgm:prSet presAssocID="{2167BF70-2916-4746-A54F-68663CCDE21A}" presName="linNode" presStyleCnt="0"/>
      <dgm:spPr/>
    </dgm:pt>
    <dgm:pt modelId="{D020F8B3-03AD-4EC0-8D4E-AA41A2313570}" type="pres">
      <dgm:prSet presAssocID="{2167BF70-2916-4746-A54F-68663CCDE21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16562EF-DB78-4D07-9F50-0E7F3F560A62}" type="pres">
      <dgm:prSet presAssocID="{2167BF70-2916-4746-A54F-68663CCDE21A}" presName="descendantText" presStyleLbl="alignAccFollowNode1" presStyleIdx="1" presStyleCnt="3">
        <dgm:presLayoutVars>
          <dgm:bulletEnabled val="1"/>
        </dgm:presLayoutVars>
      </dgm:prSet>
      <dgm:spPr/>
    </dgm:pt>
    <dgm:pt modelId="{414CFD33-3827-4450-A8E5-618FBE274FFA}" type="pres">
      <dgm:prSet presAssocID="{E55DD2B1-CBF2-4BD3-A251-38AE13E50F25}" presName="sp" presStyleCnt="0"/>
      <dgm:spPr/>
    </dgm:pt>
    <dgm:pt modelId="{045BC647-2996-47D4-A8A3-C3D398C202EC}" type="pres">
      <dgm:prSet presAssocID="{C30E332A-5F12-4714-9461-C4D3676D92B1}" presName="linNode" presStyleCnt="0"/>
      <dgm:spPr/>
    </dgm:pt>
    <dgm:pt modelId="{6075E383-175A-4D3B-9908-675A18FC9042}" type="pres">
      <dgm:prSet presAssocID="{C30E332A-5F12-4714-9461-C4D3676D92B1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2B8DD755-3AE5-4D7D-8D3D-77DBF10F199A}" type="pres">
      <dgm:prSet presAssocID="{BC05B20B-D08A-4ED7-B91C-CC21D6626DEC}" presName="sp" presStyleCnt="0"/>
      <dgm:spPr/>
    </dgm:pt>
    <dgm:pt modelId="{43A98CCD-D8C9-4F1D-9573-2F637C526372}" type="pres">
      <dgm:prSet presAssocID="{E21B9FD6-8EF4-42BC-96E2-DF5A04DA650D}" presName="linNode" presStyleCnt="0"/>
      <dgm:spPr/>
    </dgm:pt>
    <dgm:pt modelId="{599D4C38-7F3F-4F29-9DF7-F5414891E484}" type="pres">
      <dgm:prSet presAssocID="{E21B9FD6-8EF4-42BC-96E2-DF5A04DA650D}" presName="parentText" presStyleLbl="node1" presStyleIdx="3" presStyleCnt="5" custScaleX="176389" custScaleY="72499" custLinFactX="1389" custLinFactNeighborX="100000" custLinFactNeighborY="-94455">
        <dgm:presLayoutVars>
          <dgm:chMax val="1"/>
          <dgm:bulletEnabled val="1"/>
        </dgm:presLayoutVars>
      </dgm:prSet>
      <dgm:spPr/>
    </dgm:pt>
    <dgm:pt modelId="{752D06A7-4C71-4C59-93B8-9873F38697F8}" type="pres">
      <dgm:prSet presAssocID="{BE0B2EBD-BAD8-468B-890F-D23EE5C3E95B}" presName="sp" presStyleCnt="0"/>
      <dgm:spPr/>
    </dgm:pt>
    <dgm:pt modelId="{C5FC1B0D-05F8-488A-9F1F-0B03761A2B31}" type="pres">
      <dgm:prSet presAssocID="{902904A1-9718-4D97-8F2F-0C82D6D94163}" presName="linNode" presStyleCnt="0"/>
      <dgm:spPr/>
    </dgm:pt>
    <dgm:pt modelId="{94D1B74F-48F7-4AAB-AEC0-9077FB024C6F}" type="pres">
      <dgm:prSet presAssocID="{902904A1-9718-4D97-8F2F-0C82D6D94163}" presName="parentText" presStyleLbl="node1" presStyleIdx="4" presStyleCnt="5" custLinFactNeighborY="-81556">
        <dgm:presLayoutVars>
          <dgm:chMax val="1"/>
          <dgm:bulletEnabled val="1"/>
        </dgm:presLayoutVars>
      </dgm:prSet>
      <dgm:spPr/>
    </dgm:pt>
    <dgm:pt modelId="{6BFACD84-4DC4-4FC0-AC5E-FAA1A14739C8}" type="pres">
      <dgm:prSet presAssocID="{902904A1-9718-4D97-8F2F-0C82D6D94163}" presName="descendantText" presStyleLbl="alignAccFollowNode1" presStyleIdx="2" presStyleCnt="3" custLinFactY="-2893" custLinFactNeighborY="-100000">
        <dgm:presLayoutVars>
          <dgm:bulletEnabled val="1"/>
        </dgm:presLayoutVars>
      </dgm:prSet>
      <dgm:spPr/>
    </dgm:pt>
  </dgm:ptLst>
  <dgm:cxnLst>
    <dgm:cxn modelId="{F6D33005-EBAF-4623-AFCA-70204C0FDF67}" type="presOf" srcId="{E21B9FD6-8EF4-42BC-96E2-DF5A04DA650D}" destId="{599D4C38-7F3F-4F29-9DF7-F5414891E484}" srcOrd="0" destOrd="0" presId="urn:microsoft.com/office/officeart/2005/8/layout/vList5"/>
    <dgm:cxn modelId="{2CBF412E-8FDB-45A9-84D5-48F74EBD2C55}" type="presOf" srcId="{40EBB420-12CC-4EFA-8FD9-B2DC81397421}" destId="{8A7A3D9C-49D9-4BE1-8C80-8C5A2B9ACD4E}" srcOrd="0" destOrd="0" presId="urn:microsoft.com/office/officeart/2005/8/layout/vList5"/>
    <dgm:cxn modelId="{67F1CC36-56BA-44B1-8F7E-7A40AB89AC7B}" type="presOf" srcId="{EB36188C-D718-4151-912F-02EE74AFB1FB}" destId="{5326228A-DB45-41C8-BBD9-A2A88F191EBA}" srcOrd="0" destOrd="0" presId="urn:microsoft.com/office/officeart/2005/8/layout/vList5"/>
    <dgm:cxn modelId="{DAFBCA43-5D12-4186-8F93-74436E96DB1E}" type="presOf" srcId="{AF0D9AAB-415D-48B6-84FF-C07112B0A7DD}" destId="{5326228A-DB45-41C8-BBD9-A2A88F191EBA}" srcOrd="0" destOrd="1" presId="urn:microsoft.com/office/officeart/2005/8/layout/vList5"/>
    <dgm:cxn modelId="{A6E8BD44-BC1E-4B30-AFA3-18123F3D53FC}" type="presOf" srcId="{2167BF70-2916-4746-A54F-68663CCDE21A}" destId="{D020F8B3-03AD-4EC0-8D4E-AA41A2313570}" srcOrd="0" destOrd="0" presId="urn:microsoft.com/office/officeart/2005/8/layout/vList5"/>
    <dgm:cxn modelId="{D2DB2C48-0915-445E-8967-B8CA44070452}" srcId="{60CA4384-581A-4D7F-881D-654A07F091B0}" destId="{C30E332A-5F12-4714-9461-C4D3676D92B1}" srcOrd="2" destOrd="0" parTransId="{1372CE25-DCFE-4C0B-90C8-93A7782FC1E5}" sibTransId="{BC05B20B-D08A-4ED7-B91C-CC21D6626DEC}"/>
    <dgm:cxn modelId="{EEB44F4A-7337-4CE7-9CFF-7BBFDC995230}" srcId="{902904A1-9718-4D97-8F2F-0C82D6D94163}" destId="{FA2FCBB3-B28F-44A8-AECD-EF919513A013}" srcOrd="1" destOrd="0" parTransId="{D35E774C-2622-40A8-985D-858428BA2F5F}" sibTransId="{EE2E45D2-05F0-4006-8A42-74EA525EECA9}"/>
    <dgm:cxn modelId="{6C9AEC4B-B7AB-41A1-8E03-449C5526A9FA}" type="presOf" srcId="{C30E332A-5F12-4714-9461-C4D3676D92B1}" destId="{6075E383-175A-4D3B-9908-675A18FC9042}" srcOrd="0" destOrd="0" presId="urn:microsoft.com/office/officeart/2005/8/layout/vList5"/>
    <dgm:cxn modelId="{7A36906D-3207-40D9-BEE2-D3C1E5970288}" type="presOf" srcId="{FDC497D9-0A22-4CB9-90DE-458E503EBBCC}" destId="{C16562EF-DB78-4D07-9F50-0E7F3F560A62}" srcOrd="0" destOrd="1" presId="urn:microsoft.com/office/officeart/2005/8/layout/vList5"/>
    <dgm:cxn modelId="{7702A25A-1B33-4903-810A-DD0AC98D6E8C}" srcId="{60CA4384-581A-4D7F-881D-654A07F091B0}" destId="{40EBB420-12CC-4EFA-8FD9-B2DC81397421}" srcOrd="0" destOrd="0" parTransId="{B1095C04-51B3-4D91-BC8E-0B9118A1F824}" sibTransId="{936F8B25-4704-4573-9AD7-65BC0DC741B4}"/>
    <dgm:cxn modelId="{22E6077B-BB5E-43E4-B26C-ED2E1290EE29}" srcId="{2167BF70-2916-4746-A54F-68663CCDE21A}" destId="{FDC497D9-0A22-4CB9-90DE-458E503EBBCC}" srcOrd="1" destOrd="0" parTransId="{8CC89646-C90D-43D9-A96A-BDD14237D6C1}" sibTransId="{25C90D46-94F8-4EE8-B0A8-F54F7CA33A2E}"/>
    <dgm:cxn modelId="{52017F83-9630-4DAB-8DCD-B31732149F2F}" srcId="{60CA4384-581A-4D7F-881D-654A07F091B0}" destId="{2167BF70-2916-4746-A54F-68663CCDE21A}" srcOrd="1" destOrd="0" parTransId="{96928077-0E72-44D5-BE30-A6EE7B284618}" sibTransId="{E55DD2B1-CBF2-4BD3-A251-38AE13E50F25}"/>
    <dgm:cxn modelId="{E12E5184-C911-4FEA-88E3-9B56452D5F4E}" srcId="{902904A1-9718-4D97-8F2F-0C82D6D94163}" destId="{37EF1DA6-B1EA-44AD-8B62-2D4BB9FB4225}" srcOrd="0" destOrd="0" parTransId="{16FA8FA1-719C-4873-B8A4-7499281056FC}" sibTransId="{5FF708AA-000A-4B0B-B9FE-B68D26BF7B11}"/>
    <dgm:cxn modelId="{ECFEB294-A86E-4377-9F85-EDD1F3F0D3BB}" srcId="{60CA4384-581A-4D7F-881D-654A07F091B0}" destId="{E21B9FD6-8EF4-42BC-96E2-DF5A04DA650D}" srcOrd="3" destOrd="0" parTransId="{EC15E17F-E90E-4F36-855D-FA45438110F1}" sibTransId="{BE0B2EBD-BAD8-468B-890F-D23EE5C3E95B}"/>
    <dgm:cxn modelId="{8D8CEB9C-55FF-4243-9A66-A449BDA25249}" srcId="{902904A1-9718-4D97-8F2F-0C82D6D94163}" destId="{1FE21763-3B45-41A8-95D9-845261B3ACF3}" srcOrd="2" destOrd="0" parTransId="{572BD6EE-490C-4500-9665-A475D213C77D}" sibTransId="{E07A621A-4C64-4739-BD3E-94209A640EC6}"/>
    <dgm:cxn modelId="{178E809D-29F0-4A26-8DE3-9E9A642776F0}" type="presOf" srcId="{60CA4384-581A-4D7F-881D-654A07F091B0}" destId="{78DBF510-7F62-4EAD-931E-84BB51D81F08}" srcOrd="0" destOrd="0" presId="urn:microsoft.com/office/officeart/2005/8/layout/vList5"/>
    <dgm:cxn modelId="{06C0AEA8-D829-4A42-BE81-7731B2D64D5E}" srcId="{40EBB420-12CC-4EFA-8FD9-B2DC81397421}" destId="{EB36188C-D718-4151-912F-02EE74AFB1FB}" srcOrd="0" destOrd="0" parTransId="{FA777CC5-04FA-4AE1-98FC-505BA9BF03FC}" sibTransId="{967DE2DB-C266-49C8-BAFE-217791A8A433}"/>
    <dgm:cxn modelId="{832B24B1-9BAA-464F-BE7F-736D02B84656}" type="presOf" srcId="{902904A1-9718-4D97-8F2F-0C82D6D94163}" destId="{94D1B74F-48F7-4AAB-AEC0-9077FB024C6F}" srcOrd="0" destOrd="0" presId="urn:microsoft.com/office/officeart/2005/8/layout/vList5"/>
    <dgm:cxn modelId="{806532C6-99EB-4FE0-9520-7C8DBA6BD8BD}" srcId="{60CA4384-581A-4D7F-881D-654A07F091B0}" destId="{902904A1-9718-4D97-8F2F-0C82D6D94163}" srcOrd="4" destOrd="0" parTransId="{1D202C14-EC31-4358-AA53-4C9FB0BE5261}" sibTransId="{C3E37BC3-C16F-4913-8C51-E18680C9D65B}"/>
    <dgm:cxn modelId="{848D7AC9-B718-4BF5-88AE-07BEEC105757}" srcId="{40EBB420-12CC-4EFA-8FD9-B2DC81397421}" destId="{AF0D9AAB-415D-48B6-84FF-C07112B0A7DD}" srcOrd="1" destOrd="0" parTransId="{150E94ED-4EBB-467A-8D5E-0CE858ADE0A6}" sibTransId="{FE2B0F4B-FF21-42D5-A7C8-2FB18CD7E838}"/>
    <dgm:cxn modelId="{D97582CC-A303-4DBF-8CAB-47CF335FDB9B}" type="presOf" srcId="{37EF1DA6-B1EA-44AD-8B62-2D4BB9FB4225}" destId="{6BFACD84-4DC4-4FC0-AC5E-FAA1A14739C8}" srcOrd="0" destOrd="0" presId="urn:microsoft.com/office/officeart/2005/8/layout/vList5"/>
    <dgm:cxn modelId="{D0D0F4D5-0C19-4F0A-871D-573032161747}" srcId="{2167BF70-2916-4746-A54F-68663CCDE21A}" destId="{695C75DE-452F-44F3-B811-E2764DA5E38C}" srcOrd="0" destOrd="0" parTransId="{28B3B0E7-47D2-42B1-934F-C882BE8851B5}" sibTransId="{A1912176-FB6B-4370-9065-A28003EE9C71}"/>
    <dgm:cxn modelId="{FC17E2E8-715A-4C3B-AA3B-9F1C5C1A0FB1}" type="presOf" srcId="{1FE21763-3B45-41A8-95D9-845261B3ACF3}" destId="{6BFACD84-4DC4-4FC0-AC5E-FAA1A14739C8}" srcOrd="0" destOrd="2" presId="urn:microsoft.com/office/officeart/2005/8/layout/vList5"/>
    <dgm:cxn modelId="{417020F3-3255-412E-A3DA-8D476EB19993}" type="presOf" srcId="{FA2FCBB3-B28F-44A8-AECD-EF919513A013}" destId="{6BFACD84-4DC4-4FC0-AC5E-FAA1A14739C8}" srcOrd="0" destOrd="1" presId="urn:microsoft.com/office/officeart/2005/8/layout/vList5"/>
    <dgm:cxn modelId="{47A5E0FF-E448-4B2D-AF39-BA7289782039}" type="presOf" srcId="{695C75DE-452F-44F3-B811-E2764DA5E38C}" destId="{C16562EF-DB78-4D07-9F50-0E7F3F560A62}" srcOrd="0" destOrd="0" presId="urn:microsoft.com/office/officeart/2005/8/layout/vList5"/>
    <dgm:cxn modelId="{92278EE9-7782-4B8B-9932-40EB1C3B8F73}" type="presParOf" srcId="{78DBF510-7F62-4EAD-931E-84BB51D81F08}" destId="{03F40561-1900-4552-B334-D01D3A4CE497}" srcOrd="0" destOrd="0" presId="urn:microsoft.com/office/officeart/2005/8/layout/vList5"/>
    <dgm:cxn modelId="{C24ACA31-4535-42C3-B08F-5FD9B7BEC2EE}" type="presParOf" srcId="{03F40561-1900-4552-B334-D01D3A4CE497}" destId="{8A7A3D9C-49D9-4BE1-8C80-8C5A2B9ACD4E}" srcOrd="0" destOrd="0" presId="urn:microsoft.com/office/officeart/2005/8/layout/vList5"/>
    <dgm:cxn modelId="{4020DCD0-875B-4C6A-B724-E345E992474D}" type="presParOf" srcId="{03F40561-1900-4552-B334-D01D3A4CE497}" destId="{5326228A-DB45-41C8-BBD9-A2A88F191EBA}" srcOrd="1" destOrd="0" presId="urn:microsoft.com/office/officeart/2005/8/layout/vList5"/>
    <dgm:cxn modelId="{31D0D499-1E06-467A-B4BC-2BC6DECFE437}" type="presParOf" srcId="{78DBF510-7F62-4EAD-931E-84BB51D81F08}" destId="{6264B424-3C0F-419B-9E37-4277DC01AB60}" srcOrd="1" destOrd="0" presId="urn:microsoft.com/office/officeart/2005/8/layout/vList5"/>
    <dgm:cxn modelId="{C07A68BE-6B0D-4CE3-9E3D-D60006ECFF4C}" type="presParOf" srcId="{78DBF510-7F62-4EAD-931E-84BB51D81F08}" destId="{A449AD2F-C7BE-4C50-B387-EFA8228949D5}" srcOrd="2" destOrd="0" presId="urn:microsoft.com/office/officeart/2005/8/layout/vList5"/>
    <dgm:cxn modelId="{766543B4-F8FC-4018-AD38-E706B153739D}" type="presParOf" srcId="{A449AD2F-C7BE-4C50-B387-EFA8228949D5}" destId="{D020F8B3-03AD-4EC0-8D4E-AA41A2313570}" srcOrd="0" destOrd="0" presId="urn:microsoft.com/office/officeart/2005/8/layout/vList5"/>
    <dgm:cxn modelId="{BBEB82BE-378C-4E83-9DB3-BD83331FF5B2}" type="presParOf" srcId="{A449AD2F-C7BE-4C50-B387-EFA8228949D5}" destId="{C16562EF-DB78-4D07-9F50-0E7F3F560A62}" srcOrd="1" destOrd="0" presId="urn:microsoft.com/office/officeart/2005/8/layout/vList5"/>
    <dgm:cxn modelId="{AE0B7411-A246-4569-B330-9E27533A1647}" type="presParOf" srcId="{78DBF510-7F62-4EAD-931E-84BB51D81F08}" destId="{414CFD33-3827-4450-A8E5-618FBE274FFA}" srcOrd="3" destOrd="0" presId="urn:microsoft.com/office/officeart/2005/8/layout/vList5"/>
    <dgm:cxn modelId="{B56EEC55-58A4-44D6-BC37-E263263091ED}" type="presParOf" srcId="{78DBF510-7F62-4EAD-931E-84BB51D81F08}" destId="{045BC647-2996-47D4-A8A3-C3D398C202EC}" srcOrd="4" destOrd="0" presId="urn:microsoft.com/office/officeart/2005/8/layout/vList5"/>
    <dgm:cxn modelId="{258F2FA6-ADA5-4551-A10E-C92CD65EFC88}" type="presParOf" srcId="{045BC647-2996-47D4-A8A3-C3D398C202EC}" destId="{6075E383-175A-4D3B-9908-675A18FC9042}" srcOrd="0" destOrd="0" presId="urn:microsoft.com/office/officeart/2005/8/layout/vList5"/>
    <dgm:cxn modelId="{33C6FA34-F9E2-4D11-8AE9-63BDD26C2521}" type="presParOf" srcId="{78DBF510-7F62-4EAD-931E-84BB51D81F08}" destId="{2B8DD755-3AE5-4D7D-8D3D-77DBF10F199A}" srcOrd="5" destOrd="0" presId="urn:microsoft.com/office/officeart/2005/8/layout/vList5"/>
    <dgm:cxn modelId="{15ADA4A2-0F33-4A1F-924D-9859FA3C6949}" type="presParOf" srcId="{78DBF510-7F62-4EAD-931E-84BB51D81F08}" destId="{43A98CCD-D8C9-4F1D-9573-2F637C526372}" srcOrd="6" destOrd="0" presId="urn:microsoft.com/office/officeart/2005/8/layout/vList5"/>
    <dgm:cxn modelId="{DD101DE6-B293-41A8-B529-622950B4FDDD}" type="presParOf" srcId="{43A98CCD-D8C9-4F1D-9573-2F637C526372}" destId="{599D4C38-7F3F-4F29-9DF7-F5414891E484}" srcOrd="0" destOrd="0" presId="urn:microsoft.com/office/officeart/2005/8/layout/vList5"/>
    <dgm:cxn modelId="{DD427E61-B595-445C-8BF4-973A76DCF114}" type="presParOf" srcId="{78DBF510-7F62-4EAD-931E-84BB51D81F08}" destId="{752D06A7-4C71-4C59-93B8-9873F38697F8}" srcOrd="7" destOrd="0" presId="urn:microsoft.com/office/officeart/2005/8/layout/vList5"/>
    <dgm:cxn modelId="{9C43C420-AF3E-4B18-8EB0-5EBC93969D8D}" type="presParOf" srcId="{78DBF510-7F62-4EAD-931E-84BB51D81F08}" destId="{C5FC1B0D-05F8-488A-9F1F-0B03761A2B31}" srcOrd="8" destOrd="0" presId="urn:microsoft.com/office/officeart/2005/8/layout/vList5"/>
    <dgm:cxn modelId="{15F79043-54CD-47E3-80A2-B31ABE5A289F}" type="presParOf" srcId="{C5FC1B0D-05F8-488A-9F1F-0B03761A2B31}" destId="{94D1B74F-48F7-4AAB-AEC0-9077FB024C6F}" srcOrd="0" destOrd="0" presId="urn:microsoft.com/office/officeart/2005/8/layout/vList5"/>
    <dgm:cxn modelId="{450CAC47-F7C9-41A9-AFC1-26EEB8FE5663}" type="presParOf" srcId="{C5FC1B0D-05F8-488A-9F1F-0B03761A2B31}" destId="{6BFACD84-4DC4-4FC0-AC5E-FAA1A14739C8}" srcOrd="1" destOrd="0" presId="urn:microsoft.com/office/officeart/2005/8/layout/vList5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6228A-DB45-41C8-BBD9-A2A88F191EBA}">
      <dsp:nvSpPr>
        <dsp:cNvPr id="0" name=""/>
        <dsp:cNvSpPr/>
      </dsp:nvSpPr>
      <dsp:spPr>
        <a:xfrm rot="5400000">
          <a:off x="5418503" y="-2166675"/>
          <a:ext cx="977041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Minimal interaction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Stainless steel , Ti, Al, partially stabilized Zirconia and ultra </a:t>
          </a:r>
          <a:r>
            <a:rPr lang="en-US" sz="1700" kern="1200" dirty="0" err="1"/>
            <a:t>hmwt</a:t>
          </a:r>
          <a:r>
            <a:rPr lang="en-US" sz="1700" kern="1200" dirty="0"/>
            <a:t> Polyethylene</a:t>
          </a:r>
        </a:p>
      </dsp:txBody>
      <dsp:txXfrm rot="-5400000">
        <a:off x="3127248" y="172275"/>
        <a:ext cx="5511857" cy="881651"/>
      </dsp:txXfrm>
    </dsp:sp>
    <dsp:sp modelId="{8A7A3D9C-49D9-4BE1-8C80-8C5A2B9ACD4E}">
      <dsp:nvSpPr>
        <dsp:cNvPr id="0" name=""/>
        <dsp:cNvSpPr/>
      </dsp:nvSpPr>
      <dsp:spPr>
        <a:xfrm>
          <a:off x="0" y="2449"/>
          <a:ext cx="3127248" cy="1221302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Bioinert</a:t>
          </a:r>
          <a:endParaRPr lang="en-US" sz="3500" kern="1200" dirty="0"/>
        </a:p>
      </dsp:txBody>
      <dsp:txXfrm>
        <a:off x="59619" y="62068"/>
        <a:ext cx="3008010" cy="1102064"/>
      </dsp:txXfrm>
    </dsp:sp>
    <dsp:sp modelId="{C16562EF-DB78-4D07-9F50-0E7F3F560A62}">
      <dsp:nvSpPr>
        <dsp:cNvPr id="0" name=""/>
        <dsp:cNvSpPr/>
      </dsp:nvSpPr>
      <dsp:spPr>
        <a:xfrm rot="5400000">
          <a:off x="5418503" y="-884308"/>
          <a:ext cx="977041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Interacts with surrounding bone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Synthetic </a:t>
          </a:r>
          <a:r>
            <a:rPr lang="en-US" sz="1700" kern="1200" dirty="0" err="1"/>
            <a:t>hydroxy</a:t>
          </a:r>
          <a:r>
            <a:rPr lang="en-US" sz="1700" kern="1200" dirty="0"/>
            <a:t> </a:t>
          </a:r>
          <a:r>
            <a:rPr lang="en-US" sz="1700" kern="1200" dirty="0" err="1"/>
            <a:t>apetite</a:t>
          </a:r>
          <a:r>
            <a:rPr lang="en-US" sz="1700" kern="1200" dirty="0"/>
            <a:t>, glass ceramic, 	</a:t>
          </a:r>
          <a:r>
            <a:rPr lang="en-US" sz="1700" kern="1200" dirty="0" err="1"/>
            <a:t>Bioglass</a:t>
          </a:r>
          <a:r>
            <a:rPr lang="en-US" sz="1700" kern="1200" dirty="0"/>
            <a:t>	</a:t>
          </a:r>
        </a:p>
      </dsp:txBody>
      <dsp:txXfrm rot="-5400000">
        <a:off x="3127248" y="1454642"/>
        <a:ext cx="5511857" cy="881651"/>
      </dsp:txXfrm>
    </dsp:sp>
    <dsp:sp modelId="{D020F8B3-03AD-4EC0-8D4E-AA41A2313570}">
      <dsp:nvSpPr>
        <dsp:cNvPr id="0" name=""/>
        <dsp:cNvSpPr/>
      </dsp:nvSpPr>
      <dsp:spPr>
        <a:xfrm>
          <a:off x="0" y="1284816"/>
          <a:ext cx="3127248" cy="1221302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Bioactive </a:t>
          </a:r>
        </a:p>
      </dsp:txBody>
      <dsp:txXfrm>
        <a:off x="59619" y="1344435"/>
        <a:ext cx="3008010" cy="1102064"/>
      </dsp:txXfrm>
    </dsp:sp>
    <dsp:sp modelId="{6075E383-175A-4D3B-9908-675A18FC9042}">
      <dsp:nvSpPr>
        <dsp:cNvPr id="0" name=""/>
        <dsp:cNvSpPr/>
      </dsp:nvSpPr>
      <dsp:spPr>
        <a:xfrm>
          <a:off x="0" y="2567184"/>
          <a:ext cx="3127248" cy="1221302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Biotolerant</a:t>
          </a:r>
          <a:endParaRPr lang="en-US" sz="3500" kern="1200" dirty="0"/>
        </a:p>
      </dsp:txBody>
      <dsp:txXfrm>
        <a:off x="59619" y="2626803"/>
        <a:ext cx="3008010" cy="1102064"/>
      </dsp:txXfrm>
    </dsp:sp>
    <dsp:sp modelId="{599D4C38-7F3F-4F29-9DF7-F5414891E484}">
      <dsp:nvSpPr>
        <dsp:cNvPr id="0" name=""/>
        <dsp:cNvSpPr/>
      </dsp:nvSpPr>
      <dsp:spPr>
        <a:xfrm>
          <a:off x="3170678" y="2695970"/>
          <a:ext cx="5516121" cy="885431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&gt; Forms a layer of fibrous tissue around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&gt; Gold, Co-Cr, polymers</a:t>
          </a:r>
        </a:p>
      </dsp:txBody>
      <dsp:txXfrm>
        <a:off x="3213901" y="2739193"/>
        <a:ext cx="5429675" cy="798985"/>
      </dsp:txXfrm>
    </dsp:sp>
    <dsp:sp modelId="{6BFACD84-4DC4-4FC0-AC5E-FAA1A14739C8}">
      <dsp:nvSpPr>
        <dsp:cNvPr id="0" name=""/>
        <dsp:cNvSpPr/>
      </dsp:nvSpPr>
      <dsp:spPr>
        <a:xfrm rot="5400000">
          <a:off x="5418503" y="1621615"/>
          <a:ext cx="977041" cy="55595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Resorbs and </a:t>
          </a:r>
          <a:r>
            <a:rPr lang="en-US" sz="1700" kern="1200" dirty="0" err="1"/>
            <a:t>incorported</a:t>
          </a:r>
          <a:r>
            <a:rPr lang="en-US" sz="1700" kern="1200" dirty="0"/>
            <a:t> into surrounding tissues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Tri Calcium phosphate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</dsp:txBody>
      <dsp:txXfrm rot="-5400000">
        <a:off x="3127248" y="3960566"/>
        <a:ext cx="5511857" cy="881651"/>
      </dsp:txXfrm>
    </dsp:sp>
    <dsp:sp modelId="{94D1B74F-48F7-4AAB-AEC0-9077FB024C6F}">
      <dsp:nvSpPr>
        <dsp:cNvPr id="0" name=""/>
        <dsp:cNvSpPr/>
      </dsp:nvSpPr>
      <dsp:spPr>
        <a:xfrm>
          <a:off x="0" y="3800003"/>
          <a:ext cx="3127248" cy="1221302"/>
        </a:xfrm>
        <a:prstGeom prst="roundRect">
          <a:avLst/>
        </a:prstGeom>
        <a:solidFill>
          <a:srgbClr val="FF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Bioresorbable</a:t>
          </a:r>
          <a:r>
            <a:rPr lang="en-US" sz="3500" kern="1200" dirty="0"/>
            <a:t> </a:t>
          </a:r>
        </a:p>
      </dsp:txBody>
      <dsp:txXfrm>
        <a:off x="59619" y="3859622"/>
        <a:ext cx="3008010" cy="1102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1ABB-72FA-448E-97CB-927D755DB000}" type="datetimeFigureOut">
              <a:rPr lang="en-US" smtClean="0"/>
              <a:pPr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2D87F-2BB7-4ED5-B940-3707A333D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jpe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7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gif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0.jpe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jpe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e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4.jpe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jpe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jpeg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 /><Relationship Id="rId2" Type="http://schemas.openxmlformats.org/officeDocument/2006/relationships/oleObject" Target="../embeddings/oleObject1.bin" /><Relationship Id="rId1" Type="http://schemas.openxmlformats.org/officeDocument/2006/relationships/slideLayout" Target="../slideLayouts/slideLayout6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oudy Stout" pitchFamily="18" charset="0"/>
              </a:rPr>
              <a:t>IMPLANT biomaterials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28600" y="152400"/>
            <a:ext cx="8686800" cy="64965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4521022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964" y="3574846"/>
            <a:ext cx="3977436" cy="313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CLASSIFICATION </a:t>
            </a:r>
            <a:b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BASED ON </a:t>
            </a:r>
            <a:b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IMPLANT DESIGN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5362" name="Picture 2" descr="H:\SLIDES_JPEG\0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640" y="304800"/>
            <a:ext cx="88391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1.ENDOSTEAL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A  device which is placed into the alveolar bone and/or basal bone of the mandible or maxilla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Transect only one cortical plate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http://www.qualitydentistry.com/dental/implants/g-implant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733800"/>
            <a:ext cx="3810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a) BLADE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It  consist of thin plates in the form of blade embedded into the bone</a:t>
            </a:r>
          </a:p>
        </p:txBody>
      </p:sp>
      <p:pic>
        <p:nvPicPr>
          <p:cNvPr id="6" name="Picture 5" descr="http://www.qualitydentistry.com/dental/implants/endoste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2" y="2938462"/>
            <a:ext cx="4243388" cy="315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b) RAMUS FRAME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Horse shoe shaped stainless steel device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Inserted into the mandible from one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retromolar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pad to the other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It passes through the anterior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symphysis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area</a:t>
            </a:r>
          </a:p>
        </p:txBody>
      </p:sp>
      <p:pic>
        <p:nvPicPr>
          <p:cNvPr id="16386" name="Picture 2" descr="C:\Documents and Settings\All Users\Documents\My Pictures\ramus_fr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7704" y="4114800"/>
            <a:ext cx="4801296" cy="2395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c) ROOT FORM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51037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Designed to mimic the shape of the tooth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For directional load distribution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70046"/>
            <a:ext cx="3977436" cy="3130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2. SUBPERIOSTEAL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22437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Placed directly beneath the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periosteum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overlying the bony cortex</a:t>
            </a:r>
          </a:p>
        </p:txBody>
      </p:sp>
      <p:pic>
        <p:nvPicPr>
          <p:cNvPr id="18434" name="Picture 2" descr="C:\Documents and Settings\All Users\Documents\My Pictures\image_page20_subperioste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895600"/>
            <a:ext cx="4038600" cy="347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3. TRANSOSTEAL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Other names- staple  bone  implant   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                              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mandibular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staple implant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                              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transmandibular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implant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combines the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subperiosteal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and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endosteal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components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Penetrates both cortical plates  </a:t>
            </a:r>
            <a:r>
              <a:rPr lang="en-US" b="1" i="1" dirty="0">
                <a:latin typeface="Cambria" pitchFamily="18" charset="0"/>
              </a:rPr>
              <a:t>                                              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3. TRANSOSTEAL IMPLANT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Documents and Settings\All Users\Documents\My Pictures\Fig 4-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019992" y="1949176"/>
            <a:ext cx="5104015" cy="382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i="1" dirty="0">
                <a:solidFill>
                  <a:schemeClr val="bg1"/>
                </a:solidFill>
                <a:latin typeface="Cambria" pitchFamily="18" charset="0"/>
              </a:rPr>
              <a:t>4.INTRAMUCOSAL IMPLANTS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Inserted into the oral mucosa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Mucosa is used as attachment site for the metal inserts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276600"/>
            <a:ext cx="4876800" cy="325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IMPLANT DENTISTRY  is a boon for restoration of missing teeth .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It overcomes many disadvantages of other conventional methods of restorations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i.e.,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with removable prosthesis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with fixed prosthesis .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1910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7620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CLASSIFICATION BASED </a:t>
            </a: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ON </a:t>
            </a: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ATTACHMENT MECHANISM OF THE IMPLANT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026" name="Picture 2" descr="H:\SLIDES_JPEG\00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9090524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FIBROINTEGRATION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Proposed by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Dr.Charles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Wiess</a:t>
            </a:r>
            <a:endParaRPr lang="en-US" b="1" i="1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Complete encapsulation of the implant with soft tissues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Soft tissue  interface could resemble the highly vascular periodontal fibers of natural dentition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4255168"/>
            <a:ext cx="2286000" cy="252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OSSEO-INTEGRATION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Direct contact between the bone and the surface of the loaded implant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Described by BRANEMARK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Bio active material that stimulate the formation of bone can also be used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038600"/>
            <a:ext cx="2971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Cambria" pitchFamily="18" charset="0"/>
              </a:rPr>
              <a:t>CLASSIFICATION BASED </a:t>
            </a:r>
            <a:br>
              <a:rPr lang="en-US" sz="40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Cambria" pitchFamily="18" charset="0"/>
              </a:rPr>
              <a:t>ON</a:t>
            </a:r>
            <a:br>
              <a:rPr lang="en-US" sz="40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4000" b="1" i="1" dirty="0">
                <a:solidFill>
                  <a:schemeClr val="bg1"/>
                </a:solidFill>
                <a:latin typeface="Cambria" pitchFamily="18" charset="0"/>
              </a:rPr>
              <a:t> MACROSCOPIC BODY DESIGN OF THE IMPLANT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074" name="Picture 2" descr="H:\SLIDES_JPEG\00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1" y="838200"/>
            <a:ext cx="8839199" cy="526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CYLINDRICAL DENTAL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46237"/>
            <a:ext cx="85344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in the form of cylinder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Depends on coating or surface condition to provide microscopic retention and bonding to the bone 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Pushed or tapped  into a prepared bone site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Straight, tapered or conical</a:t>
            </a:r>
          </a:p>
        </p:txBody>
      </p:sp>
      <p:pic>
        <p:nvPicPr>
          <p:cNvPr id="4098" name="Picture 2" descr="C:\Documents and Settings\All Users\Documents\My Pictures\attachments_sterioss_hl_3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391803"/>
            <a:ext cx="1600200" cy="2389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THREADED DENTAL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The  surface of the implant is threaded, to increase the surface area of the implant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This results in distribution of forces over a greater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peri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-implant  bone volume</a:t>
            </a:r>
          </a:p>
        </p:txBody>
      </p:sp>
      <p:pic>
        <p:nvPicPr>
          <p:cNvPr id="5122" name="Picture 2" descr="H:\implant\impla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8305" y="4084439"/>
            <a:ext cx="3373895" cy="269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PLATEAU- DENTAL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362200"/>
            <a:ext cx="8763000" cy="4114800"/>
          </a:xfrm>
        </p:spPr>
        <p:txBody>
          <a:bodyPr>
            <a:norm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Cambria" pitchFamily="18" charset="0"/>
              </a:rPr>
              <a:t>Plateau shaped implant with sloping shoulder</a:t>
            </a:r>
          </a:p>
          <a:p>
            <a:pPr>
              <a:buNone/>
            </a:pPr>
            <a:endParaRPr lang="en-US" sz="3000" b="1" i="1" dirty="0">
              <a:latin typeface="Cambria" pitchFamily="18" charset="0"/>
            </a:endParaRPr>
          </a:p>
        </p:txBody>
      </p:sp>
      <p:pic>
        <p:nvPicPr>
          <p:cNvPr id="1026" name="Picture 2" descr="C:\Documents and Settings\All Users\Documents\My Pictures\index_S_Platea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200400"/>
            <a:ext cx="2209800" cy="346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PERFORATED DENTAL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The implants of inert micro porous membrane material (mixture of cellulose acetate ) in intimate contact with and supported by the layer of  perforated metallic sheet material (pure titanium)</a:t>
            </a:r>
          </a:p>
        </p:txBody>
      </p:sp>
      <p:pic>
        <p:nvPicPr>
          <p:cNvPr id="6" name="Picture 5" descr="Summary Root Form#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267200"/>
            <a:ext cx="3581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mbria" pitchFamily="18" charset="0"/>
              </a:rPr>
              <a:t>WHAT IS IMPLANTATION?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lnSpcReduction="10000"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IMPLANTATION – is defined as insertion of any object or a material , which is  alloplastic in nature, either partially or completely into the body for therapeutic , experimental , diagnostic or prosthetic purpose .</a:t>
            </a:r>
          </a:p>
          <a:p>
            <a:pPr algn="r">
              <a:buNone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ANUSAVICE</a:t>
            </a:r>
          </a:p>
          <a:p>
            <a:pPr algn="r">
              <a:buNone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r">
              <a:buNone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Biomaterial :- Any substance other than a drug that can be used for any period of time as part of a system that treats, augments or replaces, any </a:t>
            </a: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tissue,organ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or function of the body.      (GPT8)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SOLID DENTAL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They  are of circular cross section without vent or hollow  in the body</a:t>
            </a:r>
          </a:p>
        </p:txBody>
      </p:sp>
      <p:pic>
        <p:nvPicPr>
          <p:cNvPr id="2050" name="Picture 2" descr="H:\implant\104-92-thick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100" y="2971800"/>
            <a:ext cx="3238500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VENTED DENTAL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It is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hydroxy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apetite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coated cylinder implant patented vertical groove connecting to the apical vents were designed to facilitate seating and allow bone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ingrowth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to prevent rotation</a:t>
            </a:r>
          </a:p>
        </p:txBody>
      </p:sp>
      <p:pic>
        <p:nvPicPr>
          <p:cNvPr id="3074" name="Picture 2" descr="C:\Documents and Settings\All Users\Documents\My Pictures\straight_screw_v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986134"/>
            <a:ext cx="914400" cy="233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HOLLOW DENTAL IMPLANTS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951037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Hollow design in the apical  portion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Systematically arranged perforations on the sides of the implant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Increased anchoring surface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810000"/>
            <a:ext cx="1600200" cy="263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686800" cy="1143000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CLASSIFICATION </a:t>
            </a: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BASED ON </a:t>
            </a: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THE SURFACE OF THE IMPLANT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4098" name="Picture 2" descr="H:\SLIDES_JPEG\004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9042510" cy="53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SMOOTH SURFACE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103437"/>
            <a:ext cx="82296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It has a very smooth surface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To prevent microbial plaque retention, smooth surface is essential</a:t>
            </a:r>
          </a:p>
        </p:txBody>
      </p:sp>
      <p:pic>
        <p:nvPicPr>
          <p:cNvPr id="6" name="Picture 5" descr="Zircon abutmen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81400"/>
            <a:ext cx="1600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MACHINED SURFACE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4837"/>
            <a:ext cx="83820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For the purpose of better anchorage of implant to the bone, the surface of the implant is machined</a:t>
            </a:r>
          </a:p>
        </p:txBody>
      </p:sp>
      <p:pic>
        <p:nvPicPr>
          <p:cNvPr id="6" name="Picture 5" descr="Double Threaded Tapered Screw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2800"/>
            <a:ext cx="38100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TEXTURED SURFACE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44963"/>
          </a:xfrm>
        </p:spPr>
        <p:txBody>
          <a:bodyPr>
            <a:normAutofit/>
          </a:bodyPr>
          <a:lstStyle/>
          <a:p>
            <a:r>
              <a:rPr lang="en-US" sz="3000" b="1" i="1" dirty="0">
                <a:solidFill>
                  <a:schemeClr val="bg1"/>
                </a:solidFill>
                <a:latin typeface="Cambria" pitchFamily="18" charset="0"/>
              </a:rPr>
              <a:t>The implants of increasing surface roughness of the area to which bone can bond</a:t>
            </a:r>
          </a:p>
        </p:txBody>
      </p:sp>
      <p:pic>
        <p:nvPicPr>
          <p:cNvPr id="5122" name="Picture 2" descr="H:\implant\Dental_Implant_2_tee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111282"/>
            <a:ext cx="3886200" cy="359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i="1" dirty="0">
                <a:solidFill>
                  <a:schemeClr val="bg1"/>
                </a:solidFill>
                <a:latin typeface="Cambria" pitchFamily="18" charset="0"/>
              </a:rPr>
              <a:t>COATED SURFACE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4837"/>
            <a:ext cx="84582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The implant surface is covered with a porous coating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The materials used for coating are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                          titanium 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                         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hydroxy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apatite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790122"/>
            <a:ext cx="1676400" cy="291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000" b="1" i="1" dirty="0">
                <a:solidFill>
                  <a:schemeClr val="bg1"/>
                </a:solidFill>
                <a:latin typeface="Cambria" pitchFamily="18" charset="0"/>
              </a:rPr>
              <a:t>CLASSIFICATION </a:t>
            </a:r>
            <a:br>
              <a:rPr lang="en-US" sz="50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000" b="1" i="1" dirty="0">
                <a:solidFill>
                  <a:schemeClr val="bg1"/>
                </a:solidFill>
                <a:latin typeface="Cambria" pitchFamily="18" charset="0"/>
              </a:rPr>
              <a:t>BASED ON </a:t>
            </a:r>
            <a:br>
              <a:rPr lang="en-US" sz="50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000" b="1" i="1" dirty="0">
                <a:solidFill>
                  <a:schemeClr val="bg1"/>
                </a:solidFill>
                <a:latin typeface="Cambria" pitchFamily="18" charset="0"/>
              </a:rPr>
              <a:t>THE IMPLANT MATERIAL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057400"/>
            <a:ext cx="8229600" cy="335280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FATHER OF IMPLANT DENTISTRY</a:t>
            </a: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    </a:t>
            </a: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br>
              <a:rPr lang="en-US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300" b="1" i="1" dirty="0">
                <a:solidFill>
                  <a:srgbClr val="FFC000"/>
                </a:solidFill>
                <a:latin typeface="Cambria" pitchFamily="18" charset="0"/>
              </a:rPr>
              <a:t>Per Ingvar </a:t>
            </a:r>
            <a:r>
              <a:rPr lang="en-US" sz="5300" b="1" i="1" dirty="0" err="1">
                <a:solidFill>
                  <a:srgbClr val="FFC000"/>
                </a:solidFill>
                <a:latin typeface="Cambria" pitchFamily="18" charset="0"/>
              </a:rPr>
              <a:t>Branemark</a:t>
            </a:r>
            <a:endParaRPr lang="en-US" sz="5300" dirty="0">
              <a:solidFill>
                <a:srgbClr val="FFC000"/>
              </a:solidFill>
            </a:endParaRPr>
          </a:p>
        </p:txBody>
      </p:sp>
      <p:pic>
        <p:nvPicPr>
          <p:cNvPr id="6" name="Picture 2" descr="E:\tj  jai\branemark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24595" y="1981200"/>
            <a:ext cx="3500005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7170" name="Picture 2" descr="H:\SLIDES_JPEG\00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" y="1052637"/>
            <a:ext cx="8858250" cy="527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Based on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METALLIC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Most popular material in use today is </a:t>
            </a:r>
            <a:r>
              <a:rPr lang="en-US" b="1" i="1" dirty="0">
                <a:solidFill>
                  <a:srgbClr val="FFC000"/>
                </a:solidFill>
                <a:latin typeface="Cambria" pitchFamily="18" charset="0"/>
              </a:rPr>
              <a:t>TITANIUM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Other metallic implants  are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              stainless steel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              cobalt chromium molybdenum alloy  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             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vitallium</a:t>
            </a:r>
            <a:endParaRPr lang="en-US" b="1" i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194" name="Picture 2" descr="H:\implant\Metallic implant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343400"/>
            <a:ext cx="3810000" cy="239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956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Cambria" pitchFamily="18" charset="0"/>
              </a:rPr>
              <a:t>CERAMIC &amp; CERAMIC COATED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These materials are also used to coat metallic implants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These ceramics can either be plasma sprayed or coated to produce bio  active surface.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Non reactive ceramic materials are also present</a:t>
            </a:r>
          </a:p>
        </p:txBody>
      </p:sp>
      <p:pic>
        <p:nvPicPr>
          <p:cNvPr id="9218" name="Picture 2" descr="H:\implant\Ceramic and Ceramic  coated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24400"/>
            <a:ext cx="2590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POLYMERIC IMPLANT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In the form of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polymethylmethacrylate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 &amp; </a:t>
            </a:r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polytetrafluoroethylene</a:t>
            </a:r>
            <a:endParaRPr lang="en-US" b="1" i="1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Have only been used as adjuncts stress distribution along with implants rather than used as implants by themselves</a:t>
            </a:r>
          </a:p>
        </p:txBody>
      </p:sp>
      <p:pic>
        <p:nvPicPr>
          <p:cNvPr id="10242" name="Picture 2" descr="H:\implant\Polym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663" y="4180241"/>
            <a:ext cx="4300537" cy="2601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CARBON IMPLANTS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Made up of carbon with stainless steel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Modulus of elasticity equivalent to bone and dentine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Brittleness leads to fracture</a:t>
            </a:r>
          </a:p>
        </p:txBody>
      </p:sp>
      <p:pic>
        <p:nvPicPr>
          <p:cNvPr id="11266" name="Picture 2" descr="H:\implant\Cooper_Implant_1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962400"/>
            <a:ext cx="4343400" cy="2794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Based on </a:t>
            </a:r>
            <a:b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400" b="1" i="1" dirty="0" err="1">
                <a:solidFill>
                  <a:schemeClr val="bg1"/>
                </a:solidFill>
                <a:latin typeface="Cambria" pitchFamily="18" charset="0"/>
              </a:rPr>
              <a:t>biocompatibilty</a:t>
            </a: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b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and </a:t>
            </a:r>
            <a:b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chemical composition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endParaRPr lang="en-US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68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91861871"/>
              </p:ext>
            </p:extLst>
          </p:nvPr>
        </p:nvGraphicFramePr>
        <p:xfrm>
          <a:off x="228600" y="533400"/>
          <a:ext cx="8686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22214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20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67868"/>
              </p:ext>
            </p:extLst>
          </p:nvPr>
        </p:nvGraphicFramePr>
        <p:xfrm>
          <a:off x="0" y="152400"/>
          <a:ext cx="9144000" cy="6597868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7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Biological biocompatibility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Chemical composition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Metals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CC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Ceramics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Polymers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8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BIOTOLERANT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Gold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Polyethylene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Cobalt-chromium alloys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Polyamide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7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Stainless steel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Polymethylmethacrylate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Zirconium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Polytetrafluoroethylene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Niobium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9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Polyurethane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Tantalum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32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BIOINERT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Commercially pure titanium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Aluminum oxide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3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Titanium alloy (Ti-6Al-4V)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Zirconium oxide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88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BIOACTIVE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Hydroxyapatite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032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Tricalcium phosphate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03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Calcium pyrophosphate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Fluorapatite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032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Carbon:vitreous, pyrolytic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8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Bioglass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24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Implant Biomaterials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18166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Most of the materials used for implants are constructed from metals and their alloys. These includes </a:t>
            </a:r>
            <a:r>
              <a:rPr lang="en-US" sz="2800" b="1" dirty="0">
                <a:solidFill>
                  <a:srgbClr val="FFC000"/>
                </a:solidFill>
                <a:latin typeface="Times New Roman" pitchFamily="18" charset="0"/>
              </a:rPr>
              <a:t>Titanium</a:t>
            </a:r>
            <a:r>
              <a:rPr lang="en-US" sz="2800" b="1" dirty="0">
                <a:solidFill>
                  <a:srgbClr val="FF9900"/>
                </a:solidFill>
                <a:latin typeface="Times New Roman" pitchFamily="18" charset="0"/>
              </a:rPr>
              <a:t>, Tantalum, Aluminum, Vanadium, Cobalt,  Chromium, Nickel and Molybdenum</a:t>
            </a:r>
            <a:r>
              <a:rPr lang="en-US" sz="2800" dirty="0">
                <a:latin typeface="Times New Roman" pitchFamily="18" charset="0"/>
              </a:rPr>
              <a:t>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These are selected on the basis of their over all strength.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Less frequently used are precious metals as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Gold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and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Platinum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</a:rPr>
              <a:t>.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Most popular Ti and Ti alloys and calcium phosphate coated materials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849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Requirements of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implant biomaterials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BULK PROPRTIES:-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Modulus of elasticity comparable to bone.</a:t>
            </a:r>
          </a:p>
          <a:p>
            <a:r>
              <a:rPr lang="en-US" dirty="0">
                <a:solidFill>
                  <a:schemeClr val="bg1"/>
                </a:solidFill>
              </a:rPr>
              <a:t>High </a:t>
            </a:r>
            <a:r>
              <a:rPr lang="en-US" dirty="0" err="1">
                <a:solidFill>
                  <a:schemeClr val="bg1"/>
                </a:solidFill>
              </a:rPr>
              <a:t>tesile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comprssive</a:t>
            </a:r>
            <a:r>
              <a:rPr lang="en-US" dirty="0">
                <a:solidFill>
                  <a:schemeClr val="bg1"/>
                </a:solidFill>
              </a:rPr>
              <a:t> and shear strength to prevent fractures and improve functional stability.</a:t>
            </a:r>
          </a:p>
          <a:p>
            <a:r>
              <a:rPr lang="en-US" dirty="0">
                <a:solidFill>
                  <a:schemeClr val="bg1"/>
                </a:solidFill>
              </a:rPr>
              <a:t>High yield strength and fatigue strength to prevent brittle fractures under cyclic loading.</a:t>
            </a:r>
          </a:p>
          <a:p>
            <a:r>
              <a:rPr lang="en-US" dirty="0">
                <a:solidFill>
                  <a:schemeClr val="bg1"/>
                </a:solidFill>
              </a:rPr>
              <a:t>Minimum 8% ductility</a:t>
            </a:r>
          </a:p>
          <a:p>
            <a:r>
              <a:rPr lang="en-US" dirty="0">
                <a:solidFill>
                  <a:schemeClr val="bg1"/>
                </a:solidFill>
              </a:rPr>
              <a:t>Increased hardness and toughness.</a:t>
            </a:r>
          </a:p>
          <a:p>
            <a:r>
              <a:rPr lang="en-US" dirty="0">
                <a:solidFill>
                  <a:schemeClr val="bg1"/>
                </a:solidFill>
              </a:rPr>
              <a:t>Minimum electrical and thermal conductivity to prevent thermal expansion contraction and galvanism </a:t>
            </a:r>
          </a:p>
        </p:txBody>
      </p:sp>
    </p:spTree>
    <p:extLst>
      <p:ext uri="{BB962C8B-B14F-4D97-AF65-F5344CB8AC3E}">
        <p14:creationId xmlns:p14="http://schemas.microsoft.com/office/powerpoint/2010/main" val="42877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ADVANTAGES OF IMPLANT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to overcome the drawbacks of  removable  prostheses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Bone maintenance of height and width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Ideal esthetic tooth positioning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Improved psychological health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Increased stability in chewing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Increased retention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Eliminates need to involve adjacent teeth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Requirements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of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implant biomaterials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SURFACE PROPERTIES:-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Surface tension and surface energy of 40dynee or more for adequate wettability and cleanliness of implant.</a:t>
            </a:r>
          </a:p>
          <a:p>
            <a:r>
              <a:rPr lang="en-US" dirty="0">
                <a:solidFill>
                  <a:schemeClr val="bg1"/>
                </a:solidFill>
              </a:rPr>
              <a:t>Biocompatibility </a:t>
            </a:r>
          </a:p>
          <a:p>
            <a:r>
              <a:rPr lang="en-US" dirty="0">
                <a:solidFill>
                  <a:schemeClr val="bg1"/>
                </a:solidFill>
              </a:rPr>
              <a:t>Corrosion </a:t>
            </a:r>
            <a:r>
              <a:rPr lang="en-US" dirty="0" err="1">
                <a:solidFill>
                  <a:schemeClr val="bg1"/>
                </a:solidFill>
              </a:rPr>
              <a:t>resistence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71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304800"/>
            <a:ext cx="8922777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>
                <a:solidFill>
                  <a:schemeClr val="bg1"/>
                </a:solidFill>
              </a:rPr>
              <a:t>Surface treatments to improve oxide layer 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Passivation – immersion in 40% nitric acid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Anodization</a:t>
            </a:r>
            <a:r>
              <a:rPr lang="en-US" dirty="0">
                <a:solidFill>
                  <a:schemeClr val="bg1"/>
                </a:solidFill>
              </a:rPr>
              <a:t> – electric current is passed thru implant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Ion implantation – bombarding the surface with high energy 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Texturing 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5562600"/>
            <a:ext cx="6179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Plasma spraying with Ti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Acid etching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Sand blasting with </a:t>
            </a:r>
            <a:r>
              <a:rPr lang="en-US" sz="2400" b="1" dirty="0" err="1">
                <a:solidFill>
                  <a:schemeClr val="bg1"/>
                </a:solidFill>
              </a:rPr>
              <a:t>Aluminium</a:t>
            </a:r>
            <a:r>
              <a:rPr lang="en-US" sz="2400" b="1" dirty="0">
                <a:solidFill>
                  <a:schemeClr val="bg1"/>
                </a:solidFill>
              </a:rPr>
              <a:t> oxide or ceramic</a:t>
            </a:r>
          </a:p>
        </p:txBody>
      </p:sp>
    </p:spTree>
    <p:extLst>
      <p:ext uri="{BB962C8B-B14F-4D97-AF65-F5344CB8AC3E}">
        <p14:creationId xmlns:p14="http://schemas.microsoft.com/office/powerpoint/2010/main" val="13678541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19488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Titanium and alloys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Most popular implant biomaterial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It is available as 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Commercially pure Ti - available in four grades 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- based on the incorporation of small amounts of oxygen, nitrogen, hydrogen, iron, and carbon during purification procedure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) and 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Two Ti alloys</a:t>
            </a:r>
          </a:p>
          <a:p>
            <a:endParaRPr lang="en-US" b="1" i="1" dirty="0">
              <a:solidFill>
                <a:schemeClr val="bg1"/>
              </a:solidFill>
              <a:latin typeface="Cambria" pitchFamily="18" charset="0"/>
            </a:endParaRPr>
          </a:p>
          <a:p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Cp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Grade I</a:t>
            </a:r>
          </a:p>
          <a:p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Cp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Grade II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Cp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Grade III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i="1" dirty="0" err="1">
                <a:solidFill>
                  <a:schemeClr val="bg1"/>
                </a:solidFill>
                <a:latin typeface="Cambria" pitchFamily="18" charset="0"/>
              </a:rPr>
              <a:t>Cp</a:t>
            </a:r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 Grade IV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Ti-6Al-4V</a:t>
            </a:r>
          </a:p>
          <a:p>
            <a:r>
              <a:rPr lang="en-US" b="1" i="1" dirty="0">
                <a:solidFill>
                  <a:schemeClr val="bg1"/>
                </a:solidFill>
                <a:latin typeface="Cambria" pitchFamily="18" charset="0"/>
              </a:rPr>
              <a:t>Ti-6Al-4V (ELI Alloy)</a:t>
            </a:r>
          </a:p>
          <a:p>
            <a:endParaRPr lang="en-US" b="1" i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24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COMPOSITION OF </a:t>
            </a:r>
            <a:r>
              <a:rPr lang="en-US" dirty="0" err="1">
                <a:solidFill>
                  <a:schemeClr val="bg1"/>
                </a:solidFill>
              </a:rPr>
              <a:t>Cp</a:t>
            </a:r>
            <a:r>
              <a:rPr lang="en-US" dirty="0">
                <a:solidFill>
                  <a:schemeClr val="bg1"/>
                </a:solidFill>
              </a:rPr>
              <a:t> 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Titanium 99.75%</a:t>
            </a:r>
          </a:p>
          <a:p>
            <a:r>
              <a:rPr lang="en-US" dirty="0">
                <a:solidFill>
                  <a:schemeClr val="bg1"/>
                </a:solidFill>
              </a:rPr>
              <a:t>Iron 0.05%</a:t>
            </a:r>
          </a:p>
          <a:p>
            <a:r>
              <a:rPr lang="en-US" dirty="0">
                <a:solidFill>
                  <a:schemeClr val="bg1"/>
                </a:solidFill>
              </a:rPr>
              <a:t>Oxygen 0.1%</a:t>
            </a:r>
          </a:p>
          <a:p>
            <a:r>
              <a:rPr lang="en-US" dirty="0">
                <a:solidFill>
                  <a:schemeClr val="bg1"/>
                </a:solidFill>
              </a:rPr>
              <a:t>Nitrogen 0.03%</a:t>
            </a:r>
          </a:p>
          <a:p>
            <a:r>
              <a:rPr lang="en-US" dirty="0">
                <a:solidFill>
                  <a:schemeClr val="bg1"/>
                </a:solidFill>
              </a:rPr>
              <a:t>Hydrogen 0.012%</a:t>
            </a:r>
          </a:p>
          <a:p>
            <a:r>
              <a:rPr lang="en-US" dirty="0">
                <a:solidFill>
                  <a:schemeClr val="bg1"/>
                </a:solidFill>
              </a:rPr>
              <a:t>Carbon 0.05%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2phases 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l-GR" dirty="0">
                <a:solidFill>
                  <a:schemeClr val="bg1"/>
                </a:solidFill>
              </a:rPr>
              <a:t>β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Manufactured </a:t>
            </a:r>
            <a:r>
              <a:rPr lang="en-US">
                <a:solidFill>
                  <a:schemeClr val="bg1"/>
                </a:solidFill>
              </a:rPr>
              <a:t>by machining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748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Light </a:t>
            </a:r>
            <a:r>
              <a:rPr lang="en-US" dirty="0" err="1">
                <a:solidFill>
                  <a:schemeClr val="bg1"/>
                </a:solidFill>
              </a:rPr>
              <a:t>wt</a:t>
            </a:r>
            <a:r>
              <a:rPr lang="en-US" dirty="0">
                <a:solidFill>
                  <a:schemeClr val="bg1"/>
                </a:solidFill>
              </a:rPr>
              <a:t> &amp; Low density 4.5g/cm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</a:p>
          <a:p>
            <a:endParaRPr lang="en-US" baseline="30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High flexural strength</a:t>
            </a:r>
          </a:p>
          <a:p>
            <a:r>
              <a:rPr lang="en-US" dirty="0">
                <a:solidFill>
                  <a:schemeClr val="bg1"/>
                </a:solidFill>
              </a:rPr>
              <a:t>Modulus of elasticity 5times compact bone (104GPa)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Very resistant to corrosion</a:t>
            </a:r>
          </a:p>
          <a:p>
            <a:r>
              <a:rPr lang="en-US" dirty="0">
                <a:solidFill>
                  <a:schemeClr val="bg1"/>
                </a:solidFill>
              </a:rPr>
              <a:t>Exhibit passivation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Ability to form oxide layer within millisecond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Melting point – 1668</a:t>
            </a:r>
            <a:r>
              <a:rPr lang="en-US" baseline="30000" dirty="0">
                <a:solidFill>
                  <a:schemeClr val="bg1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101871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</a:rPr>
              <a:t>Cobalt Chromium Molybdenum Alloy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76300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High modulus (stiffness) and Low ductility.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Outstanding resistance to corrosion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Excellent biocompatibility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Commonly used for fabrication of custom design (e.g. : </a:t>
            </a:r>
            <a:r>
              <a:rPr lang="en-US" sz="2800" dirty="0" err="1">
                <a:solidFill>
                  <a:schemeClr val="bg1"/>
                </a:solidFill>
                <a:latin typeface="Cambria" pitchFamily="18" charset="0"/>
              </a:rPr>
              <a:t>subperiosteal</a:t>
            </a: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 frames) by casting.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919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>
                <a:solidFill>
                  <a:schemeClr val="bg1"/>
                </a:solidFill>
                <a:latin typeface="Cambria" pitchFamily="18" charset="0"/>
              </a:rPr>
              <a:t>IRON - CHROMIUM - NICKEL BASED ALLOYS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8392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Surface is </a:t>
            </a:r>
            <a:r>
              <a:rPr lang="en-US" sz="2800" dirty="0" err="1">
                <a:solidFill>
                  <a:schemeClr val="bg1"/>
                </a:solidFill>
                <a:latin typeface="Cambria" pitchFamily="18" charset="0"/>
              </a:rPr>
              <a:t>passivated</a:t>
            </a: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 to increase </a:t>
            </a:r>
            <a:r>
              <a:rPr lang="en-US" sz="2800" dirty="0" err="1">
                <a:solidFill>
                  <a:schemeClr val="bg1"/>
                </a:solidFill>
                <a:latin typeface="Cambria" pitchFamily="18" charset="0"/>
              </a:rPr>
              <a:t>biocorrosion</a:t>
            </a: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 resistance.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High strength and ductility.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Used in wrought and heat treated condition.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8180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>
                <a:solidFill>
                  <a:schemeClr val="bg1"/>
                </a:solidFill>
                <a:latin typeface="Cambria" pitchFamily="18" charset="0"/>
              </a:rPr>
              <a:t>Other Metals and Alloys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Gold, Platinum, Iridium and alloys of these metals are being used.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Have low strength that limits the implant design.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High cost and High density.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Cambria" pitchFamily="18" charset="0"/>
              </a:rPr>
              <a:t>Due to its nobility and availability, gold is continued to be used as surgical Implant materials.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09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>
                <a:solidFill>
                  <a:srgbClr val="FF9900"/>
                </a:solidFill>
                <a:latin typeface="Times New Roman" pitchFamily="18" charset="0"/>
              </a:rPr>
              <a:t>Ceramics and Carbon as implant Materials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33600"/>
            <a:ext cx="8839200" cy="3048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u="sng" dirty="0">
                <a:solidFill>
                  <a:srgbClr val="FFFF00"/>
                </a:solidFill>
                <a:latin typeface="Times New Roman" pitchFamily="18" charset="0"/>
              </a:rPr>
              <a:t>CERAMICS</a:t>
            </a:r>
            <a:r>
              <a:rPr lang="en-US" sz="2800" dirty="0"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These are 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</a:rPr>
              <a:t>non organic, non metallic, non polymeric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materials manufactured by compacting and sintering at elevated temperatures.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Times New Roman" pitchFamily="18" charset="0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041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These are bio compatible high strength insulators.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Have low ductility and inherent brittleness are their limitations.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Classified into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9900"/>
                </a:solidFill>
                <a:latin typeface="Times New Roman" pitchFamily="18" charset="0"/>
              </a:rPr>
              <a:t>Bio active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-Ca</a:t>
            </a:r>
            <a:r>
              <a:rPr lang="en-US" sz="2800" baseline="-25000" dirty="0">
                <a:solidFill>
                  <a:schemeClr val="bg2"/>
                </a:solidFill>
                <a:latin typeface="Times New Roman" pitchFamily="18" charset="0"/>
              </a:rPr>
              <a:t>3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(PO</a:t>
            </a:r>
            <a:r>
              <a:rPr lang="en-US" sz="2800" baseline="-25000" dirty="0">
                <a:solidFill>
                  <a:schemeClr val="bg2"/>
                </a:solidFill>
                <a:latin typeface="Times New Roman" pitchFamily="18" charset="0"/>
              </a:rPr>
              <a:t>4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), Hydroxyapatite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9900"/>
                </a:solidFill>
                <a:latin typeface="Times New Roman" pitchFamily="18" charset="0"/>
              </a:rPr>
              <a:t>Bio non-reactive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- Oxides of Aluminum, Titanium, Zirconium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8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Parts of Implant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34202" r="51984" b="24237"/>
          <a:stretch/>
        </p:blipFill>
        <p:spPr bwMode="auto">
          <a:xfrm>
            <a:off x="1600201" y="1431240"/>
            <a:ext cx="6419320" cy="483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018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>
                <a:solidFill>
                  <a:srgbClr val="FF9900"/>
                </a:solidFill>
                <a:latin typeface="Times New Roman" pitchFamily="18" charset="0"/>
              </a:rPr>
              <a:t>ALUMINUM, TITANIUM, ZIRCONIUM OXIDES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838200"/>
            <a:ext cx="86106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buSzPct val="50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Used for </a:t>
            </a:r>
            <a:r>
              <a:rPr lang="en-US" sz="2400" dirty="0" err="1">
                <a:solidFill>
                  <a:schemeClr val="bg2"/>
                </a:solidFill>
                <a:latin typeface="Times New Roman" pitchFamily="18" charset="0"/>
              </a:rPr>
              <a:t>Endosteal</a:t>
            </a: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 root form, plate form implants </a:t>
            </a:r>
          </a:p>
          <a:p>
            <a:pPr eaLnBrk="1" hangingPunct="1">
              <a:buSzPct val="50000"/>
              <a:buFont typeface="Wingdings" pitchFamily="2" charset="2"/>
              <a:buNone/>
              <a:defRPr/>
            </a:pP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SzPct val="50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Have clear white cream or light grey color so used for anterior root form</a:t>
            </a:r>
          </a:p>
          <a:p>
            <a:pPr eaLnBrk="1" hangingPunct="1">
              <a:buSzPct val="50000"/>
              <a:buFont typeface="Wingdings" pitchFamily="2" charset="2"/>
              <a:buNone/>
              <a:defRPr/>
            </a:pPr>
            <a:endParaRPr lang="en-US" sz="24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SzPct val="50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Minimal biodegradation</a:t>
            </a:r>
          </a:p>
          <a:p>
            <a:pPr eaLnBrk="1" hangingPunct="1">
              <a:buSzPct val="50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High modulus of elasticity</a:t>
            </a:r>
          </a:p>
          <a:p>
            <a:pPr eaLnBrk="1" hangingPunct="1">
              <a:buSzPct val="50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Low fracture resistance</a:t>
            </a:r>
          </a:p>
          <a:p>
            <a:pPr eaLnBrk="1" hangingPunct="1">
              <a:buSzPct val="50000"/>
              <a:buFont typeface="Wingdings" pitchFamily="2" charset="2"/>
              <a:buChar char="v"/>
              <a:defRPr/>
            </a:pPr>
            <a:r>
              <a:rPr lang="en-US" sz="2400" dirty="0">
                <a:solidFill>
                  <a:schemeClr val="bg2"/>
                </a:solidFill>
                <a:latin typeface="Times New Roman" pitchFamily="18" charset="0"/>
              </a:rPr>
              <a:t>Exhibit direct interface with bone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582067863"/>
              </p:ext>
            </p:extLst>
          </p:nvPr>
        </p:nvGraphicFramePr>
        <p:xfrm>
          <a:off x="5105400" y="3925888"/>
          <a:ext cx="3962400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153680" imgH="2993400" progId="Word.Document.8">
                  <p:embed/>
                </p:oleObj>
              </mc:Choice>
              <mc:Fallback>
                <p:oleObj name="Document" r:id="rId2" imgW="4153680" imgH="2993400" progId="Word.Document.8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25888"/>
                        <a:ext cx="3962400" cy="2855912"/>
                      </a:xfrm>
                      <a:prstGeom prst="rect">
                        <a:avLst/>
                      </a:prstGeom>
                      <a:noFill/>
                      <a:ln w="38100" cmpd="sng">
                        <a:solidFill>
                          <a:srgbClr val="FF00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737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>
                <a:solidFill>
                  <a:schemeClr val="bg2"/>
                </a:solidFill>
                <a:latin typeface="Times New Roman" pitchFamily="18" charset="0"/>
              </a:rPr>
              <a:t>POLYMERS AND COMPOSITES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12373"/>
            <a:ext cx="8610600" cy="561702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These can be designed to match tissue properties and can be fabricated at relatively low cost.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These include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</a:rPr>
              <a:t>polytetraflouroethylene</a:t>
            </a: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(</a:t>
            </a:r>
            <a:r>
              <a:rPr lang="en-US" sz="2800" dirty="0">
                <a:solidFill>
                  <a:srgbClr val="FF9900"/>
                </a:solidFill>
                <a:latin typeface="Times New Roman" pitchFamily="18" charset="0"/>
              </a:rPr>
              <a:t>PTFE</a:t>
            </a:r>
            <a:r>
              <a:rPr lang="en-US" sz="2800" dirty="0">
                <a:latin typeface="Times New Roman" pitchFamily="18" charset="0"/>
              </a:rPr>
              <a:t>),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</a:rPr>
              <a:t>polyethyleneterephthalate</a:t>
            </a:r>
            <a:r>
              <a:rPr lang="en-US" sz="2800" dirty="0">
                <a:latin typeface="Times New Roman" pitchFamily="18" charset="0"/>
              </a:rPr>
              <a:t> (</a:t>
            </a:r>
            <a:r>
              <a:rPr lang="en-US" sz="2800" dirty="0">
                <a:solidFill>
                  <a:srgbClr val="FF9900"/>
                </a:solidFill>
                <a:latin typeface="Times New Roman" pitchFamily="18" charset="0"/>
              </a:rPr>
              <a:t>PET</a:t>
            </a:r>
            <a:r>
              <a:rPr lang="en-US" sz="2800" dirty="0">
                <a:latin typeface="Times New Roman" pitchFamily="18" charset="0"/>
              </a:rPr>
              <a:t>),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</a:rPr>
              <a:t>polymethylmethacrylate</a:t>
            </a:r>
            <a:r>
              <a:rPr lang="en-US" sz="2800" dirty="0">
                <a:latin typeface="Times New Roman" pitchFamily="18" charset="0"/>
              </a:rPr>
              <a:t> (</a:t>
            </a:r>
            <a:r>
              <a:rPr lang="en-US" sz="2800" dirty="0">
                <a:solidFill>
                  <a:srgbClr val="FF9900"/>
                </a:solidFill>
                <a:latin typeface="Times New Roman" pitchFamily="18" charset="0"/>
              </a:rPr>
              <a:t>PMMA</a:t>
            </a:r>
            <a:r>
              <a:rPr lang="en-US" sz="2800" dirty="0">
                <a:latin typeface="Times New Roman" pitchFamily="18" charset="0"/>
              </a:rPr>
              <a:t>),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    polypropylene (PP),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    </a:t>
            </a:r>
            <a:r>
              <a:rPr lang="en-US" sz="2800" dirty="0" err="1">
                <a:solidFill>
                  <a:schemeClr val="bg2"/>
                </a:solidFill>
                <a:latin typeface="Times New Roman" pitchFamily="18" charset="0"/>
              </a:rPr>
              <a:t>polysulfone</a:t>
            </a:r>
            <a:r>
              <a:rPr lang="en-US" sz="2800" dirty="0">
                <a:latin typeface="Times New Roman" pitchFamily="18" charset="0"/>
              </a:rPr>
              <a:t> (</a:t>
            </a:r>
            <a:r>
              <a:rPr lang="en-US" sz="2800" dirty="0">
                <a:solidFill>
                  <a:srgbClr val="FF9900"/>
                </a:solidFill>
                <a:latin typeface="Times New Roman" pitchFamily="18" charset="0"/>
              </a:rPr>
              <a:t>PSF</a:t>
            </a:r>
            <a:r>
              <a:rPr lang="en-US" sz="2800" dirty="0">
                <a:latin typeface="Times New Roman" pitchFamily="18" charset="0"/>
              </a:rPr>
              <a:t>),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    silicon rubber </a:t>
            </a:r>
            <a:r>
              <a:rPr lang="en-US" sz="2800" dirty="0">
                <a:latin typeface="Times New Roman" pitchFamily="18" charset="0"/>
              </a:rPr>
              <a:t>(</a:t>
            </a:r>
            <a:r>
              <a:rPr lang="en-US" sz="2800" dirty="0">
                <a:solidFill>
                  <a:srgbClr val="FF9900"/>
                </a:solidFill>
                <a:latin typeface="Times New Roman" pitchFamily="18" charset="0"/>
              </a:rPr>
              <a:t>SR</a:t>
            </a:r>
            <a:r>
              <a:rPr lang="en-US" sz="2800" dirty="0"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222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u="sng">
                <a:solidFill>
                  <a:srgbClr val="FF9900"/>
                </a:solidFill>
                <a:latin typeface="Times New Roman" pitchFamily="18" charset="0"/>
              </a:rPr>
              <a:t>PROPERTIES</a:t>
            </a:r>
            <a:r>
              <a:rPr lang="en-US" sz="2800" u="sng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en-US" sz="2800" u="sng">
                <a:solidFill>
                  <a:schemeClr val="tx1"/>
                </a:solidFill>
                <a:latin typeface="Times New Roman" pitchFamily="18" charset="0"/>
              </a:rPr>
            </a:br>
            <a:endParaRPr lang="en-US" sz="2800" u="sng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05800" cy="3581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Polymers have low strengths and elastic moduli and higher elongation to fracture compared with other class of biomaterials.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chemeClr val="bg2"/>
                </a:solidFill>
                <a:latin typeface="Times New Roman" pitchFamily="18" charset="0"/>
              </a:rPr>
              <a:t>Relatively resistant to biodegradation compared to bone.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36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Most commonly used dental implant design is </a:t>
            </a:r>
            <a:r>
              <a:rPr lang="en-US" sz="2800" dirty="0" err="1">
                <a:solidFill>
                  <a:schemeClr val="bg1"/>
                </a:solidFill>
              </a:rPr>
              <a:t>endosteal</a:t>
            </a:r>
            <a:r>
              <a:rPr lang="en-US" sz="2800" dirty="0">
                <a:solidFill>
                  <a:schemeClr val="bg1"/>
                </a:solidFill>
              </a:rPr>
              <a:t> root form implants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Most popular implant biomaterial is Titanium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Used for fixed and fixed removable prostheses</a:t>
            </a:r>
          </a:p>
        </p:txBody>
      </p:sp>
    </p:spTree>
    <p:extLst>
      <p:ext uri="{BB962C8B-B14F-4D97-AF65-F5344CB8AC3E}">
        <p14:creationId xmlns:p14="http://schemas.microsoft.com/office/powerpoint/2010/main" val="91818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Implant supported restoration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43149" r="59741" b="33762"/>
          <a:stretch/>
        </p:blipFill>
        <p:spPr bwMode="auto">
          <a:xfrm>
            <a:off x="990600" y="1469432"/>
            <a:ext cx="7404736" cy="50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88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CLASSIFICATION </a:t>
            </a:r>
            <a:b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OF </a:t>
            </a:r>
            <a:b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DENTAL IMPLANTS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4" y="0"/>
            <a:ext cx="9140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385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4" name="TextBox 3"/>
          <p:cNvSpPr txBox="1"/>
          <p:nvPr/>
        </p:nvSpPr>
        <p:spPr>
          <a:xfrm>
            <a:off x="762000" y="2474655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Cambria" pitchFamily="18" charset="0"/>
              </a:rPr>
              <a:t>      </a:t>
            </a:r>
            <a:r>
              <a:rPr lang="en-US" sz="3200" b="1" i="1" dirty="0">
                <a:solidFill>
                  <a:schemeClr val="bg1"/>
                </a:solidFill>
                <a:latin typeface="Cambria" pitchFamily="18" charset="0"/>
              </a:rPr>
              <a:t>1.Based on implant design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Cambria" pitchFamily="18" charset="0"/>
              </a:rPr>
              <a:t>      2.Based on attachment mechanism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Cambria" pitchFamily="18" charset="0"/>
              </a:rPr>
              <a:t>      3.Based on macroscopic body design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Cambria" pitchFamily="18" charset="0"/>
              </a:rPr>
              <a:t>      4.Based on the surface of the implant</a:t>
            </a:r>
          </a:p>
          <a:p>
            <a:r>
              <a:rPr lang="en-US" sz="3200" b="1" i="1" dirty="0">
                <a:solidFill>
                  <a:schemeClr val="bg1"/>
                </a:solidFill>
                <a:latin typeface="Cambria" pitchFamily="18" charset="0"/>
              </a:rPr>
              <a:t>      5.Based on the type of the material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2380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Cambria" pitchFamily="18" charset="0"/>
              </a:rPr>
              <a:t>5 Types of classification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</TotalTime>
  <Words>1479</Words>
  <Application>Microsoft Office PowerPoint</Application>
  <PresentationFormat>On-screen Show (4:3)</PresentationFormat>
  <Paragraphs>294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IMPLANT biomaterials</vt:lpstr>
      <vt:lpstr>INTRODUCTION</vt:lpstr>
      <vt:lpstr>WHAT IS IMPLANTATION?</vt:lpstr>
      <vt:lpstr>FATHER OF IMPLANT DENTISTRY             Per Ingvar Branemark</vt:lpstr>
      <vt:lpstr>ADVANTAGES OF IMPLANT</vt:lpstr>
      <vt:lpstr>Parts of Implant</vt:lpstr>
      <vt:lpstr>Implant supported restoration</vt:lpstr>
      <vt:lpstr>CLASSIFICATION  OF  DENTAL IMPLANTS</vt:lpstr>
      <vt:lpstr>PowerPoint Presentation</vt:lpstr>
      <vt:lpstr>CLASSIFICATION  BASED ON  IMPLANT DESIGN</vt:lpstr>
      <vt:lpstr>PowerPoint Presentation</vt:lpstr>
      <vt:lpstr>1.ENDOSTEAL IMPLANT</vt:lpstr>
      <vt:lpstr>a) BLADE IMPLANT</vt:lpstr>
      <vt:lpstr>b) RAMUS FRAME IMPLANT</vt:lpstr>
      <vt:lpstr>c) ROOT FORM IMPLANT</vt:lpstr>
      <vt:lpstr>2. SUBPERIOSTEAL IMPLANT</vt:lpstr>
      <vt:lpstr>3. TRANSOSTEAL IMPLANT</vt:lpstr>
      <vt:lpstr>3. TRANSOSTEAL IMPLANT</vt:lpstr>
      <vt:lpstr>4.INTRAMUCOSAL IMPLANTS</vt:lpstr>
      <vt:lpstr>CLASSIFICATION BASED  ON  ATTACHMENT MECHANISM OF THE IMPLANT </vt:lpstr>
      <vt:lpstr>PowerPoint Presentation</vt:lpstr>
      <vt:lpstr>FIBROINTEGRATION</vt:lpstr>
      <vt:lpstr>OSSEO-INTEGRATION</vt:lpstr>
      <vt:lpstr>CLASSIFICATION BASED  ON  MACROSCOPIC BODY DESIGN OF THE IMPLANT</vt:lpstr>
      <vt:lpstr>PowerPoint Presentation</vt:lpstr>
      <vt:lpstr>CYLINDRICAL DENTAL IMPLANTS</vt:lpstr>
      <vt:lpstr>THREADED DENTAL IMPLANTS</vt:lpstr>
      <vt:lpstr>PLATEAU- DENTAL IMPLANTS</vt:lpstr>
      <vt:lpstr>PERFORATED DENTAL IMPLANTS</vt:lpstr>
      <vt:lpstr>SOLID DENTAL IMPLANTS</vt:lpstr>
      <vt:lpstr>VENTED DENTAL IMPLANTS</vt:lpstr>
      <vt:lpstr>HOLLOW DENTAL IMPLANTS</vt:lpstr>
      <vt:lpstr>CLASSIFICATION  BASED ON  THE SURFACE OF THE IMPLANT</vt:lpstr>
      <vt:lpstr>PowerPoint Presentation</vt:lpstr>
      <vt:lpstr>SMOOTH SURFACE IMPLANT</vt:lpstr>
      <vt:lpstr>MACHINED SURFACE IMPLANTS</vt:lpstr>
      <vt:lpstr>TEXTURED SURFACE IMPLANT</vt:lpstr>
      <vt:lpstr>COATED SURFACE IMPLANT</vt:lpstr>
      <vt:lpstr>CLASSIFICATION  BASED ON  THE IMPLANT MATERIAL</vt:lpstr>
      <vt:lpstr>Based on composition</vt:lpstr>
      <vt:lpstr>METALLIC IMPLANT</vt:lpstr>
      <vt:lpstr>CERAMIC &amp; CERAMIC COATED IMPLANTS</vt:lpstr>
      <vt:lpstr>POLYMERIC IMPLANT</vt:lpstr>
      <vt:lpstr>CARBON IMPLANTS</vt:lpstr>
      <vt:lpstr>Based on  biocompatibilty  and  chemical composition</vt:lpstr>
      <vt:lpstr>PowerPoint Presentation</vt:lpstr>
      <vt:lpstr>PowerPoint Presentation</vt:lpstr>
      <vt:lpstr>Implant Biomaterials</vt:lpstr>
      <vt:lpstr>Requirements of implant biomaterials</vt:lpstr>
      <vt:lpstr>Requirements of implant biomaterials</vt:lpstr>
      <vt:lpstr>Surface treatments to improve oxide layer :-</vt:lpstr>
      <vt:lpstr>Titanium and alloys</vt:lpstr>
      <vt:lpstr>COMPOSITION OF Cp Ti</vt:lpstr>
      <vt:lpstr>Physical properties</vt:lpstr>
      <vt:lpstr>Cobalt Chromium Molybdenum Alloy</vt:lpstr>
      <vt:lpstr>IRON - CHROMIUM - NICKEL BASED ALLOYS</vt:lpstr>
      <vt:lpstr>Other Metals and Alloys</vt:lpstr>
      <vt:lpstr>Ceramics and Carbon as implant Materials</vt:lpstr>
      <vt:lpstr>PowerPoint Presentation</vt:lpstr>
      <vt:lpstr>ALUMINUM, TITANIUM, ZIRCONIUM OXIDES</vt:lpstr>
      <vt:lpstr>POLYMERS AND COMPOSITES</vt:lpstr>
      <vt:lpstr>PROPERTIES  </vt:lpstr>
      <vt:lpstr>Conclusion 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IMPLANTS TYPES AND CLASSIFICATION</dc:title>
  <dc:creator>Corporate Edition</dc:creator>
  <cp:lastModifiedBy>Joshua Yeldo Aravind</cp:lastModifiedBy>
  <cp:revision>89</cp:revision>
  <dcterms:created xsi:type="dcterms:W3CDTF">2010-12-13T01:13:39Z</dcterms:created>
  <dcterms:modified xsi:type="dcterms:W3CDTF">2024-06-28T04:02:53Z</dcterms:modified>
</cp:coreProperties>
</file>