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9"/>
  </p:notesMasterIdLst>
  <p:sldIdLst>
    <p:sldId id="256" r:id="rId2"/>
    <p:sldId id="331" r:id="rId3"/>
    <p:sldId id="422" r:id="rId4"/>
    <p:sldId id="258" r:id="rId5"/>
    <p:sldId id="259" r:id="rId6"/>
    <p:sldId id="260" r:id="rId7"/>
    <p:sldId id="262" r:id="rId8"/>
    <p:sldId id="264" r:id="rId9"/>
    <p:sldId id="420" r:id="rId10"/>
    <p:sldId id="421" r:id="rId11"/>
    <p:sldId id="265" r:id="rId12"/>
    <p:sldId id="267" r:id="rId13"/>
    <p:sldId id="268" r:id="rId14"/>
    <p:sldId id="269" r:id="rId15"/>
    <p:sldId id="277" r:id="rId16"/>
    <p:sldId id="270" r:id="rId17"/>
    <p:sldId id="271" r:id="rId18"/>
    <p:sldId id="275" r:id="rId19"/>
    <p:sldId id="276" r:id="rId20"/>
    <p:sldId id="291" r:id="rId21"/>
    <p:sldId id="278" r:id="rId22"/>
    <p:sldId id="348" r:id="rId23"/>
    <p:sldId id="347" r:id="rId24"/>
    <p:sldId id="290" r:id="rId25"/>
    <p:sldId id="280" r:id="rId26"/>
    <p:sldId id="282" r:id="rId27"/>
    <p:sldId id="283" r:id="rId28"/>
    <p:sldId id="284" r:id="rId29"/>
    <p:sldId id="341" r:id="rId30"/>
    <p:sldId id="332" r:id="rId31"/>
    <p:sldId id="333" r:id="rId32"/>
    <p:sldId id="334" r:id="rId33"/>
    <p:sldId id="335" r:id="rId34"/>
    <p:sldId id="336" r:id="rId35"/>
    <p:sldId id="343" r:id="rId36"/>
    <p:sldId id="344" r:id="rId37"/>
    <p:sldId id="345" r:id="rId38"/>
    <p:sldId id="346" r:id="rId39"/>
    <p:sldId id="287" r:id="rId40"/>
    <p:sldId id="288" r:id="rId41"/>
    <p:sldId id="289" r:id="rId42"/>
    <p:sldId id="301" r:id="rId43"/>
    <p:sldId id="292" r:id="rId44"/>
    <p:sldId id="293" r:id="rId45"/>
    <p:sldId id="294" r:id="rId46"/>
    <p:sldId id="295" r:id="rId47"/>
    <p:sldId id="296" r:id="rId48"/>
    <p:sldId id="302" r:id="rId49"/>
    <p:sldId id="303" r:id="rId50"/>
    <p:sldId id="304" r:id="rId51"/>
    <p:sldId id="305" r:id="rId52"/>
    <p:sldId id="306" r:id="rId53"/>
    <p:sldId id="307" r:id="rId54"/>
    <p:sldId id="308" r:id="rId55"/>
    <p:sldId id="337" r:id="rId56"/>
    <p:sldId id="311" r:id="rId57"/>
    <p:sldId id="312" r:id="rId58"/>
    <p:sldId id="314" r:id="rId59"/>
    <p:sldId id="315" r:id="rId60"/>
    <p:sldId id="317" r:id="rId61"/>
    <p:sldId id="318" r:id="rId62"/>
    <p:sldId id="319" r:id="rId63"/>
    <p:sldId id="320" r:id="rId64"/>
    <p:sldId id="321" r:id="rId65"/>
    <p:sldId id="338" r:id="rId66"/>
    <p:sldId id="325" r:id="rId67"/>
    <p:sldId id="326" r:id="rId68"/>
    <p:sldId id="327" r:id="rId69"/>
    <p:sldId id="328" r:id="rId70"/>
    <p:sldId id="339" r:id="rId71"/>
    <p:sldId id="352" r:id="rId72"/>
    <p:sldId id="353" r:id="rId73"/>
    <p:sldId id="354" r:id="rId74"/>
    <p:sldId id="357" r:id="rId75"/>
    <p:sldId id="358" r:id="rId76"/>
    <p:sldId id="359" r:id="rId77"/>
    <p:sldId id="410" r:id="rId78"/>
    <p:sldId id="411" r:id="rId79"/>
    <p:sldId id="360" r:id="rId80"/>
    <p:sldId id="412" r:id="rId81"/>
    <p:sldId id="363" r:id="rId82"/>
    <p:sldId id="364" r:id="rId83"/>
    <p:sldId id="365" r:id="rId84"/>
    <p:sldId id="366" r:id="rId85"/>
    <p:sldId id="367" r:id="rId86"/>
    <p:sldId id="368" r:id="rId87"/>
    <p:sldId id="369" r:id="rId88"/>
    <p:sldId id="370" r:id="rId89"/>
    <p:sldId id="371" r:id="rId90"/>
    <p:sldId id="372" r:id="rId91"/>
    <p:sldId id="373" r:id="rId92"/>
    <p:sldId id="418" r:id="rId93"/>
    <p:sldId id="419" r:id="rId94"/>
    <p:sldId id="374" r:id="rId95"/>
    <p:sldId id="375" r:id="rId96"/>
    <p:sldId id="377" r:id="rId97"/>
    <p:sldId id="378" r:id="rId98"/>
    <p:sldId id="405" r:id="rId99"/>
    <p:sldId id="406" r:id="rId100"/>
    <p:sldId id="379" r:id="rId101"/>
    <p:sldId id="424" r:id="rId102"/>
    <p:sldId id="425" r:id="rId103"/>
    <p:sldId id="380" r:id="rId104"/>
    <p:sldId id="383" r:id="rId105"/>
    <p:sldId id="384" r:id="rId106"/>
    <p:sldId id="385" r:id="rId107"/>
    <p:sldId id="386" r:id="rId108"/>
    <p:sldId id="387" r:id="rId109"/>
    <p:sldId id="417" r:id="rId110"/>
    <p:sldId id="389" r:id="rId111"/>
    <p:sldId id="413" r:id="rId112"/>
    <p:sldId id="390" r:id="rId113"/>
    <p:sldId id="391" r:id="rId114"/>
    <p:sldId id="393" r:id="rId115"/>
    <p:sldId id="394" r:id="rId116"/>
    <p:sldId id="414" r:id="rId117"/>
    <p:sldId id="395" r:id="rId118"/>
    <p:sldId id="396" r:id="rId119"/>
    <p:sldId id="397" r:id="rId120"/>
    <p:sldId id="398" r:id="rId121"/>
    <p:sldId id="399" r:id="rId122"/>
    <p:sldId id="401" r:id="rId123"/>
    <p:sldId id="408" r:id="rId124"/>
    <p:sldId id="416" r:id="rId125"/>
    <p:sldId id="415" r:id="rId126"/>
    <p:sldId id="329" r:id="rId127"/>
    <p:sldId id="349"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p:restoredTop sz="93023"/>
  </p:normalViewPr>
  <p:slideViewPr>
    <p:cSldViewPr>
      <p:cViewPr>
        <p:scale>
          <a:sx n="82" d="100"/>
          <a:sy n="82" d="100"/>
        </p:scale>
        <p:origin x="1064"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7309FC-7EE0-412E-B9B4-B51FA7C3E6C5}" type="datetimeFigureOut">
              <a:rPr lang="en-US" smtClean="0"/>
              <a:pPr/>
              <a:t>6/21/2024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F2251-2AA7-4129-A60C-87D093CF9AF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F2251-2AA7-4129-A60C-87D093CF9AF0}"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9118" y="533401"/>
            <a:ext cx="3772883" cy="251460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799118" y="3403600"/>
            <a:ext cx="3772883" cy="1397000"/>
          </a:xfrm>
        </p:spPr>
        <p:txBody>
          <a:bodyPr>
            <a:normAutofit/>
          </a:bodyPr>
          <a:lstStyle>
            <a:lvl1pPr marL="0" indent="0" algn="l">
              <a:spcBef>
                <a:spcPts val="600"/>
              </a:spcBef>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6647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266809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771" y="533400"/>
            <a:ext cx="1772112"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99118" y="533400"/>
            <a:ext cx="560215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1882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24291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9119" y="533400"/>
            <a:ext cx="6516797"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799119" y="3124200"/>
            <a:ext cx="6516797" cy="1371600"/>
          </a:xfrm>
        </p:spPr>
        <p:txBody>
          <a:bodyPr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37013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99117" y="1828800"/>
            <a:ext cx="31898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099516" y="1828800"/>
            <a:ext cx="31898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34137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99118" y="1828800"/>
            <a:ext cx="3189801"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99118" y="2590800"/>
            <a:ext cx="3189801"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126114" y="1828800"/>
            <a:ext cx="3189801"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126114" y="2590800"/>
            <a:ext cx="3189801"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200078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9071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2441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118" y="533400"/>
            <a:ext cx="3086904" cy="1524000"/>
          </a:xfrm>
        </p:spPr>
        <p:txBody>
          <a:bodyPr anchor="b">
            <a:normAutofit/>
          </a:bodyPr>
          <a:lstStyle>
            <a:lvl1pPr algn="l">
              <a:defRPr sz="3600" b="1"/>
            </a:lvl1pPr>
          </a:lstStyle>
          <a:p>
            <a:r>
              <a:rPr lang="en-US"/>
              <a:t>Click to edit Master title style</a:t>
            </a:r>
            <a:endParaRPr/>
          </a:p>
        </p:txBody>
      </p:sp>
      <p:sp>
        <p:nvSpPr>
          <p:cNvPr id="3" name="Content Placeholder 2"/>
          <p:cNvSpPr>
            <a:spLocks noGrp="1"/>
          </p:cNvSpPr>
          <p:nvPr>
            <p:ph idx="1"/>
          </p:nvPr>
        </p:nvSpPr>
        <p:spPr>
          <a:xfrm>
            <a:off x="4400506" y="533400"/>
            <a:ext cx="4401696"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9118" y="2209800"/>
            <a:ext cx="3086904" cy="3810000"/>
          </a:xfrm>
        </p:spPr>
        <p:txBody>
          <a:bodyPr>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AD4C4-91AA-488A-975C-985EC1DFF791}" type="datetimeFigureOut">
              <a:rPr lang="en-IN" smtClean="0"/>
              <a:pPr/>
              <a:t>21-06-2024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210171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118" y="533400"/>
            <a:ext cx="3086904" cy="1524000"/>
          </a:xfrm>
        </p:spPr>
        <p:txBody>
          <a:bodyPr anchor="b">
            <a:noAutofit/>
          </a:bodyPr>
          <a:lstStyle>
            <a:lvl1pPr algn="l">
              <a:defRPr sz="3600" b="1"/>
            </a:lvl1pPr>
          </a:lstStyle>
          <a:p>
            <a:r>
              <a:rPr lang="en-US"/>
              <a:t>Click to edit Master title style</a:t>
            </a:r>
            <a:endParaRPr/>
          </a:p>
        </p:txBody>
      </p:sp>
      <p:sp>
        <p:nvSpPr>
          <p:cNvPr id="3" name="Picture Placeholder 2"/>
          <p:cNvSpPr>
            <a:spLocks noGrp="1"/>
          </p:cNvSpPr>
          <p:nvPr>
            <p:ph type="pic" idx="1"/>
          </p:nvPr>
        </p:nvSpPr>
        <p:spPr>
          <a:xfrm>
            <a:off x="4400505" y="533400"/>
            <a:ext cx="4336259" cy="5791200"/>
          </a:xfrm>
          <a:ln w="50800">
            <a:solidFill>
              <a:schemeClr val="tx1">
                <a:lumMod val="65000"/>
                <a:lumOff val="35000"/>
              </a:schemeClr>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a:p>
        </p:txBody>
      </p:sp>
      <p:sp>
        <p:nvSpPr>
          <p:cNvPr id="4" name="Text Placeholder 3"/>
          <p:cNvSpPr>
            <a:spLocks noGrp="1"/>
          </p:cNvSpPr>
          <p:nvPr>
            <p:ph type="body" sz="half" idx="2"/>
          </p:nvPr>
        </p:nvSpPr>
        <p:spPr>
          <a:xfrm>
            <a:off x="799118" y="2209800"/>
            <a:ext cx="3086904" cy="3810000"/>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96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117" y="533400"/>
            <a:ext cx="6516798"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799117" y="1828800"/>
            <a:ext cx="6516798"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200813" y="6155268"/>
            <a:ext cx="1028968" cy="273049"/>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67FAD4C4-91AA-488A-975C-985EC1DFF791}" type="datetimeFigureOut">
              <a:rPr lang="en-IN" smtClean="0"/>
              <a:pPr/>
              <a:t>21-06-2024</a:t>
            </a:fld>
            <a:endParaRPr lang="en-IN" dirty="0"/>
          </a:p>
        </p:txBody>
      </p:sp>
      <p:sp>
        <p:nvSpPr>
          <p:cNvPr id="5" name="Footer Placeholder 4"/>
          <p:cNvSpPr>
            <a:spLocks noGrp="1"/>
          </p:cNvSpPr>
          <p:nvPr>
            <p:ph type="ftr" sz="quarter" idx="3"/>
          </p:nvPr>
        </p:nvSpPr>
        <p:spPr>
          <a:xfrm>
            <a:off x="799118" y="6155268"/>
            <a:ext cx="4240920" cy="273049"/>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IN" dirty="0"/>
          </a:p>
        </p:txBody>
      </p:sp>
      <p:sp>
        <p:nvSpPr>
          <p:cNvPr id="6" name="Slide Number Placeholder 5"/>
          <p:cNvSpPr>
            <a:spLocks noGrp="1"/>
          </p:cNvSpPr>
          <p:nvPr>
            <p:ph type="sldNum" sz="quarter" idx="4"/>
          </p:nvPr>
        </p:nvSpPr>
        <p:spPr>
          <a:xfrm>
            <a:off x="6401276" y="6155268"/>
            <a:ext cx="914639" cy="273049"/>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58DCC491-C93A-4E02-818F-55432C2C12ED}" type="slidenum">
              <a:rPr lang="en-IN" smtClean="0"/>
              <a:pPr/>
              <a:t>‹#›</a:t>
            </a:fld>
            <a:endParaRPr lang="en-IN" dirty="0"/>
          </a:p>
        </p:txBody>
      </p:sp>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asfo.org/wp-content/uploads/Banner2.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1"/>
          <p:cNvSpPr>
            <a:spLocks noGrp="1"/>
          </p:cNvSpPr>
          <p:nvPr>
            <p:ph type="ctrTitle"/>
          </p:nvPr>
        </p:nvSpPr>
        <p:spPr>
          <a:xfrm>
            <a:off x="4114800" y="533401"/>
            <a:ext cx="4724401" cy="2514601"/>
          </a:xfrm>
        </p:spPr>
        <p:txBody>
          <a:bodyPr/>
          <a:lstStyle/>
          <a:p>
            <a:r>
              <a:rPr lang="en-IN" dirty="0">
                <a:solidFill>
                  <a:srgbClr val="002060"/>
                </a:solidFill>
                <a:latin typeface="Forte" pitchFamily="66" charset="0"/>
              </a:rPr>
              <a:t>FORENSIC ODONTOLOGY</a:t>
            </a:r>
          </a:p>
        </p:txBody>
      </p:sp>
      <p:sp>
        <p:nvSpPr>
          <p:cNvPr id="6" name="Subtitle 2"/>
          <p:cNvSpPr>
            <a:spLocks noGrp="1"/>
          </p:cNvSpPr>
          <p:nvPr>
            <p:ph type="subTitle" idx="1"/>
          </p:nvPr>
        </p:nvSpPr>
        <p:spPr>
          <a:xfrm>
            <a:off x="4495801" y="5029200"/>
            <a:ext cx="4419600" cy="1397000"/>
          </a:xfrm>
        </p:spPr>
        <p:txBody>
          <a:bodyPr>
            <a:normAutofit/>
          </a:bodyPr>
          <a:lstStyle/>
          <a:p>
            <a:endParaRPr lang="en-IN" sz="2000" b="1" dirty="0">
              <a:solidFill>
                <a:srgbClr val="002060"/>
              </a:solidFill>
            </a:endParaRPr>
          </a:p>
        </p:txBody>
      </p:sp>
    </p:spTree>
    <p:extLst>
      <p:ext uri="{BB962C8B-B14F-4D97-AF65-F5344CB8AC3E}">
        <p14:creationId xmlns:p14="http://schemas.microsoft.com/office/powerpoint/2010/main" val="158849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277F8-6730-7648-AAA5-A353D05325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E7F89A-9E6E-E140-81E2-F5E6F534B87A}"/>
              </a:ext>
            </a:extLst>
          </p:cNvPr>
          <p:cNvSpPr>
            <a:spLocks noGrp="1"/>
          </p:cNvSpPr>
          <p:nvPr>
            <p:ph idx="1"/>
          </p:nvPr>
        </p:nvSpPr>
        <p:spPr>
          <a:xfrm>
            <a:off x="799116" y="1828800"/>
            <a:ext cx="7811483" cy="4648200"/>
          </a:xfrm>
        </p:spPr>
        <p:txBody>
          <a:bodyPr>
            <a:normAutofit/>
          </a:bodyPr>
          <a:lstStyle/>
          <a:p>
            <a:r>
              <a:rPr lang="en-IN" sz="2800" dirty="0"/>
              <a:t> Assessing The Sex Of Skeletonized Remains. </a:t>
            </a:r>
          </a:p>
          <a:p>
            <a:r>
              <a:rPr lang="en-IN" sz="2800" dirty="0"/>
              <a:t> Age Estimation Of Both The Living And Deceased. </a:t>
            </a:r>
          </a:p>
          <a:p>
            <a:r>
              <a:rPr lang="en-IN" sz="2800" dirty="0"/>
              <a:t> Analysis And Identification Of Bite Marks Found On Human Tissue, Animal Tissue, And Inanimate Objects/Foodstuffs. </a:t>
            </a:r>
          </a:p>
          <a:p>
            <a:r>
              <a:rPr lang="en-IN" sz="2800" dirty="0"/>
              <a:t> Presenting Evidence In Court As Expert Witnesses. </a:t>
            </a:r>
          </a:p>
          <a:p>
            <a:pPr marL="45720" indent="0">
              <a:buNone/>
            </a:pPr>
            <a:endParaRPr lang="en-US" dirty="0"/>
          </a:p>
        </p:txBody>
      </p:sp>
    </p:spTree>
    <p:extLst>
      <p:ext uri="{BB962C8B-B14F-4D97-AF65-F5344CB8AC3E}">
        <p14:creationId xmlns:p14="http://schemas.microsoft.com/office/powerpoint/2010/main" val="40452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0999" cy="5562600"/>
          </a:xfrm>
        </p:spPr>
        <p:txBody>
          <a:bodyPr>
            <a:normAutofit/>
          </a:bodyPr>
          <a:lstStyle/>
          <a:p>
            <a:pPr algn="just">
              <a:buNone/>
            </a:pPr>
            <a:r>
              <a:rPr lang="en-IN" sz="2400" b="1" dirty="0">
                <a:solidFill>
                  <a:schemeClr val="accent2">
                    <a:lumMod val="75000"/>
                  </a:schemeClr>
                </a:solidFill>
              </a:rPr>
              <a:t>Disadvantage of Lip Print Investigation:</a:t>
            </a:r>
            <a:r>
              <a:rPr lang="en-IN" sz="2400" dirty="0">
                <a:solidFill>
                  <a:srgbClr val="002060"/>
                </a:solidFill>
              </a:rPr>
              <a:t> </a:t>
            </a:r>
            <a:endParaRPr lang="en-US" sz="2400" dirty="0">
              <a:solidFill>
                <a:srgbClr val="002060"/>
              </a:solidFill>
            </a:endParaRPr>
          </a:p>
          <a:p>
            <a:pPr lvl="0" algn="just"/>
            <a:r>
              <a:rPr lang="en-IN" sz="2400" dirty="0">
                <a:solidFill>
                  <a:srgbClr val="002060"/>
                </a:solidFill>
              </a:rPr>
              <a:t> Major trauma to the lips can result in scarring. </a:t>
            </a:r>
            <a:endParaRPr lang="en-US" sz="2400" dirty="0">
              <a:solidFill>
                <a:srgbClr val="002060"/>
              </a:solidFill>
            </a:endParaRPr>
          </a:p>
          <a:p>
            <a:pPr lvl="0" algn="just"/>
            <a:r>
              <a:rPr lang="en-IN" sz="2400" dirty="0">
                <a:solidFill>
                  <a:srgbClr val="002060"/>
                </a:solidFill>
              </a:rPr>
              <a:t>Surgical treatment rendered to correct any abnormality also affects the size and shape of the lips, thereby altering the pattern and morphology of the grooves.</a:t>
            </a:r>
            <a:endParaRPr lang="en-US" sz="2400" dirty="0">
              <a:solidFill>
                <a:srgbClr val="002060"/>
              </a:solidFill>
            </a:endParaRPr>
          </a:p>
          <a:p>
            <a:pPr lvl="0" algn="just"/>
            <a:r>
              <a:rPr lang="en-IN" sz="2400" dirty="0">
                <a:solidFill>
                  <a:srgbClr val="002060"/>
                </a:solidFill>
              </a:rPr>
              <a:t>The prints produced may differ in appearance depending on the pressure applied and its direction. </a:t>
            </a:r>
            <a:endParaRPr lang="en-US" sz="2400" dirty="0">
              <a:solidFill>
                <a:srgbClr val="002060"/>
              </a:solidFill>
            </a:endParaRPr>
          </a:p>
          <a:p>
            <a:pPr algn="just">
              <a:buNone/>
            </a:pPr>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27C7-4999-394C-90E8-2266D5494F70}"/>
              </a:ext>
            </a:extLst>
          </p:cNvPr>
          <p:cNvSpPr>
            <a:spLocks noGrp="1"/>
          </p:cNvSpPr>
          <p:nvPr>
            <p:ph type="title"/>
          </p:nvPr>
        </p:nvSpPr>
        <p:spPr>
          <a:xfrm>
            <a:off x="799117" y="304800"/>
            <a:ext cx="6516798" cy="1295400"/>
          </a:xfrm>
        </p:spPr>
        <p:txBody>
          <a:bodyPr>
            <a:normAutofit fontScale="90000"/>
          </a:bodyPr>
          <a:lstStyle/>
          <a:p>
            <a:r>
              <a:rPr lang="en-IN" dirty="0"/>
              <a:t>Use of </a:t>
            </a:r>
            <a:r>
              <a:rPr lang="en-IN" dirty="0" err="1"/>
              <a:t>Ameloglyphics</a:t>
            </a:r>
            <a:r>
              <a:rPr lang="en-IN" dirty="0"/>
              <a:t> in Personal Identification </a:t>
            </a:r>
            <a:br>
              <a:rPr lang="en-IN" dirty="0"/>
            </a:br>
            <a:endParaRPr lang="en-US" dirty="0"/>
          </a:p>
        </p:txBody>
      </p:sp>
      <p:sp>
        <p:nvSpPr>
          <p:cNvPr id="3" name="Content Placeholder 2">
            <a:extLst>
              <a:ext uri="{FF2B5EF4-FFF2-40B4-BE49-F238E27FC236}">
                <a16:creationId xmlns:a16="http://schemas.microsoft.com/office/drawing/2014/main" id="{D6B0392B-A354-114B-8D25-896C216B265C}"/>
              </a:ext>
            </a:extLst>
          </p:cNvPr>
          <p:cNvSpPr>
            <a:spLocks noGrp="1"/>
          </p:cNvSpPr>
          <p:nvPr>
            <p:ph idx="1"/>
          </p:nvPr>
        </p:nvSpPr>
        <p:spPr>
          <a:xfrm>
            <a:off x="799116" y="1447800"/>
            <a:ext cx="8040083" cy="5181600"/>
          </a:xfrm>
        </p:spPr>
        <p:txBody>
          <a:bodyPr>
            <a:normAutofit/>
          </a:bodyPr>
          <a:lstStyle/>
          <a:p>
            <a:r>
              <a:rPr lang="en-IN" sz="2600" dirty="0"/>
              <a:t>Tooth prints are the pattern formed by the enamel rod ends at the crown surface of the tooth. </a:t>
            </a:r>
          </a:p>
          <a:p>
            <a:endParaRPr lang="en-IN" sz="2600" dirty="0"/>
          </a:p>
          <a:p>
            <a:r>
              <a:rPr lang="en-IN" sz="2600" dirty="0"/>
              <a:t>they have categorized tooth prints into eight different pattern</a:t>
            </a:r>
          </a:p>
          <a:p>
            <a:r>
              <a:rPr lang="en-IN" sz="2600" dirty="0"/>
              <a:t>no two teeth have similar pattern </a:t>
            </a:r>
          </a:p>
          <a:p>
            <a:r>
              <a:rPr lang="en-IN" sz="2600" dirty="0"/>
              <a:t>doubts regarding its forensic value since enamel undergoes regressive changes and the course taken by the enamel rods vary at different levels of the enamel. </a:t>
            </a:r>
          </a:p>
          <a:p>
            <a:endParaRPr lang="en-US" dirty="0"/>
          </a:p>
        </p:txBody>
      </p:sp>
    </p:spTree>
    <p:extLst>
      <p:ext uri="{BB962C8B-B14F-4D97-AF65-F5344CB8AC3E}">
        <p14:creationId xmlns:p14="http://schemas.microsoft.com/office/powerpoint/2010/main" val="2219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87FA-95DF-C44B-B80E-6CFA6D90BEC0}"/>
              </a:ext>
            </a:extLst>
          </p:cNvPr>
          <p:cNvSpPr>
            <a:spLocks noGrp="1"/>
          </p:cNvSpPr>
          <p:nvPr>
            <p:ph type="title"/>
          </p:nvPr>
        </p:nvSpPr>
        <p:spPr>
          <a:xfrm>
            <a:off x="6691312" y="4876800"/>
            <a:ext cx="6516798" cy="1066800"/>
          </a:xfrm>
        </p:spPr>
        <p:txBody>
          <a:bodyPr/>
          <a:lstStyle/>
          <a:p>
            <a:endParaRPr lang="en-US"/>
          </a:p>
        </p:txBody>
      </p:sp>
      <p:pic>
        <p:nvPicPr>
          <p:cNvPr id="5" name="Picture 1" descr="page907image267293360">
            <a:extLst>
              <a:ext uri="{FF2B5EF4-FFF2-40B4-BE49-F238E27FC236}">
                <a16:creationId xmlns:a16="http://schemas.microsoft.com/office/drawing/2014/main" id="{70DFD9A4-19C8-4743-87ED-CB0623FDF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117" y="1371600"/>
            <a:ext cx="28448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907image267294192">
            <a:extLst>
              <a:ext uri="{FF2B5EF4-FFF2-40B4-BE49-F238E27FC236}">
                <a16:creationId xmlns:a16="http://schemas.microsoft.com/office/drawing/2014/main" id="{B67976AD-18AF-9E49-8772-EBB7838BC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93743"/>
            <a:ext cx="3352801" cy="31213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0DAABE32-97E1-0F42-8742-4D999D8CCB5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247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AMELOGLYPHICS </a:t>
            </a:r>
            <a:br>
              <a:rPr lang="en-US" sz="2800" dirty="0"/>
            </a:br>
            <a:endParaRPr lang="en-US" sz="2800" dirty="0"/>
          </a:p>
        </p:txBody>
      </p:sp>
      <p:sp>
        <p:nvSpPr>
          <p:cNvPr id="3" name="Content Placeholder 2"/>
          <p:cNvSpPr>
            <a:spLocks noGrp="1"/>
          </p:cNvSpPr>
          <p:nvPr>
            <p:ph idx="1"/>
          </p:nvPr>
        </p:nvSpPr>
        <p:spPr>
          <a:xfrm>
            <a:off x="533400" y="1600200"/>
            <a:ext cx="7772400" cy="4191000"/>
          </a:xfrm>
        </p:spPr>
        <p:txBody>
          <a:bodyPr>
            <a:normAutofit/>
          </a:bodyPr>
          <a:lstStyle/>
          <a:p>
            <a:pPr algn="just"/>
            <a:r>
              <a:rPr lang="en-US" sz="2200" dirty="0">
                <a:solidFill>
                  <a:srgbClr val="002060"/>
                </a:solidFill>
                <a:latin typeface="+mj-lt"/>
              </a:rPr>
              <a:t>The study of the enamel rod end patterns is known as </a:t>
            </a:r>
            <a:r>
              <a:rPr lang="en-US" sz="2200" dirty="0" err="1">
                <a:solidFill>
                  <a:srgbClr val="002060"/>
                </a:solidFill>
                <a:latin typeface="+mj-lt"/>
              </a:rPr>
              <a:t>Ameloglyphics</a:t>
            </a:r>
            <a:r>
              <a:rPr lang="en-US" sz="2200" dirty="0">
                <a:solidFill>
                  <a:srgbClr val="002060"/>
                </a:solidFill>
                <a:latin typeface="+mj-lt"/>
              </a:rPr>
              <a:t> (</a:t>
            </a:r>
            <a:r>
              <a:rPr lang="en-US" sz="2200" dirty="0" err="1">
                <a:solidFill>
                  <a:srgbClr val="002060"/>
                </a:solidFill>
                <a:latin typeface="+mj-lt"/>
              </a:rPr>
              <a:t>amelo</a:t>
            </a:r>
            <a:r>
              <a:rPr lang="en-US" sz="2200" dirty="0">
                <a:solidFill>
                  <a:srgbClr val="002060"/>
                </a:solidFill>
                <a:latin typeface="+mj-lt"/>
              </a:rPr>
              <a:t>-enamel; </a:t>
            </a:r>
            <a:r>
              <a:rPr lang="en-US" sz="2200" dirty="0" err="1">
                <a:solidFill>
                  <a:srgbClr val="002060"/>
                </a:solidFill>
                <a:latin typeface="+mj-lt"/>
              </a:rPr>
              <a:t>glyphics</a:t>
            </a:r>
            <a:r>
              <a:rPr lang="en-US" sz="2200" dirty="0">
                <a:solidFill>
                  <a:srgbClr val="002060"/>
                </a:solidFill>
                <a:latin typeface="+mj-lt"/>
              </a:rPr>
              <a:t>-carvings) </a:t>
            </a:r>
          </a:p>
          <a:p>
            <a:pPr algn="just"/>
            <a:r>
              <a:rPr lang="en-US" sz="2200" dirty="0">
                <a:solidFill>
                  <a:srgbClr val="002060"/>
                </a:solidFill>
                <a:latin typeface="+mj-lt"/>
              </a:rPr>
              <a:t>The basic structural unit of enamel is the enamel rods (enamel prisms).</a:t>
            </a:r>
          </a:p>
          <a:p>
            <a:pPr algn="just"/>
            <a:r>
              <a:rPr lang="en-US" sz="2200" dirty="0">
                <a:solidFill>
                  <a:srgbClr val="002060"/>
                </a:solidFill>
                <a:latin typeface="+mj-lt"/>
              </a:rPr>
              <a:t>The uniqueness of these tooth prints may be utilized as a successful identification tool in forensic science.</a:t>
            </a:r>
          </a:p>
          <a:p>
            <a:pPr algn="just"/>
            <a:r>
              <a:rPr lang="en-US" sz="2200" dirty="0">
                <a:solidFill>
                  <a:srgbClr val="002060"/>
                </a:solidFill>
                <a:latin typeface="+mj-lt"/>
              </a:rPr>
              <a:t>Teeth - most indestructible components of the human body → highest resistance to most environmental effects like fire, desiccation and decomposition → possible tool for personal identification of an otherwise unrecognizable body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381000"/>
            <a:ext cx="5867400" cy="5943600"/>
          </a:xfrm>
        </p:spPr>
        <p:txBody>
          <a:bodyPr>
            <a:normAutofit/>
          </a:bodyPr>
          <a:lstStyle/>
          <a:p>
            <a:pPr>
              <a:lnSpc>
                <a:spcPct val="150000"/>
              </a:lnSpc>
              <a:buNone/>
            </a:pPr>
            <a:r>
              <a:rPr lang="en-US" sz="2200" dirty="0">
                <a:solidFill>
                  <a:srgbClr val="002060"/>
                </a:solidFill>
              </a:rPr>
              <a:t>   The shape of the enamel prisms approximates to one of the three main patterns</a:t>
            </a:r>
          </a:p>
          <a:p>
            <a:pPr>
              <a:lnSpc>
                <a:spcPct val="150000"/>
              </a:lnSpc>
            </a:pPr>
            <a:r>
              <a:rPr lang="en-US" sz="2200" dirty="0">
                <a:solidFill>
                  <a:schemeClr val="accent2">
                    <a:lumMod val="75000"/>
                  </a:schemeClr>
                </a:solidFill>
              </a:rPr>
              <a:t>Pattern I</a:t>
            </a:r>
            <a:r>
              <a:rPr lang="en-US" sz="2200" dirty="0">
                <a:solidFill>
                  <a:srgbClr val="002060"/>
                </a:solidFill>
              </a:rPr>
              <a:t>: Prisms are circular.</a:t>
            </a:r>
          </a:p>
          <a:p>
            <a:pPr>
              <a:lnSpc>
                <a:spcPct val="150000"/>
              </a:lnSpc>
            </a:pPr>
            <a:r>
              <a:rPr lang="en-US" sz="2200" dirty="0">
                <a:solidFill>
                  <a:srgbClr val="002060"/>
                </a:solidFill>
              </a:rPr>
              <a:t> </a:t>
            </a:r>
            <a:r>
              <a:rPr lang="en-US" sz="2200" dirty="0">
                <a:solidFill>
                  <a:schemeClr val="accent2">
                    <a:lumMod val="75000"/>
                  </a:schemeClr>
                </a:solidFill>
              </a:rPr>
              <a:t>Pattern II</a:t>
            </a:r>
            <a:r>
              <a:rPr lang="en-US" sz="2200" dirty="0">
                <a:solidFill>
                  <a:srgbClr val="002060"/>
                </a:solidFill>
              </a:rPr>
              <a:t>: Prisms are aligned in parallel rows.</a:t>
            </a:r>
          </a:p>
          <a:p>
            <a:pPr>
              <a:lnSpc>
                <a:spcPct val="150000"/>
              </a:lnSpc>
            </a:pPr>
            <a:r>
              <a:rPr lang="en-US" sz="2200" dirty="0">
                <a:solidFill>
                  <a:schemeClr val="accent2">
                    <a:lumMod val="75000"/>
                  </a:schemeClr>
                </a:solidFill>
              </a:rPr>
              <a:t>Pattern III</a:t>
            </a:r>
            <a:r>
              <a:rPr lang="en-US" sz="2200" dirty="0">
                <a:solidFill>
                  <a:srgbClr val="002060"/>
                </a:solidFill>
              </a:rPr>
              <a:t>: key hole appearance.</a:t>
            </a:r>
          </a:p>
        </p:txBody>
      </p:sp>
      <p:pic>
        <p:nvPicPr>
          <p:cNvPr id="24578" name="Picture 2" descr="https://www.researchgate.net/profile/Nick_Chandler/publication/12750006/figure/fig6/Figure-1-Arrangement-of-enamel-prisms-in-different-types-of-enamel-after-Boyde-1989.png"/>
          <p:cNvPicPr>
            <a:picLocks noChangeAspect="1" noChangeArrowheads="1"/>
          </p:cNvPicPr>
          <p:nvPr/>
        </p:nvPicPr>
        <p:blipFill>
          <a:blip r:embed="rId2"/>
          <a:srcRect/>
          <a:stretch>
            <a:fillRect/>
          </a:stretch>
        </p:blipFill>
        <p:spPr bwMode="auto">
          <a:xfrm>
            <a:off x="6477000" y="533400"/>
            <a:ext cx="2333625" cy="5105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8116283" cy="4191000"/>
          </a:xfrm>
        </p:spPr>
        <p:txBody>
          <a:bodyPr>
            <a:normAutofit/>
          </a:bodyPr>
          <a:lstStyle/>
          <a:p>
            <a:pPr algn="just">
              <a:buNone/>
            </a:pPr>
            <a:r>
              <a:rPr lang="en-US" sz="2200" dirty="0">
                <a:solidFill>
                  <a:schemeClr val="accent2">
                    <a:lumMod val="75000"/>
                  </a:schemeClr>
                </a:solidFill>
              </a:rPr>
              <a:t>ORIENTATION OF ENAMEL RODS </a:t>
            </a:r>
          </a:p>
          <a:p>
            <a:pPr algn="just"/>
            <a:r>
              <a:rPr lang="en-US" sz="2200" dirty="0">
                <a:solidFill>
                  <a:srgbClr val="002060"/>
                </a:solidFill>
              </a:rPr>
              <a:t>The general orientation of the enamel rods is perpendicular to the dentin surface. </a:t>
            </a:r>
          </a:p>
          <a:p>
            <a:pPr algn="just"/>
            <a:r>
              <a:rPr lang="en-US" sz="2200" dirty="0">
                <a:solidFill>
                  <a:srgbClr val="002060"/>
                </a:solidFill>
              </a:rPr>
              <a:t>In deciduous teeth, the enamel rods lie in a horizontal plane in the cervical and middle third.  They gradually become more oblique in the </a:t>
            </a:r>
            <a:r>
              <a:rPr lang="en-US" sz="2200" dirty="0" err="1">
                <a:solidFill>
                  <a:srgbClr val="002060"/>
                </a:solidFill>
              </a:rPr>
              <a:t>incisal</a:t>
            </a:r>
            <a:r>
              <a:rPr lang="en-US" sz="2200" dirty="0">
                <a:solidFill>
                  <a:srgbClr val="002060"/>
                </a:solidFill>
              </a:rPr>
              <a:t> and </a:t>
            </a:r>
            <a:r>
              <a:rPr lang="en-US" sz="2200" dirty="0" err="1">
                <a:solidFill>
                  <a:srgbClr val="002060"/>
                </a:solidFill>
              </a:rPr>
              <a:t>occlusal</a:t>
            </a:r>
            <a:r>
              <a:rPr lang="en-US" sz="2200" dirty="0">
                <a:solidFill>
                  <a:srgbClr val="002060"/>
                </a:solidFill>
              </a:rPr>
              <a:t> third and are almost vertical in the </a:t>
            </a:r>
            <a:r>
              <a:rPr lang="en-US" sz="2200" dirty="0" err="1">
                <a:solidFill>
                  <a:srgbClr val="002060"/>
                </a:solidFill>
              </a:rPr>
              <a:t>incisal</a:t>
            </a:r>
            <a:r>
              <a:rPr lang="en-US" sz="2200" dirty="0">
                <a:solidFill>
                  <a:srgbClr val="002060"/>
                </a:solidFill>
              </a:rPr>
              <a:t> edge or the cusp tip.</a:t>
            </a:r>
          </a:p>
          <a:p>
            <a:pPr algn="just"/>
            <a:r>
              <a:rPr lang="en-US" sz="2200" dirty="0">
                <a:solidFill>
                  <a:srgbClr val="002060"/>
                </a:solidFill>
              </a:rPr>
              <a:t> In permanent teeth, the arrangement is similar to deciduous teeth in the </a:t>
            </a:r>
            <a:r>
              <a:rPr lang="en-US" sz="2200" dirty="0" err="1">
                <a:solidFill>
                  <a:srgbClr val="002060"/>
                </a:solidFill>
              </a:rPr>
              <a:t>occlusal</a:t>
            </a:r>
            <a:r>
              <a:rPr lang="en-US" sz="2200" dirty="0">
                <a:solidFill>
                  <a:srgbClr val="002060"/>
                </a:solidFill>
              </a:rPr>
              <a:t> and middle third; in the cervical third, the enamel rods show a </a:t>
            </a:r>
            <a:r>
              <a:rPr lang="en-US" sz="2200" dirty="0" err="1">
                <a:solidFill>
                  <a:srgbClr val="002060"/>
                </a:solidFill>
              </a:rPr>
              <a:t>rootward</a:t>
            </a:r>
            <a:r>
              <a:rPr lang="en-US" sz="2200" dirty="0">
                <a:solidFill>
                  <a:srgbClr val="002060"/>
                </a:solidFill>
              </a:rPr>
              <a:t> inclination or pass outward. </a:t>
            </a:r>
          </a:p>
          <a:p>
            <a:pPr algn="just"/>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381000"/>
            <a:ext cx="7887683" cy="5638800"/>
          </a:xfrm>
        </p:spPr>
        <p:txBody>
          <a:bodyPr>
            <a:noAutofit/>
          </a:bodyPr>
          <a:lstStyle/>
          <a:p>
            <a:pPr>
              <a:buNone/>
            </a:pPr>
            <a:r>
              <a:rPr lang="en-US" sz="2200" dirty="0">
                <a:solidFill>
                  <a:schemeClr val="accent2">
                    <a:lumMod val="75000"/>
                  </a:schemeClr>
                </a:solidFill>
              </a:rPr>
              <a:t>ACID ETCHING </a:t>
            </a:r>
          </a:p>
          <a:p>
            <a:r>
              <a:rPr lang="en-US" sz="2200" dirty="0">
                <a:solidFill>
                  <a:srgbClr val="002060"/>
                </a:solidFill>
              </a:rPr>
              <a:t>The acid etching on the surface enamel results in the removal of the surface mineral component in the rod and rod sheath.</a:t>
            </a:r>
          </a:p>
          <a:p>
            <a:pPr>
              <a:buNone/>
            </a:pPr>
            <a:r>
              <a:rPr lang="en-US" sz="2200" dirty="0">
                <a:solidFill>
                  <a:srgbClr val="002060"/>
                </a:solidFill>
              </a:rPr>
              <a:t>The effect of acid etching on enamel depends on:</a:t>
            </a:r>
          </a:p>
          <a:p>
            <a:r>
              <a:rPr lang="en-US" sz="2200" dirty="0">
                <a:solidFill>
                  <a:srgbClr val="002060"/>
                </a:solidFill>
              </a:rPr>
              <a:t> </a:t>
            </a:r>
            <a:r>
              <a:rPr lang="en-US" dirty="0">
                <a:solidFill>
                  <a:srgbClr val="002060"/>
                </a:solidFill>
              </a:rPr>
              <a:t>Kind of acid used.</a:t>
            </a:r>
          </a:p>
          <a:p>
            <a:r>
              <a:rPr lang="en-US" dirty="0">
                <a:solidFill>
                  <a:srgbClr val="002060"/>
                </a:solidFill>
              </a:rPr>
              <a:t> Acid concentration.</a:t>
            </a:r>
          </a:p>
          <a:p>
            <a:r>
              <a:rPr lang="en-US" dirty="0">
                <a:solidFill>
                  <a:srgbClr val="002060"/>
                </a:solidFill>
              </a:rPr>
              <a:t> Etching time.</a:t>
            </a:r>
          </a:p>
          <a:p>
            <a:r>
              <a:rPr lang="en-US" dirty="0">
                <a:solidFill>
                  <a:srgbClr val="002060"/>
                </a:solidFill>
              </a:rPr>
              <a:t>Form of etchant</a:t>
            </a:r>
          </a:p>
          <a:p>
            <a:r>
              <a:rPr lang="en-US" dirty="0">
                <a:solidFill>
                  <a:srgbClr val="002060"/>
                </a:solidFill>
              </a:rPr>
              <a:t>Rinse time</a:t>
            </a:r>
            <a:r>
              <a:rPr lang="en-US" b="1" dirty="0">
                <a:solidFill>
                  <a:srgbClr val="002060"/>
                </a:solidFill>
              </a:rPr>
              <a:t> </a:t>
            </a:r>
          </a:p>
          <a:p>
            <a:endParaRPr lang="en-US" b="1" dirty="0">
              <a:solidFill>
                <a:srgbClr val="002060"/>
              </a:solidFill>
            </a:endParaRPr>
          </a:p>
          <a:p>
            <a:pPr>
              <a:buNone/>
            </a:pPr>
            <a:r>
              <a:rPr lang="en-US" b="1" dirty="0">
                <a:solidFill>
                  <a:srgbClr val="002060"/>
                </a:solidFill>
              </a:rPr>
              <a:t>   </a:t>
            </a:r>
            <a:r>
              <a:rPr lang="en-US" dirty="0">
                <a:solidFill>
                  <a:srgbClr val="002060"/>
                </a:solidFill>
              </a:rPr>
              <a:t> About 10% </a:t>
            </a:r>
            <a:r>
              <a:rPr lang="en-US" dirty="0" err="1">
                <a:solidFill>
                  <a:srgbClr val="002060"/>
                </a:solidFill>
              </a:rPr>
              <a:t>orthophosphoric</a:t>
            </a:r>
            <a:r>
              <a:rPr lang="en-US" dirty="0">
                <a:solidFill>
                  <a:srgbClr val="002060"/>
                </a:solidFill>
              </a:rPr>
              <a:t> acid in gel form is the most commonly used acid to condition the enamel for in vivo studies.</a:t>
            </a:r>
          </a:p>
          <a:p>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762000"/>
            <a:ext cx="7582883" cy="5257800"/>
          </a:xfrm>
        </p:spPr>
        <p:txBody>
          <a:bodyPr>
            <a:normAutofit/>
          </a:bodyPr>
          <a:lstStyle/>
          <a:p>
            <a:pPr>
              <a:buNone/>
            </a:pPr>
            <a:r>
              <a:rPr lang="en-US" sz="2300" b="1" dirty="0">
                <a:solidFill>
                  <a:schemeClr val="accent2">
                    <a:lumMod val="75000"/>
                  </a:schemeClr>
                </a:solidFill>
              </a:rPr>
              <a:t>Peel technique </a:t>
            </a:r>
            <a:endParaRPr lang="en-US" sz="2300" dirty="0">
              <a:solidFill>
                <a:schemeClr val="accent2">
                  <a:lumMod val="75000"/>
                </a:schemeClr>
              </a:solidFill>
            </a:endParaRPr>
          </a:p>
          <a:p>
            <a:r>
              <a:rPr lang="en-US" sz="2300" dirty="0">
                <a:solidFill>
                  <a:srgbClr val="002060"/>
                </a:solidFill>
              </a:rPr>
              <a:t>A peel is a replica of an acid-etched mineral surface, made on acetate film. </a:t>
            </a:r>
          </a:p>
          <a:p>
            <a:r>
              <a:rPr lang="en-US" sz="2300" dirty="0">
                <a:solidFill>
                  <a:srgbClr val="002060"/>
                </a:solidFill>
              </a:rPr>
              <a:t>Simple, </a:t>
            </a:r>
          </a:p>
          <a:p>
            <a:r>
              <a:rPr lang="en-US" sz="2300" dirty="0">
                <a:solidFill>
                  <a:srgbClr val="002060"/>
                </a:solidFill>
              </a:rPr>
              <a:t>Inexpensive, and</a:t>
            </a:r>
          </a:p>
          <a:p>
            <a:r>
              <a:rPr lang="en-US" sz="2300" dirty="0">
                <a:solidFill>
                  <a:srgbClr val="002060"/>
                </a:solidFill>
              </a:rPr>
              <a:t>Rapid way of making replicas of dental hard tissue surfaces. </a:t>
            </a:r>
          </a:p>
          <a:p>
            <a:r>
              <a:rPr lang="en-US" sz="2300" dirty="0">
                <a:solidFill>
                  <a:srgbClr val="002060"/>
                </a:solidFill>
              </a:rPr>
              <a:t>The peel can be examined under microscope</a:t>
            </a:r>
          </a:p>
          <a:p>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152400"/>
            <a:ext cx="5257799" cy="6477000"/>
          </a:xfrm>
        </p:spPr>
        <p:txBody>
          <a:bodyPr>
            <a:noAutofit/>
          </a:bodyPr>
          <a:lstStyle/>
          <a:p>
            <a:pPr algn="just">
              <a:lnSpc>
                <a:spcPct val="100000"/>
              </a:lnSpc>
              <a:buNone/>
            </a:pPr>
            <a:r>
              <a:rPr lang="en-US" b="1" dirty="0">
                <a:solidFill>
                  <a:schemeClr val="accent2">
                    <a:lumMod val="75000"/>
                  </a:schemeClr>
                </a:solidFill>
              </a:rPr>
              <a:t>METHOD TO BE FOLLOWED</a:t>
            </a:r>
            <a:r>
              <a:rPr lang="en-US" dirty="0">
                <a:solidFill>
                  <a:schemeClr val="accent2">
                    <a:lumMod val="75000"/>
                  </a:schemeClr>
                </a:solidFill>
              </a:rPr>
              <a:t> </a:t>
            </a:r>
          </a:p>
          <a:p>
            <a:pPr algn="just">
              <a:lnSpc>
                <a:spcPct val="100000"/>
              </a:lnSpc>
              <a:buNone/>
            </a:pPr>
            <a:r>
              <a:rPr lang="en-US" dirty="0">
                <a:solidFill>
                  <a:srgbClr val="002060"/>
                </a:solidFill>
              </a:rPr>
              <a:t>Teeth should to be scaled and polished. </a:t>
            </a:r>
          </a:p>
          <a:p>
            <a:pPr algn="just">
              <a:lnSpc>
                <a:spcPct val="100000"/>
              </a:lnSpc>
              <a:buNone/>
            </a:pPr>
            <a:endParaRPr lang="en-US" dirty="0">
              <a:solidFill>
                <a:srgbClr val="002060"/>
              </a:solidFill>
            </a:endParaRPr>
          </a:p>
          <a:p>
            <a:pPr algn="just">
              <a:lnSpc>
                <a:spcPct val="100000"/>
              </a:lnSpc>
              <a:buNone/>
            </a:pPr>
            <a:r>
              <a:rPr lang="en-US" dirty="0">
                <a:solidFill>
                  <a:srgbClr val="002060"/>
                </a:solidFill>
              </a:rPr>
              <a:t>Central region of the </a:t>
            </a:r>
            <a:r>
              <a:rPr lang="en-US" dirty="0" err="1">
                <a:solidFill>
                  <a:srgbClr val="002060"/>
                </a:solidFill>
              </a:rPr>
              <a:t>buccal</a:t>
            </a:r>
            <a:r>
              <a:rPr lang="en-US" dirty="0">
                <a:solidFill>
                  <a:srgbClr val="002060"/>
                </a:solidFill>
              </a:rPr>
              <a:t>/lingual surface chosen as the representative area.</a:t>
            </a:r>
          </a:p>
          <a:p>
            <a:pPr algn="just">
              <a:lnSpc>
                <a:spcPct val="100000"/>
              </a:lnSpc>
              <a:buNone/>
            </a:pPr>
            <a:endParaRPr lang="en-US" dirty="0">
              <a:solidFill>
                <a:srgbClr val="002060"/>
              </a:solidFill>
            </a:endParaRPr>
          </a:p>
          <a:p>
            <a:pPr algn="just">
              <a:lnSpc>
                <a:spcPct val="100000"/>
              </a:lnSpc>
              <a:buNone/>
            </a:pPr>
            <a:r>
              <a:rPr lang="en-US" dirty="0">
                <a:solidFill>
                  <a:srgbClr val="002060"/>
                </a:solidFill>
              </a:rPr>
              <a:t>Chosen area etched with 37% </a:t>
            </a:r>
            <a:r>
              <a:rPr lang="en-US" dirty="0" err="1">
                <a:solidFill>
                  <a:srgbClr val="002060"/>
                </a:solidFill>
              </a:rPr>
              <a:t>orthophosphoric</a:t>
            </a:r>
            <a:r>
              <a:rPr lang="en-US" dirty="0">
                <a:solidFill>
                  <a:srgbClr val="002060"/>
                </a:solidFill>
              </a:rPr>
              <a:t> acid for 30 s.</a:t>
            </a:r>
          </a:p>
          <a:p>
            <a:pPr algn="just">
              <a:lnSpc>
                <a:spcPct val="100000"/>
              </a:lnSpc>
              <a:buNone/>
            </a:pPr>
            <a:endParaRPr lang="en-US" dirty="0">
              <a:solidFill>
                <a:srgbClr val="002060"/>
              </a:solidFill>
            </a:endParaRPr>
          </a:p>
          <a:p>
            <a:pPr algn="just">
              <a:lnSpc>
                <a:spcPct val="100000"/>
              </a:lnSpc>
              <a:buNone/>
            </a:pPr>
            <a:r>
              <a:rPr lang="en-US" dirty="0">
                <a:solidFill>
                  <a:srgbClr val="002060"/>
                </a:solidFill>
              </a:rPr>
              <a:t>Rinse with water and dry the conditioned surface.</a:t>
            </a:r>
          </a:p>
          <a:p>
            <a:pPr algn="just">
              <a:lnSpc>
                <a:spcPct val="100000"/>
              </a:lnSpc>
              <a:buNone/>
            </a:pPr>
            <a:r>
              <a:rPr lang="en-US" dirty="0">
                <a:solidFill>
                  <a:srgbClr val="002060"/>
                </a:solidFill>
              </a:rPr>
              <a:t>A drop of acetone to be applied on to the tooth surface and covered by cellulose acetate film and left undisturbed for 20 min</a:t>
            </a:r>
          </a:p>
          <a:p>
            <a:pPr algn="just">
              <a:lnSpc>
                <a:spcPct val="100000"/>
              </a:lnSpc>
            </a:pPr>
            <a:endParaRPr lang="en-US" dirty="0">
              <a:solidFill>
                <a:srgbClr val="002060"/>
              </a:solidFill>
            </a:endParaRPr>
          </a:p>
        </p:txBody>
      </p:sp>
      <p:pic>
        <p:nvPicPr>
          <p:cNvPr id="1026" name="Picture 2"/>
          <p:cNvPicPr>
            <a:picLocks noChangeAspect="1" noChangeArrowheads="1"/>
          </p:cNvPicPr>
          <p:nvPr/>
        </p:nvPicPr>
        <p:blipFill>
          <a:blip r:embed="rId2" cstate="print"/>
          <a:srcRect/>
          <a:stretch>
            <a:fillRect/>
          </a:stretch>
        </p:blipFill>
        <p:spPr bwMode="auto">
          <a:xfrm>
            <a:off x="5814002" y="152401"/>
            <a:ext cx="3177598" cy="914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818891" y="1219200"/>
            <a:ext cx="3172709" cy="90011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5857875" y="2209801"/>
            <a:ext cx="3057525" cy="11430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5867400" y="3505200"/>
            <a:ext cx="3048000" cy="1143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5867400" y="4943475"/>
            <a:ext cx="3124200" cy="1076325"/>
          </a:xfrm>
          <a:prstGeom prst="rect">
            <a:avLst/>
          </a:prstGeom>
          <a:noFill/>
          <a:ln w="9525">
            <a:noFill/>
            <a:miter lim="800000"/>
            <a:headEnd/>
            <a:tailEnd/>
          </a:ln>
          <a:effectLst/>
        </p:spPr>
      </p:pic>
      <p:sp>
        <p:nvSpPr>
          <p:cNvPr id="8" name="Down Arrow 7"/>
          <p:cNvSpPr/>
          <p:nvPr/>
        </p:nvSpPr>
        <p:spPr>
          <a:xfrm>
            <a:off x="2209800" y="12954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209800" y="25908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209800" y="38862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133600" y="49530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5410200" cy="5486400"/>
          </a:xfrm>
        </p:spPr>
        <p:txBody>
          <a:bodyPr>
            <a:normAutofit/>
          </a:bodyPr>
          <a:lstStyle/>
          <a:p>
            <a:pPr algn="just"/>
            <a:r>
              <a:rPr lang="en-US" dirty="0">
                <a:solidFill>
                  <a:srgbClr val="002060"/>
                </a:solidFill>
              </a:rPr>
              <a:t>The tape was then pulled away gently and transferred onto a clean glass slide for microscopy</a:t>
            </a:r>
          </a:p>
          <a:p>
            <a:pPr algn="just"/>
            <a:endParaRPr lang="en-US" dirty="0">
              <a:solidFill>
                <a:srgbClr val="002060"/>
              </a:solidFill>
            </a:endParaRPr>
          </a:p>
          <a:p>
            <a:pPr algn="just"/>
            <a:r>
              <a:rPr lang="en-US" dirty="0">
                <a:solidFill>
                  <a:srgbClr val="002060"/>
                </a:solidFill>
              </a:rPr>
              <a:t>Slides observed under light microscope attached with a digital camera. The area of interest was viewed under different magnifications.</a:t>
            </a:r>
          </a:p>
          <a:p>
            <a:pPr algn="just"/>
            <a:endParaRPr lang="en-US" dirty="0">
              <a:solidFill>
                <a:srgbClr val="002060"/>
              </a:solidFill>
            </a:endParaRPr>
          </a:p>
          <a:p>
            <a:pPr algn="just"/>
            <a:r>
              <a:rPr lang="en-US" dirty="0">
                <a:solidFill>
                  <a:srgbClr val="002060"/>
                </a:solidFill>
              </a:rPr>
              <a:t>The digital image was then subjected to biometric conversion using </a:t>
            </a:r>
            <a:r>
              <a:rPr lang="en-US" dirty="0">
                <a:solidFill>
                  <a:schemeClr val="accent2">
                    <a:lumMod val="75000"/>
                  </a:schemeClr>
                </a:solidFill>
              </a:rPr>
              <a:t>fingerprint analysis software.</a:t>
            </a:r>
            <a:r>
              <a:rPr lang="en-US" dirty="0">
                <a:solidFill>
                  <a:srgbClr val="002060"/>
                </a:solidFill>
              </a:rPr>
              <a:t> The software used recognizes and </a:t>
            </a:r>
            <a:r>
              <a:rPr lang="en-US" dirty="0">
                <a:solidFill>
                  <a:schemeClr val="accent2">
                    <a:lumMod val="75000"/>
                  </a:schemeClr>
                </a:solidFill>
              </a:rPr>
              <a:t>compares prints </a:t>
            </a:r>
            <a:r>
              <a:rPr lang="en-US" dirty="0">
                <a:solidFill>
                  <a:srgbClr val="002060"/>
                </a:solidFill>
              </a:rPr>
              <a:t>for similarities and dissimilarities.</a:t>
            </a:r>
          </a:p>
        </p:txBody>
      </p:sp>
      <p:sp>
        <p:nvSpPr>
          <p:cNvPr id="4" name="Down Arrow 3"/>
          <p:cNvSpPr/>
          <p:nvPr/>
        </p:nvSpPr>
        <p:spPr>
          <a:xfrm>
            <a:off x="2590800" y="34290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2514600" y="15240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a:stretch>
            <a:fillRect/>
          </a:stretch>
        </p:blipFill>
        <p:spPr bwMode="auto">
          <a:xfrm>
            <a:off x="6096000" y="228600"/>
            <a:ext cx="3048000" cy="148141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6096000" y="1981200"/>
            <a:ext cx="3048000" cy="135731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6115206" y="3733800"/>
            <a:ext cx="3028794" cy="226695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516798" cy="1066800"/>
          </a:xfrm>
        </p:spPr>
        <p:txBody>
          <a:bodyPr>
            <a:normAutofit/>
          </a:bodyPr>
          <a:lstStyle/>
          <a:p>
            <a:r>
              <a:rPr lang="en-US" sz="2800" dirty="0"/>
              <a:t>SCOPE AND PURPOSE :</a:t>
            </a:r>
            <a:br>
              <a:rPr lang="en-US" sz="2800" dirty="0"/>
            </a:br>
            <a:endParaRPr lang="en-US" sz="2800" dirty="0"/>
          </a:p>
        </p:txBody>
      </p:sp>
      <p:sp>
        <p:nvSpPr>
          <p:cNvPr id="3" name="Content Placeholder 2"/>
          <p:cNvSpPr>
            <a:spLocks noGrp="1"/>
          </p:cNvSpPr>
          <p:nvPr>
            <p:ph idx="1"/>
          </p:nvPr>
        </p:nvSpPr>
        <p:spPr>
          <a:xfrm>
            <a:off x="457200" y="990600"/>
            <a:ext cx="8153400" cy="5410200"/>
          </a:xfrm>
        </p:spPr>
        <p:txBody>
          <a:bodyPr>
            <a:normAutofit/>
          </a:bodyPr>
          <a:lstStyle/>
          <a:p>
            <a:pPr algn="just"/>
            <a:r>
              <a:rPr lang="en-US" sz="2400" dirty="0">
                <a:solidFill>
                  <a:schemeClr val="accent2">
                    <a:lumMod val="75000"/>
                  </a:schemeClr>
                </a:solidFill>
              </a:rPr>
              <a:t>Management and maintenance of dental records </a:t>
            </a:r>
            <a:r>
              <a:rPr lang="en-US" sz="2400" dirty="0">
                <a:solidFill>
                  <a:srgbClr val="002060"/>
                </a:solidFill>
              </a:rPr>
              <a:t>that comply with legal requirements</a:t>
            </a:r>
          </a:p>
          <a:p>
            <a:pPr algn="just"/>
            <a:r>
              <a:rPr lang="en-US" sz="2400" dirty="0">
                <a:solidFill>
                  <a:schemeClr val="accent2">
                    <a:lumMod val="75000"/>
                  </a:schemeClr>
                </a:solidFill>
              </a:rPr>
              <a:t>Identification of human remains </a:t>
            </a:r>
            <a:r>
              <a:rPr lang="en-US" sz="2400" dirty="0">
                <a:solidFill>
                  <a:srgbClr val="002060"/>
                </a:solidFill>
              </a:rPr>
              <a:t>by comparing </a:t>
            </a:r>
            <a:r>
              <a:rPr lang="en-US" sz="2400" dirty="0" err="1">
                <a:solidFill>
                  <a:srgbClr val="002060"/>
                </a:solidFill>
              </a:rPr>
              <a:t>antemortem</a:t>
            </a:r>
            <a:r>
              <a:rPr lang="en-US" sz="2400" dirty="0">
                <a:solidFill>
                  <a:srgbClr val="002060"/>
                </a:solidFill>
              </a:rPr>
              <a:t> and postmortem dental information.</a:t>
            </a:r>
          </a:p>
          <a:p>
            <a:pPr algn="just"/>
            <a:r>
              <a:rPr lang="en-US" sz="2400" dirty="0">
                <a:solidFill>
                  <a:schemeClr val="accent2">
                    <a:lumMod val="75000"/>
                  </a:schemeClr>
                </a:solidFill>
              </a:rPr>
              <a:t>Collection and analysis of patterned marks </a:t>
            </a:r>
            <a:r>
              <a:rPr lang="en-US" sz="2400" dirty="0">
                <a:solidFill>
                  <a:srgbClr val="002060"/>
                </a:solidFill>
              </a:rPr>
              <a:t>(bite marks) on inanimate material or injured tissue.</a:t>
            </a:r>
          </a:p>
          <a:p>
            <a:pPr algn="just"/>
            <a:r>
              <a:rPr lang="en-US" sz="2400" dirty="0">
                <a:solidFill>
                  <a:srgbClr val="002060"/>
                </a:solidFill>
              </a:rPr>
              <a:t>Recognition of the signs and symptoms of human abuse.</a:t>
            </a:r>
          </a:p>
          <a:p>
            <a:pPr lvl="0" algn="just"/>
            <a:r>
              <a:rPr lang="en-US" sz="2400" dirty="0">
                <a:solidFill>
                  <a:schemeClr val="accent2">
                    <a:lumMod val="75000"/>
                  </a:schemeClr>
                </a:solidFill>
              </a:rPr>
              <a:t>Assessment of the age </a:t>
            </a:r>
            <a:r>
              <a:rPr lang="en-US" sz="2400" dirty="0">
                <a:solidFill>
                  <a:srgbClr val="002060"/>
                </a:solidFill>
              </a:rPr>
              <a:t>of the person</a:t>
            </a:r>
          </a:p>
          <a:p>
            <a:pPr algn="just"/>
            <a:r>
              <a:rPr lang="en-US" sz="2400" dirty="0">
                <a:solidFill>
                  <a:schemeClr val="accent2">
                    <a:lumMod val="75000"/>
                  </a:schemeClr>
                </a:solidFill>
              </a:rPr>
              <a:t>Determination of sex </a:t>
            </a:r>
            <a:r>
              <a:rPr lang="en-US" sz="2400" dirty="0">
                <a:solidFill>
                  <a:srgbClr val="002060"/>
                </a:solidFill>
              </a:rPr>
              <a:t>of a person</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762000"/>
            <a:ext cx="7735283" cy="5257800"/>
          </a:xfrm>
        </p:spPr>
        <p:txBody>
          <a:bodyPr>
            <a:normAutofit/>
          </a:bodyPr>
          <a:lstStyle/>
          <a:p>
            <a:pPr algn="just">
              <a:buNone/>
            </a:pPr>
            <a:r>
              <a:rPr lang="en-US" sz="2200" b="1" dirty="0">
                <a:solidFill>
                  <a:schemeClr val="accent2">
                    <a:lumMod val="75000"/>
                  </a:schemeClr>
                </a:solidFill>
              </a:rPr>
              <a:t>USES</a:t>
            </a:r>
            <a:endParaRPr lang="en-US" sz="2200" dirty="0">
              <a:solidFill>
                <a:schemeClr val="accent2">
                  <a:lumMod val="75000"/>
                </a:schemeClr>
              </a:solidFill>
            </a:endParaRPr>
          </a:p>
          <a:p>
            <a:pPr algn="just"/>
            <a:r>
              <a:rPr lang="en-US" sz="2200" dirty="0">
                <a:solidFill>
                  <a:srgbClr val="002060"/>
                </a:solidFill>
              </a:rPr>
              <a:t>used as an adjunct with other methods for personal identification.</a:t>
            </a:r>
          </a:p>
          <a:p>
            <a:pPr algn="just"/>
            <a:r>
              <a:rPr lang="en-US" sz="2200" dirty="0">
                <a:solidFill>
                  <a:srgbClr val="002060"/>
                </a:solidFill>
              </a:rPr>
              <a:t>simple, inexpensive, and rapid method which can be performed by even a dental auxiliary staff. </a:t>
            </a:r>
          </a:p>
          <a:p>
            <a:pPr algn="just"/>
            <a:r>
              <a:rPr lang="en-US" sz="2200" dirty="0">
                <a:solidFill>
                  <a:srgbClr val="002060"/>
                </a:solidFill>
              </a:rPr>
              <a:t>Can be included as adjunct ante-mortem dental records of fire fighters, soldiers, jet pilots, divers, and people who live or travel to politically unstable areas.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8482" name="Picture 2" descr="http://www.thirdoptionmen.org/wp-content/uploads/2011/05/fingerprints.jpg"/>
          <p:cNvPicPr>
            <a:picLocks noChangeAspect="1" noChangeArrowheads="1"/>
          </p:cNvPicPr>
          <p:nvPr/>
        </p:nvPicPr>
        <p:blipFill>
          <a:blip r:embed="rId2"/>
          <a:srcRect/>
          <a:stretch>
            <a:fillRect/>
          </a:stretch>
        </p:blipFill>
        <p:spPr bwMode="auto">
          <a:xfrm>
            <a:off x="1" y="0"/>
            <a:ext cx="9143999"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FINGERPRINTS</a:t>
            </a:r>
            <a:br>
              <a:rPr lang="en-US" dirty="0"/>
            </a:br>
            <a:endParaRPr lang="en-US" dirty="0"/>
          </a:p>
        </p:txBody>
      </p:sp>
      <p:sp>
        <p:nvSpPr>
          <p:cNvPr id="3" name="Content Placeholder 2"/>
          <p:cNvSpPr>
            <a:spLocks noGrp="1"/>
          </p:cNvSpPr>
          <p:nvPr>
            <p:ph idx="1"/>
          </p:nvPr>
        </p:nvSpPr>
        <p:spPr>
          <a:xfrm>
            <a:off x="533400" y="2057400"/>
            <a:ext cx="7735283" cy="4191000"/>
          </a:xfrm>
        </p:spPr>
        <p:txBody>
          <a:bodyPr>
            <a:normAutofit/>
          </a:bodyPr>
          <a:lstStyle/>
          <a:p>
            <a:r>
              <a:rPr lang="en-US" sz="2300" dirty="0">
                <a:solidFill>
                  <a:srgbClr val="002060"/>
                </a:solidFill>
              </a:rPr>
              <a:t>The analysis of finger prints as a form of identification has been used since time immemorial. </a:t>
            </a:r>
          </a:p>
          <a:p>
            <a:r>
              <a:rPr lang="en-US" sz="2300" dirty="0">
                <a:solidFill>
                  <a:srgbClr val="002060"/>
                </a:solidFill>
              </a:rPr>
              <a:t>No two finger prints even in a given individual have been found to have the same ridge pattern and this remains unchanged throughout life. </a:t>
            </a:r>
          </a:p>
          <a:p>
            <a:r>
              <a:rPr lang="en-US" sz="2300" dirty="0">
                <a:solidFill>
                  <a:srgbClr val="002060"/>
                </a:solidFill>
              </a:rPr>
              <a:t>This uniqueness in its presentation is the very fact that the analysis of finger print offers an excellent means of forensic investigations</a:t>
            </a:r>
          </a:p>
        </p:txBody>
      </p:sp>
      <p:pic>
        <p:nvPicPr>
          <p:cNvPr id="16385" name="Picture 1" descr="C:\Users\DR KALPAJYOTI\Desktop\FO\r267609_1121032.jpg"/>
          <p:cNvPicPr>
            <a:picLocks noChangeAspect="1" noChangeArrowheads="1"/>
          </p:cNvPicPr>
          <p:nvPr/>
        </p:nvPicPr>
        <p:blipFill>
          <a:blip r:embed="rId2"/>
          <a:srcRect/>
          <a:stretch>
            <a:fillRect/>
          </a:stretch>
        </p:blipFill>
        <p:spPr bwMode="auto">
          <a:xfrm>
            <a:off x="6301306" y="0"/>
            <a:ext cx="2842694" cy="1905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838200"/>
            <a:ext cx="7354283" cy="4191000"/>
          </a:xfrm>
        </p:spPr>
        <p:txBody>
          <a:bodyPr>
            <a:normAutofit/>
          </a:bodyPr>
          <a:lstStyle/>
          <a:p>
            <a:pPr>
              <a:buNone/>
            </a:pPr>
            <a:r>
              <a:rPr lang="en-US" sz="2300" dirty="0">
                <a:solidFill>
                  <a:srgbClr val="002060"/>
                </a:solidFill>
              </a:rPr>
              <a:t>   The broad Classification patterns or Ridge formation classes of prints used are: </a:t>
            </a:r>
          </a:p>
          <a:p>
            <a:r>
              <a:rPr lang="en-US" sz="2300" dirty="0">
                <a:solidFill>
                  <a:srgbClr val="002060"/>
                </a:solidFill>
              </a:rPr>
              <a:t>arch, </a:t>
            </a:r>
          </a:p>
          <a:p>
            <a:r>
              <a:rPr lang="en-US" sz="2300" dirty="0">
                <a:solidFill>
                  <a:srgbClr val="002060"/>
                </a:solidFill>
              </a:rPr>
              <a:t>loop &amp; </a:t>
            </a:r>
          </a:p>
          <a:p>
            <a:r>
              <a:rPr lang="en-US" sz="2300" dirty="0">
                <a:solidFill>
                  <a:srgbClr val="002060"/>
                </a:solidFill>
              </a:rPr>
              <a:t>whorl. </a:t>
            </a:r>
          </a:p>
        </p:txBody>
      </p:sp>
      <p:pic>
        <p:nvPicPr>
          <p:cNvPr id="1026" name="Picture 2" descr="C:\Users\DR KALPAJYOTI\Desktop\FO\image003.jpg"/>
          <p:cNvPicPr>
            <a:picLocks noChangeAspect="1" noChangeArrowheads="1"/>
          </p:cNvPicPr>
          <p:nvPr/>
        </p:nvPicPr>
        <p:blipFill>
          <a:blip r:embed="rId2"/>
          <a:srcRect/>
          <a:stretch>
            <a:fillRect/>
          </a:stretch>
        </p:blipFill>
        <p:spPr bwMode="auto">
          <a:xfrm>
            <a:off x="3657600" y="2895599"/>
            <a:ext cx="4953000" cy="361754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685800"/>
            <a:ext cx="7811483" cy="5334000"/>
          </a:xfrm>
        </p:spPr>
        <p:txBody>
          <a:bodyPr>
            <a:normAutofit/>
          </a:bodyPr>
          <a:lstStyle/>
          <a:p>
            <a:pPr algn="just"/>
            <a:r>
              <a:rPr lang="en-US" sz="2200" dirty="0">
                <a:solidFill>
                  <a:srgbClr val="002060"/>
                </a:solidFill>
              </a:rPr>
              <a:t>Human fingerprints are detailed, presumed to be nearly unique, difficult to alter, and durable over the life of an individual, making them suitable as long-term markers of human identity. </a:t>
            </a:r>
          </a:p>
          <a:p>
            <a:pPr algn="just"/>
            <a:r>
              <a:rPr lang="en-US" sz="2200" dirty="0">
                <a:solidFill>
                  <a:srgbClr val="002060"/>
                </a:solidFill>
              </a:rPr>
              <a:t>They may be employed by police or other authorities to identify individuals who wish to conceal their identity, or to identify people who are incapacitated or deceased and thus unable to identify themselves, as in the aftermath of a natural disaster. </a:t>
            </a:r>
          </a:p>
          <a:p>
            <a:pPr algn="just"/>
            <a:r>
              <a:rPr lang="en-US" sz="2200" dirty="0">
                <a:solidFill>
                  <a:srgbClr val="002060"/>
                </a:solidFill>
              </a:rPr>
              <a:t>used by police agencies around the world to identify suspected criminals as well as the victims of crime</a:t>
            </a:r>
          </a:p>
          <a:p>
            <a:pPr algn="just"/>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762000"/>
            <a:ext cx="7887683" cy="4191000"/>
          </a:xfrm>
        </p:spPr>
        <p:txBody>
          <a:bodyPr>
            <a:noAutofit/>
          </a:bodyPr>
          <a:lstStyle/>
          <a:p>
            <a:pPr algn="just">
              <a:buNone/>
            </a:pPr>
            <a:r>
              <a:rPr lang="en-US" sz="2200" dirty="0">
                <a:solidFill>
                  <a:schemeClr val="accent2">
                    <a:lumMod val="75000"/>
                  </a:schemeClr>
                </a:solidFill>
              </a:rPr>
              <a:t>LOSS OF FINGER PRINT</a:t>
            </a:r>
          </a:p>
          <a:p>
            <a:pPr algn="just"/>
            <a:r>
              <a:rPr lang="en-US" sz="2200" dirty="0" err="1">
                <a:solidFill>
                  <a:srgbClr val="C00000"/>
                </a:solidFill>
              </a:rPr>
              <a:t>Adermatoglyphia</a:t>
            </a:r>
            <a:r>
              <a:rPr lang="en-US" sz="2200" dirty="0">
                <a:solidFill>
                  <a:srgbClr val="002060"/>
                </a:solidFill>
              </a:rPr>
              <a:t> is characterized by the absence of fingerprints. Affected persons have completely smooth fingertips, palms, toes and soles, but no other medical signs or symptoms</a:t>
            </a:r>
          </a:p>
          <a:p>
            <a:pPr algn="just"/>
            <a:r>
              <a:rPr lang="en-US" sz="2200" dirty="0" err="1">
                <a:solidFill>
                  <a:srgbClr val="C00000"/>
                </a:solidFill>
              </a:rPr>
              <a:t>Ectodermal</a:t>
            </a:r>
            <a:r>
              <a:rPr lang="en-US" sz="2200" dirty="0">
                <a:solidFill>
                  <a:srgbClr val="C00000"/>
                </a:solidFill>
              </a:rPr>
              <a:t> dysplasia</a:t>
            </a:r>
            <a:r>
              <a:rPr lang="en-US" sz="2200" dirty="0">
                <a:solidFill>
                  <a:srgbClr val="002060"/>
                </a:solidFill>
              </a:rPr>
              <a:t>, also have no fingerprints</a:t>
            </a:r>
          </a:p>
          <a:p>
            <a:pPr algn="just"/>
            <a:r>
              <a:rPr lang="en-US" sz="2200" dirty="0">
                <a:solidFill>
                  <a:srgbClr val="C00000"/>
                </a:solidFill>
              </a:rPr>
              <a:t>Anti-cancer medication </a:t>
            </a:r>
            <a:r>
              <a:rPr lang="en-US" sz="2200" dirty="0" err="1">
                <a:solidFill>
                  <a:srgbClr val="C00000"/>
                </a:solidFill>
              </a:rPr>
              <a:t>capecitabine</a:t>
            </a:r>
            <a:r>
              <a:rPr lang="en-US" sz="2200" dirty="0">
                <a:solidFill>
                  <a:srgbClr val="002060"/>
                </a:solidFill>
              </a:rPr>
              <a:t> may cause the loss of fingerprints</a:t>
            </a:r>
          </a:p>
          <a:p>
            <a:pPr algn="just">
              <a:buNone/>
            </a:pPr>
            <a:r>
              <a:rPr lang="en-US" sz="2200" dirty="0">
                <a:solidFill>
                  <a:schemeClr val="accent2">
                    <a:lumMod val="75000"/>
                  </a:schemeClr>
                </a:solidFill>
              </a:rPr>
              <a:t>DISADVANTAGE</a:t>
            </a:r>
          </a:p>
          <a:p>
            <a:pPr lvl="0" algn="just"/>
            <a:r>
              <a:rPr lang="en-US" sz="2200" dirty="0">
                <a:solidFill>
                  <a:srgbClr val="002060"/>
                </a:solidFill>
              </a:rPr>
              <a:t>Finger prints - undergo postmortem change </a:t>
            </a:r>
          </a:p>
          <a:p>
            <a:pPr algn="just"/>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9508" name="Picture 4" descr="http://visionforafuture.com/wp-content/uploads/2014/05/1373905283_4555_child-abuse.jpg"/>
          <p:cNvPicPr>
            <a:picLocks noChangeAspect="1" noChangeArrowheads="1"/>
          </p:cNvPicPr>
          <p:nvPr/>
        </p:nvPicPr>
        <p:blipFill>
          <a:blip r:embed="rId2"/>
          <a:srcRect/>
          <a:stretch>
            <a:fillRect/>
          </a:stretch>
        </p:blipFill>
        <p:spPr bwMode="auto">
          <a:xfrm>
            <a:off x="228600" y="139783"/>
            <a:ext cx="8610600" cy="656581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abuse</a:t>
            </a:r>
          </a:p>
        </p:txBody>
      </p:sp>
      <p:sp>
        <p:nvSpPr>
          <p:cNvPr id="3" name="Content Placeholder 2"/>
          <p:cNvSpPr>
            <a:spLocks noGrp="1"/>
          </p:cNvSpPr>
          <p:nvPr>
            <p:ph idx="1"/>
          </p:nvPr>
        </p:nvSpPr>
        <p:spPr>
          <a:xfrm>
            <a:off x="799116" y="1828800"/>
            <a:ext cx="7659083" cy="4191000"/>
          </a:xfrm>
        </p:spPr>
        <p:txBody>
          <a:bodyPr>
            <a:normAutofit/>
          </a:bodyPr>
          <a:lstStyle/>
          <a:p>
            <a:pPr algn="just"/>
            <a:r>
              <a:rPr lang="en-IN" sz="2200" dirty="0">
                <a:solidFill>
                  <a:srgbClr val="002060"/>
                </a:solidFill>
              </a:rPr>
              <a:t>Child abuse may be defined as any act of commission that endangers or impairs a child's physical or emotional health and development.  </a:t>
            </a:r>
            <a:endParaRPr lang="en-US" sz="2200" dirty="0">
              <a:solidFill>
                <a:srgbClr val="002060"/>
              </a:solidFill>
            </a:endParaRPr>
          </a:p>
          <a:p>
            <a:pPr algn="just"/>
            <a:r>
              <a:rPr lang="en-IN" sz="2200" dirty="0">
                <a:solidFill>
                  <a:srgbClr val="002060"/>
                </a:solidFill>
              </a:rPr>
              <a:t>Such acts include physical, sexual, or emotional abuse, as well as physical neglect, inadequate supervision, and emotional deprivation.</a:t>
            </a:r>
          </a:p>
          <a:p>
            <a:pPr algn="just"/>
            <a:r>
              <a:rPr lang="en-IN" sz="2200" dirty="0">
                <a:solidFill>
                  <a:srgbClr val="002060"/>
                </a:solidFill>
              </a:rPr>
              <a:t>Most of the abusers (offenders) are the family members or relatives of the children.</a:t>
            </a:r>
            <a:endParaRPr lang="en-US" sz="2200" dirty="0">
              <a:solidFill>
                <a:srgbClr val="002060"/>
              </a:solidFill>
            </a:endParaRPr>
          </a:p>
          <a:p>
            <a:pPr algn="just"/>
            <a:endParaRPr lang="en-US" sz="2200" dirty="0">
              <a:solidFill>
                <a:srgbClr val="002060"/>
              </a:solidFill>
            </a:endParaRPr>
          </a:p>
          <a:p>
            <a:pPr algn="just"/>
            <a:endParaRPr lang="en-US" sz="2200" dirty="0">
              <a:solidFill>
                <a:srgbClr val="002060"/>
              </a:solidFill>
            </a:endParaRPr>
          </a:p>
        </p:txBody>
      </p:sp>
      <p:pic>
        <p:nvPicPr>
          <p:cNvPr id="12290" name="Picture 2" descr="http://www.thunder1320.com/wp-content/uploads/2014/07/child-abuse.jpg"/>
          <p:cNvPicPr>
            <a:picLocks noChangeAspect="1" noChangeArrowheads="1"/>
          </p:cNvPicPr>
          <p:nvPr/>
        </p:nvPicPr>
        <p:blipFill>
          <a:blip r:embed="rId2"/>
          <a:srcRect/>
          <a:stretch>
            <a:fillRect/>
          </a:stretch>
        </p:blipFill>
        <p:spPr bwMode="auto">
          <a:xfrm>
            <a:off x="6705600" y="0"/>
            <a:ext cx="2438400" cy="160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458199" cy="5410200"/>
          </a:xfrm>
        </p:spPr>
        <p:txBody>
          <a:bodyPr>
            <a:normAutofit/>
          </a:bodyPr>
          <a:lstStyle/>
          <a:p>
            <a:pPr>
              <a:buNone/>
            </a:pPr>
            <a:r>
              <a:rPr lang="en-IN" sz="2300" b="1" dirty="0">
                <a:solidFill>
                  <a:schemeClr val="accent2">
                    <a:lumMod val="75000"/>
                  </a:schemeClr>
                </a:solidFill>
              </a:rPr>
              <a:t>Oral findings in  Physical abuse:</a:t>
            </a:r>
            <a:endParaRPr lang="en-US" sz="2300" dirty="0">
              <a:solidFill>
                <a:schemeClr val="accent2">
                  <a:lumMod val="75000"/>
                </a:schemeClr>
              </a:solidFill>
            </a:endParaRPr>
          </a:p>
          <a:p>
            <a:pPr lvl="0"/>
            <a:r>
              <a:rPr lang="en-IN" sz="2300" dirty="0">
                <a:solidFill>
                  <a:srgbClr val="002060"/>
                </a:solidFill>
              </a:rPr>
              <a:t>Craniofacial, head, face, and neck injuries occur in more than half of the cases of child abuse. </a:t>
            </a:r>
            <a:endParaRPr lang="en-US" sz="2300" dirty="0">
              <a:solidFill>
                <a:srgbClr val="002060"/>
              </a:solidFill>
            </a:endParaRPr>
          </a:p>
          <a:p>
            <a:r>
              <a:rPr lang="en-IN" sz="2300" dirty="0">
                <a:solidFill>
                  <a:srgbClr val="002060"/>
                </a:solidFill>
              </a:rPr>
              <a:t>A careful and thorough intraoral and </a:t>
            </a:r>
            <a:r>
              <a:rPr lang="en-IN" sz="2300" dirty="0" err="1">
                <a:solidFill>
                  <a:srgbClr val="002060"/>
                </a:solidFill>
              </a:rPr>
              <a:t>perioral</a:t>
            </a:r>
            <a:r>
              <a:rPr lang="en-IN" sz="2300" dirty="0">
                <a:solidFill>
                  <a:srgbClr val="002060"/>
                </a:solidFill>
              </a:rPr>
              <a:t> examination is necessary in all cases of suspected abuse and neglect.</a:t>
            </a:r>
          </a:p>
          <a:p>
            <a:r>
              <a:rPr lang="en-IN" sz="2300" dirty="0">
                <a:solidFill>
                  <a:srgbClr val="002060"/>
                </a:solidFill>
              </a:rPr>
              <a:t>Oral cavity may be a central focus for physical abuse because of its significance in communication and nutrition.</a:t>
            </a:r>
          </a:p>
          <a:p>
            <a:pPr lvl="0"/>
            <a:r>
              <a:rPr lang="en-IN" sz="2300" dirty="0">
                <a:solidFill>
                  <a:srgbClr val="002060"/>
                </a:solidFill>
              </a:rPr>
              <a:t>The abuse may result in: contusions, burns, or lacerations of the oral cavity; or facial bone and jaw fractures. </a:t>
            </a:r>
            <a:endParaRPr lang="en-US" sz="2300" dirty="0">
              <a:solidFill>
                <a:srgbClr val="002060"/>
              </a:solidFill>
            </a:endParaRPr>
          </a:p>
          <a:p>
            <a:endParaRPr lang="en-US" sz="2300" dirty="0">
              <a:solidFill>
                <a:srgbClr val="002060"/>
              </a:solidFill>
            </a:endParaRPr>
          </a:p>
        </p:txBody>
      </p:sp>
      <p:pic>
        <p:nvPicPr>
          <p:cNvPr id="11266" name="Picture 2" descr="https://sbstardust3.files.wordpress.com/2013/02/child-abuse-1.jpg"/>
          <p:cNvPicPr>
            <a:picLocks noChangeAspect="1" noChangeArrowheads="1"/>
          </p:cNvPicPr>
          <p:nvPr/>
        </p:nvPicPr>
        <p:blipFill>
          <a:blip r:embed="rId2"/>
          <a:srcRect/>
          <a:stretch>
            <a:fillRect/>
          </a:stretch>
        </p:blipFill>
        <p:spPr bwMode="auto">
          <a:xfrm>
            <a:off x="7086600" y="1"/>
            <a:ext cx="2057400" cy="1295400"/>
          </a:xfrm>
          <a:prstGeom prst="rect">
            <a:avLst/>
          </a:prstGeom>
          <a:noFill/>
        </p:spPr>
      </p:pic>
      <p:pic>
        <p:nvPicPr>
          <p:cNvPr id="11268" name="Picture 4" descr="https://miami-dade-criminal-attorneys.com/sites/default/files/childabuse.jpg"/>
          <p:cNvPicPr>
            <a:picLocks noChangeAspect="1" noChangeArrowheads="1"/>
          </p:cNvPicPr>
          <p:nvPr/>
        </p:nvPicPr>
        <p:blipFill>
          <a:blip r:embed="rId3"/>
          <a:srcRect/>
          <a:stretch>
            <a:fillRect/>
          </a:stretch>
        </p:blipFill>
        <p:spPr bwMode="auto">
          <a:xfrm>
            <a:off x="6896100" y="5105400"/>
            <a:ext cx="2247900" cy="17526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838200"/>
            <a:ext cx="7659083" cy="5181600"/>
          </a:xfrm>
        </p:spPr>
        <p:txBody>
          <a:bodyPr>
            <a:normAutofit/>
          </a:bodyPr>
          <a:lstStyle/>
          <a:p>
            <a:pPr algn="just">
              <a:buNone/>
            </a:pPr>
            <a:r>
              <a:rPr lang="en-IN" sz="2200" b="1" dirty="0">
                <a:solidFill>
                  <a:schemeClr val="accent2">
                    <a:lumMod val="75000"/>
                  </a:schemeClr>
                </a:solidFill>
              </a:rPr>
              <a:t>BITE MARKS IN CHILD ABUSE</a:t>
            </a:r>
            <a:r>
              <a:rPr lang="en-IN" sz="2200" dirty="0">
                <a:solidFill>
                  <a:schemeClr val="accent2">
                    <a:lumMod val="75000"/>
                  </a:schemeClr>
                </a:solidFill>
              </a:rPr>
              <a:t> </a:t>
            </a:r>
            <a:endParaRPr lang="en-US" sz="2200" dirty="0">
              <a:solidFill>
                <a:schemeClr val="accent2">
                  <a:lumMod val="75000"/>
                </a:schemeClr>
              </a:solidFill>
            </a:endParaRPr>
          </a:p>
          <a:p>
            <a:pPr lvl="0" algn="just"/>
            <a:r>
              <a:rPr lang="en-IN" sz="2200" dirty="0">
                <a:solidFill>
                  <a:srgbClr val="002060"/>
                </a:solidFill>
              </a:rPr>
              <a:t>Acute or healed bite marks may indicate abuse. </a:t>
            </a:r>
            <a:endParaRPr lang="en-US" sz="2200" dirty="0">
              <a:solidFill>
                <a:srgbClr val="002060"/>
              </a:solidFill>
            </a:endParaRPr>
          </a:p>
          <a:p>
            <a:pPr algn="just"/>
            <a:r>
              <a:rPr lang="en-IN" sz="2200" dirty="0">
                <a:solidFill>
                  <a:srgbClr val="002060"/>
                </a:solidFill>
              </a:rPr>
              <a:t>Bite marks should be suspected when </a:t>
            </a:r>
            <a:r>
              <a:rPr lang="en-IN" sz="2200" dirty="0" err="1">
                <a:solidFill>
                  <a:srgbClr val="002060"/>
                </a:solidFill>
              </a:rPr>
              <a:t>ecchymoses</a:t>
            </a:r>
            <a:r>
              <a:rPr lang="en-IN" sz="2200" dirty="0">
                <a:solidFill>
                  <a:srgbClr val="002060"/>
                </a:solidFill>
              </a:rPr>
              <a:t>, abrasions, or lacerations are found in an elliptical or ovoid pattern</a:t>
            </a:r>
          </a:p>
          <a:p>
            <a:pPr algn="just"/>
            <a:r>
              <a:rPr lang="en-IN" sz="2200" dirty="0">
                <a:solidFill>
                  <a:srgbClr val="002060"/>
                </a:solidFill>
              </a:rPr>
              <a:t>Bite marks may have a central area of </a:t>
            </a:r>
            <a:r>
              <a:rPr lang="en-IN" sz="2200" dirty="0" err="1">
                <a:solidFill>
                  <a:srgbClr val="002060"/>
                </a:solidFill>
              </a:rPr>
              <a:t>ecchymoses</a:t>
            </a:r>
            <a:r>
              <a:rPr lang="en-IN" sz="2200" dirty="0">
                <a:solidFill>
                  <a:srgbClr val="002060"/>
                </a:solidFill>
              </a:rPr>
              <a:t> </a:t>
            </a:r>
          </a:p>
          <a:p>
            <a:pPr algn="just"/>
            <a:r>
              <a:rPr lang="en-IN" sz="2200" dirty="0">
                <a:solidFill>
                  <a:srgbClr val="002060"/>
                </a:solidFill>
              </a:rPr>
              <a:t>The pattern, size, contour, and </a:t>
            </a:r>
            <a:r>
              <a:rPr lang="en-IN" sz="2200" dirty="0" err="1">
                <a:solidFill>
                  <a:srgbClr val="002060"/>
                </a:solidFill>
              </a:rPr>
              <a:t>color</a:t>
            </a:r>
            <a:r>
              <a:rPr lang="en-IN" sz="2200" dirty="0">
                <a:solidFill>
                  <a:srgbClr val="002060"/>
                </a:solidFill>
              </a:rPr>
              <a:t> of the bite mark should be evaluated by a forensic </a:t>
            </a:r>
            <a:r>
              <a:rPr lang="en-IN" sz="2200" dirty="0" err="1">
                <a:solidFill>
                  <a:srgbClr val="002060"/>
                </a:solidFill>
              </a:rPr>
              <a:t>odontologist</a:t>
            </a:r>
            <a:r>
              <a:rPr lang="en-IN" sz="2200" dirty="0">
                <a:solidFill>
                  <a:srgbClr val="002060"/>
                </a:solidFill>
              </a:rPr>
              <a:t> or a forensic pathologist </a:t>
            </a:r>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77200" cy="1066800"/>
          </a:xfrm>
        </p:spPr>
        <p:txBody>
          <a:bodyPr>
            <a:normAutofit/>
          </a:bodyPr>
          <a:lstStyle/>
          <a:p>
            <a:r>
              <a:rPr lang="en-US" sz="2800" dirty="0"/>
              <a:t>REASONS FOR IDENTIFICATION OF HUMAN REMAINS</a:t>
            </a:r>
          </a:p>
        </p:txBody>
      </p:sp>
      <p:sp>
        <p:nvSpPr>
          <p:cNvPr id="3" name="Content Placeholder 2"/>
          <p:cNvSpPr>
            <a:spLocks noGrp="1"/>
          </p:cNvSpPr>
          <p:nvPr>
            <p:ph idx="1"/>
          </p:nvPr>
        </p:nvSpPr>
        <p:spPr>
          <a:xfrm>
            <a:off x="381000" y="1295400"/>
            <a:ext cx="7696199" cy="4191000"/>
          </a:xfrm>
        </p:spPr>
        <p:txBody>
          <a:bodyPr>
            <a:noAutofit/>
          </a:bodyPr>
          <a:lstStyle/>
          <a:p>
            <a:pPr lvl="0" algn="just">
              <a:lnSpc>
                <a:spcPct val="100000"/>
              </a:lnSpc>
            </a:pPr>
            <a:r>
              <a:rPr lang="en-US" sz="2300" dirty="0">
                <a:solidFill>
                  <a:schemeClr val="accent2">
                    <a:lumMod val="75000"/>
                  </a:schemeClr>
                </a:solidFill>
              </a:rPr>
              <a:t>Criminal</a:t>
            </a:r>
            <a:r>
              <a:rPr lang="en-US" sz="2300" dirty="0">
                <a:solidFill>
                  <a:srgbClr val="002060"/>
                </a:solidFill>
              </a:rPr>
              <a:t>:  Typically an investigation to a crime death cannot begin until the victim has been positively identified. </a:t>
            </a:r>
          </a:p>
          <a:p>
            <a:pPr lvl="0" algn="just">
              <a:lnSpc>
                <a:spcPct val="100000"/>
              </a:lnSpc>
            </a:pPr>
            <a:r>
              <a:rPr lang="en-US" sz="2300" dirty="0">
                <a:solidFill>
                  <a:schemeClr val="accent2">
                    <a:lumMod val="75000"/>
                  </a:schemeClr>
                </a:solidFill>
              </a:rPr>
              <a:t>Marriage:  </a:t>
            </a:r>
            <a:r>
              <a:rPr lang="en-US" sz="2300" dirty="0">
                <a:solidFill>
                  <a:srgbClr val="002060"/>
                </a:solidFill>
              </a:rPr>
              <a:t>Individuals from many religious backgrounds cannot remarry unless their partners are confirmed deceased. </a:t>
            </a:r>
          </a:p>
          <a:p>
            <a:pPr lvl="0" algn="just">
              <a:lnSpc>
                <a:spcPct val="100000"/>
              </a:lnSpc>
            </a:pPr>
            <a:r>
              <a:rPr lang="en-US" sz="2300" dirty="0">
                <a:solidFill>
                  <a:schemeClr val="accent2">
                    <a:lumMod val="75000"/>
                  </a:schemeClr>
                </a:solidFill>
              </a:rPr>
              <a:t>Monetary: </a:t>
            </a:r>
            <a:r>
              <a:rPr lang="en-US" sz="2300" dirty="0">
                <a:solidFill>
                  <a:srgbClr val="002060"/>
                </a:solidFill>
              </a:rPr>
              <a:t>The payment of pension, life insurance and other benefits relies upon positive confirmation of death. </a:t>
            </a:r>
          </a:p>
          <a:p>
            <a:pPr algn="just">
              <a:lnSpc>
                <a:spcPct val="100000"/>
              </a:lnSpc>
            </a:pPr>
            <a:r>
              <a:rPr lang="en-US" sz="2300" dirty="0">
                <a:solidFill>
                  <a:schemeClr val="accent2">
                    <a:lumMod val="75000"/>
                  </a:schemeClr>
                </a:solidFill>
              </a:rPr>
              <a:t>Burial: </a:t>
            </a:r>
            <a:r>
              <a:rPr lang="en-US" sz="2300" dirty="0">
                <a:solidFill>
                  <a:srgbClr val="002060"/>
                </a:solidFill>
              </a:rPr>
              <a:t>Many religions require that a positive identification be made prior to burial in geographical sites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001000" cy="5181600"/>
          </a:xfrm>
        </p:spPr>
        <p:txBody>
          <a:bodyPr>
            <a:noAutofit/>
          </a:bodyPr>
          <a:lstStyle/>
          <a:p>
            <a:pPr algn="just">
              <a:buNone/>
            </a:pPr>
            <a:r>
              <a:rPr lang="en-IN" sz="2200" b="1" dirty="0">
                <a:solidFill>
                  <a:schemeClr val="accent2">
                    <a:lumMod val="75000"/>
                  </a:schemeClr>
                </a:solidFill>
                <a:latin typeface="+mj-lt"/>
              </a:rPr>
              <a:t>DOCUMENTING AND REPORTING CHILD ABUSE</a:t>
            </a:r>
            <a:endParaRPr lang="en-IN" sz="2200" dirty="0">
              <a:solidFill>
                <a:schemeClr val="accent2">
                  <a:lumMod val="75000"/>
                </a:schemeClr>
              </a:solidFill>
              <a:latin typeface="+mj-lt"/>
            </a:endParaRPr>
          </a:p>
          <a:p>
            <a:pPr algn="just"/>
            <a:r>
              <a:rPr lang="en-IN" sz="2200" dirty="0">
                <a:solidFill>
                  <a:srgbClr val="002060"/>
                </a:solidFill>
                <a:latin typeface="+mj-lt"/>
              </a:rPr>
              <a:t>When one suspects child abuse, it is important to document the findings thoroughly. </a:t>
            </a:r>
          </a:p>
          <a:p>
            <a:pPr algn="just"/>
            <a:r>
              <a:rPr lang="en-IN" sz="2200" dirty="0">
                <a:solidFill>
                  <a:srgbClr val="002060"/>
                </a:solidFill>
                <a:latin typeface="+mj-lt"/>
              </a:rPr>
              <a:t>This record of the evidence is crucial for whatever legal proceeding may follow. </a:t>
            </a:r>
          </a:p>
          <a:p>
            <a:pPr algn="just"/>
            <a:r>
              <a:rPr lang="en-IN" sz="2200" dirty="0">
                <a:solidFill>
                  <a:srgbClr val="002060"/>
                </a:solidFill>
                <a:latin typeface="+mj-lt"/>
              </a:rPr>
              <a:t>Documentation may involve written notes, photographs, and radiographs. Videotapes or audiotapes may be helpful.</a:t>
            </a:r>
          </a:p>
          <a:p>
            <a:pPr algn="just"/>
            <a:r>
              <a:rPr lang="en-IN" sz="2200" dirty="0">
                <a:solidFill>
                  <a:srgbClr val="002060"/>
                </a:solidFill>
                <a:latin typeface="+mj-lt"/>
              </a:rPr>
              <a:t>The report can be made to the local police agency or welfare department or to a local agency for other supportive information.</a:t>
            </a:r>
          </a:p>
          <a:p>
            <a:pPr algn="just"/>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609600"/>
            <a:ext cx="7811483" cy="5410200"/>
          </a:xfrm>
        </p:spPr>
        <p:txBody>
          <a:bodyPr>
            <a:noAutofit/>
          </a:bodyPr>
          <a:lstStyle/>
          <a:p>
            <a:pPr>
              <a:buNone/>
            </a:pPr>
            <a:r>
              <a:rPr lang="en-IN" sz="2200" b="1" dirty="0">
                <a:solidFill>
                  <a:srgbClr val="002060"/>
                </a:solidFill>
                <a:latin typeface="+mj-lt"/>
              </a:rPr>
              <a:t> </a:t>
            </a:r>
            <a:r>
              <a:rPr lang="en-IN" sz="2200" b="1" dirty="0">
                <a:solidFill>
                  <a:srgbClr val="00B0F0"/>
                </a:solidFill>
                <a:latin typeface="+mj-lt"/>
              </a:rPr>
              <a:t>Use of Radiology in Forensic Dentistry </a:t>
            </a:r>
          </a:p>
          <a:p>
            <a:r>
              <a:rPr lang="en-IN" sz="2200" dirty="0">
                <a:solidFill>
                  <a:srgbClr val="002060"/>
                </a:solidFill>
                <a:latin typeface="+mj-lt"/>
              </a:rPr>
              <a:t>Radiographs being non destructive method play a vital role in forensic dentistry to uncover the hidden facts which can't be seen by means of physical examination. </a:t>
            </a:r>
          </a:p>
          <a:p>
            <a:r>
              <a:rPr lang="en-IN" sz="2200" dirty="0">
                <a:solidFill>
                  <a:srgbClr val="002060"/>
                </a:solidFill>
                <a:latin typeface="+mj-lt"/>
              </a:rPr>
              <a:t>Helped  to solve difficult cases in the forensic science.</a:t>
            </a:r>
          </a:p>
          <a:p>
            <a:pPr>
              <a:buNone/>
            </a:pPr>
            <a:r>
              <a:rPr lang="en-IN" sz="2200" dirty="0">
                <a:solidFill>
                  <a:schemeClr val="accent2">
                    <a:lumMod val="75000"/>
                  </a:schemeClr>
                </a:solidFill>
                <a:latin typeface="+mj-lt"/>
              </a:rPr>
              <a:t>Uses:</a:t>
            </a:r>
          </a:p>
          <a:p>
            <a:pPr>
              <a:buNone/>
            </a:pPr>
            <a:r>
              <a:rPr lang="en-IN" sz="2200" dirty="0">
                <a:solidFill>
                  <a:srgbClr val="002060"/>
                </a:solidFill>
                <a:latin typeface="+mj-lt"/>
              </a:rPr>
              <a:t>1) </a:t>
            </a:r>
            <a:r>
              <a:rPr lang="en-IN" sz="2200" dirty="0">
                <a:solidFill>
                  <a:srgbClr val="C00000"/>
                </a:solidFill>
                <a:latin typeface="+mj-lt"/>
              </a:rPr>
              <a:t>Identification of Victims:</a:t>
            </a:r>
          </a:p>
          <a:p>
            <a:r>
              <a:rPr lang="en-IN" sz="2200" dirty="0">
                <a:solidFill>
                  <a:srgbClr val="002060"/>
                </a:solidFill>
                <a:latin typeface="+mj-lt"/>
              </a:rPr>
              <a:t>Determine age of an individual by assessing the stage of eruption of teeth.</a:t>
            </a:r>
          </a:p>
          <a:p>
            <a:r>
              <a:rPr lang="en-IN" sz="2200" dirty="0">
                <a:solidFill>
                  <a:srgbClr val="002060"/>
                </a:solidFill>
                <a:latin typeface="+mj-lt"/>
              </a:rPr>
              <a:t> Skull radiographs can be used in identification by superimposing on </a:t>
            </a:r>
            <a:r>
              <a:rPr lang="en-IN" sz="2200" dirty="0" err="1">
                <a:solidFill>
                  <a:srgbClr val="002060"/>
                </a:solidFill>
                <a:latin typeface="+mj-lt"/>
              </a:rPr>
              <a:t>antemortem</a:t>
            </a:r>
            <a:r>
              <a:rPr lang="en-IN" sz="2200" dirty="0">
                <a:solidFill>
                  <a:srgbClr val="002060"/>
                </a:solidFill>
                <a:latin typeface="+mj-lt"/>
              </a:rPr>
              <a:t> radiographs or photographs.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762000"/>
            <a:ext cx="8116284" cy="4953000"/>
          </a:xfrm>
        </p:spPr>
        <p:txBody>
          <a:bodyPr>
            <a:noAutofit/>
          </a:bodyPr>
          <a:lstStyle/>
          <a:p>
            <a:pPr>
              <a:buNone/>
            </a:pPr>
            <a:r>
              <a:rPr lang="en-IN" sz="2200" dirty="0">
                <a:solidFill>
                  <a:schemeClr val="accent2">
                    <a:lumMod val="75000"/>
                  </a:schemeClr>
                </a:solidFill>
                <a:latin typeface="+mj-lt"/>
              </a:rPr>
              <a:t>2)Evidence in the identification of suspect:</a:t>
            </a:r>
          </a:p>
          <a:p>
            <a:r>
              <a:rPr lang="en-IN" sz="2200" dirty="0">
                <a:solidFill>
                  <a:srgbClr val="002060"/>
                </a:solidFill>
                <a:latin typeface="+mj-lt"/>
              </a:rPr>
              <a:t>Identifying  fractured tooth parts of victims in the body of the suspects.</a:t>
            </a:r>
          </a:p>
          <a:p>
            <a:pPr>
              <a:buNone/>
            </a:pPr>
            <a:r>
              <a:rPr lang="en-IN" sz="2200" dirty="0">
                <a:solidFill>
                  <a:schemeClr val="accent2">
                    <a:lumMod val="75000"/>
                  </a:schemeClr>
                </a:solidFill>
                <a:latin typeface="+mj-lt"/>
              </a:rPr>
              <a:t>3)To determine the cause of death:</a:t>
            </a:r>
          </a:p>
          <a:p>
            <a:r>
              <a:rPr lang="en-IN" sz="2200" dirty="0">
                <a:solidFill>
                  <a:srgbClr val="002060"/>
                </a:solidFill>
                <a:latin typeface="+mj-lt"/>
              </a:rPr>
              <a:t>provide evidence of bullets or foreign bodies</a:t>
            </a:r>
          </a:p>
          <a:p>
            <a:pPr>
              <a:buNone/>
            </a:pPr>
            <a:r>
              <a:rPr lang="en-IN" sz="2200" dirty="0">
                <a:solidFill>
                  <a:schemeClr val="accent2">
                    <a:lumMod val="75000"/>
                  </a:schemeClr>
                </a:solidFill>
                <a:latin typeface="+mj-lt"/>
              </a:rPr>
              <a:t>4)To find faulty charting of teeth:</a:t>
            </a:r>
          </a:p>
          <a:p>
            <a:r>
              <a:rPr lang="en-IN" sz="2200" dirty="0">
                <a:solidFill>
                  <a:srgbClr val="002060"/>
                </a:solidFill>
                <a:latin typeface="+mj-lt"/>
              </a:rPr>
              <a:t>Sometimes while charting </a:t>
            </a:r>
            <a:r>
              <a:rPr lang="en-IN" sz="2200" dirty="0" err="1">
                <a:solidFill>
                  <a:srgbClr val="002060"/>
                </a:solidFill>
                <a:latin typeface="+mj-lt"/>
              </a:rPr>
              <a:t>postmortem</a:t>
            </a:r>
            <a:r>
              <a:rPr lang="en-IN" sz="2200" dirty="0">
                <a:solidFill>
                  <a:srgbClr val="002060"/>
                </a:solidFill>
                <a:latin typeface="+mj-lt"/>
              </a:rPr>
              <a:t> data teeth may be wrongly numbered especially in cases where adjacent tooth migrate into the extraction space. </a:t>
            </a:r>
          </a:p>
          <a:p>
            <a:pPr>
              <a:buNone/>
            </a:pPr>
            <a:endParaRPr lang="en-US" sz="2200" dirty="0">
              <a:solidFill>
                <a:srgbClr val="002060"/>
              </a:solidFill>
              <a:latin typeface="+mj-lt"/>
            </a:endParaRPr>
          </a:p>
          <a:p>
            <a:endParaRPr lang="en-IN" sz="2200" dirty="0">
              <a:solidFill>
                <a:srgbClr val="002060"/>
              </a:solidFill>
              <a:latin typeface="+mj-lt"/>
            </a:endParaRPr>
          </a:p>
          <a:p>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762000"/>
            <a:ext cx="7659083" cy="5257800"/>
          </a:xfrm>
        </p:spPr>
        <p:txBody>
          <a:bodyPr>
            <a:normAutofit/>
          </a:bodyPr>
          <a:lstStyle/>
          <a:p>
            <a:pPr algn="just">
              <a:buNone/>
            </a:pPr>
            <a:r>
              <a:rPr lang="en-IN" sz="2200" b="1" dirty="0">
                <a:solidFill>
                  <a:schemeClr val="accent2">
                    <a:lumMod val="75000"/>
                  </a:schemeClr>
                </a:solidFill>
                <a:latin typeface="+mj-lt"/>
              </a:rPr>
              <a:t>General considerations:</a:t>
            </a:r>
          </a:p>
          <a:p>
            <a:pPr algn="just"/>
            <a:r>
              <a:rPr lang="en-IN" sz="2200" dirty="0">
                <a:solidFill>
                  <a:srgbClr val="002060"/>
                </a:solidFill>
                <a:latin typeface="+mj-lt"/>
              </a:rPr>
              <a:t>Radiographs should be taken before and after head and neck autopsy </a:t>
            </a:r>
          </a:p>
          <a:p>
            <a:pPr algn="just"/>
            <a:r>
              <a:rPr lang="en-IN" sz="2200" dirty="0">
                <a:solidFill>
                  <a:srgbClr val="002060"/>
                </a:solidFill>
                <a:latin typeface="+mj-lt"/>
              </a:rPr>
              <a:t>Whenever possible radiographs should be made at the scene of accident or crime. </a:t>
            </a:r>
          </a:p>
          <a:p>
            <a:pPr algn="just"/>
            <a:r>
              <a:rPr lang="en-IN" sz="2200" dirty="0">
                <a:solidFill>
                  <a:srgbClr val="002060"/>
                </a:solidFill>
                <a:latin typeface="+mj-lt"/>
              </a:rPr>
              <a:t>They should be properly labelled with identification number, site and date of examination for future reference. </a:t>
            </a:r>
          </a:p>
          <a:p>
            <a:pPr algn="just"/>
            <a:r>
              <a:rPr lang="en-IN" sz="2200" dirty="0">
                <a:solidFill>
                  <a:srgbClr val="002060"/>
                </a:solidFill>
                <a:latin typeface="+mj-lt"/>
              </a:rPr>
              <a:t>All intra and extra oral projections including panoramic radiographs have to be taken as and when it is needed depending on the case and type of remains.</a:t>
            </a:r>
          </a:p>
          <a:p>
            <a:pPr algn="just"/>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0999" cy="5638800"/>
          </a:xfrm>
        </p:spPr>
        <p:txBody>
          <a:bodyPr>
            <a:noAutofit/>
          </a:bodyPr>
          <a:lstStyle/>
          <a:p>
            <a:pPr algn="just">
              <a:buNone/>
            </a:pPr>
            <a:r>
              <a:rPr lang="en-IN" sz="2200" b="1" dirty="0">
                <a:solidFill>
                  <a:schemeClr val="accent2">
                    <a:lumMod val="75000"/>
                  </a:schemeClr>
                </a:solidFill>
                <a:latin typeface="+mj-lt"/>
              </a:rPr>
              <a:t>Dentist as an Expert Witness</a:t>
            </a:r>
            <a:r>
              <a:rPr lang="en-IN" sz="2200" dirty="0">
                <a:solidFill>
                  <a:schemeClr val="accent2">
                    <a:lumMod val="75000"/>
                  </a:schemeClr>
                </a:solidFill>
                <a:latin typeface="+mj-lt"/>
              </a:rPr>
              <a:t>:</a:t>
            </a:r>
          </a:p>
          <a:p>
            <a:pPr algn="just"/>
            <a:r>
              <a:rPr lang="en-IN" sz="2200" dirty="0">
                <a:solidFill>
                  <a:srgbClr val="002060"/>
                </a:solidFill>
                <a:latin typeface="+mj-lt"/>
              </a:rPr>
              <a:t>Expert witness is an advisor to the court and may give opinions, draw inferences or interpret facts about which the judge has special knowledge. </a:t>
            </a:r>
          </a:p>
          <a:p>
            <a:pPr algn="just"/>
            <a:r>
              <a:rPr lang="en-IN" sz="2200" dirty="0">
                <a:solidFill>
                  <a:srgbClr val="002060"/>
                </a:solidFill>
                <a:latin typeface="+mj-lt"/>
              </a:rPr>
              <a:t>A dentist may be required to testify in malpractice cases, other criminal and civil cases. In principle he should act only as an advisor to the court and not an advocate of either side. All the court exhibits should be simple and straight forward which can be understood by the judges.</a:t>
            </a:r>
          </a:p>
          <a:p>
            <a:pPr algn="just"/>
            <a:r>
              <a:rPr lang="en-IN" sz="2200" dirty="0">
                <a:solidFill>
                  <a:srgbClr val="002060"/>
                </a:solidFill>
                <a:latin typeface="+mj-lt"/>
              </a:rPr>
              <a:t>Always simple and clear language should be used. </a:t>
            </a:r>
          </a:p>
          <a:p>
            <a:pPr algn="just"/>
            <a:endParaRPr lang="en-IN" sz="2200" dirty="0">
              <a:solidFill>
                <a:srgbClr val="002060"/>
              </a:solidFill>
              <a:latin typeface="+mj-lt"/>
            </a:endParaRPr>
          </a:p>
          <a:p>
            <a:pPr algn="just"/>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000999" cy="5715000"/>
          </a:xfrm>
        </p:spPr>
        <p:txBody>
          <a:bodyPr>
            <a:normAutofit/>
          </a:bodyPr>
          <a:lstStyle/>
          <a:p>
            <a:pPr algn="just">
              <a:buNone/>
            </a:pPr>
            <a:r>
              <a:rPr lang="en-IN" sz="2200" dirty="0">
                <a:solidFill>
                  <a:schemeClr val="accent2">
                    <a:lumMod val="75000"/>
                  </a:schemeClr>
                </a:solidFill>
                <a:latin typeface="+mj-lt"/>
              </a:rPr>
              <a:t> </a:t>
            </a:r>
            <a:r>
              <a:rPr lang="en-IN" sz="2200" b="1" dirty="0">
                <a:solidFill>
                  <a:schemeClr val="accent2">
                    <a:lumMod val="75000"/>
                  </a:schemeClr>
                </a:solidFill>
                <a:latin typeface="+mj-lt"/>
              </a:rPr>
              <a:t>CONCLUSION</a:t>
            </a:r>
            <a:endParaRPr lang="en-IN" sz="2200" dirty="0">
              <a:solidFill>
                <a:schemeClr val="accent2">
                  <a:lumMod val="75000"/>
                </a:schemeClr>
              </a:solidFill>
              <a:latin typeface="+mj-lt"/>
            </a:endParaRPr>
          </a:p>
          <a:p>
            <a:pPr algn="just"/>
            <a:r>
              <a:rPr lang="en-IN" sz="2200" dirty="0">
                <a:solidFill>
                  <a:srgbClr val="002060"/>
                </a:solidFill>
                <a:latin typeface="+mj-lt"/>
              </a:rPr>
              <a:t>The roles of any forensic scientist are to collect, preserve and interpret trace evidence, then to relay the results to the judicial authority in a form of a report.</a:t>
            </a:r>
          </a:p>
          <a:p>
            <a:pPr algn="just"/>
            <a:r>
              <a:rPr lang="en-IN" sz="2200" dirty="0">
                <a:solidFill>
                  <a:srgbClr val="002060"/>
                </a:solidFill>
                <a:latin typeface="+mj-lt"/>
              </a:rPr>
              <a:t>Forensic </a:t>
            </a:r>
            <a:r>
              <a:rPr lang="en-IN" sz="2200" dirty="0" err="1">
                <a:solidFill>
                  <a:srgbClr val="002060"/>
                </a:solidFill>
                <a:latin typeface="+mj-lt"/>
              </a:rPr>
              <a:t>Odontology</a:t>
            </a:r>
            <a:r>
              <a:rPr lang="en-IN" sz="2200" dirty="0">
                <a:solidFill>
                  <a:srgbClr val="002060"/>
                </a:solidFill>
                <a:latin typeface="+mj-lt"/>
              </a:rPr>
              <a:t> is the forensic science that is concerned with dental evidence. </a:t>
            </a:r>
          </a:p>
          <a:p>
            <a:pPr algn="just"/>
            <a:r>
              <a:rPr lang="en-IN" sz="2200" dirty="0">
                <a:solidFill>
                  <a:srgbClr val="002060"/>
                </a:solidFill>
                <a:latin typeface="+mj-lt"/>
              </a:rPr>
              <a:t>Dental records that are used to provide patients with optimal dental service could also be very beneficial to legal authorities during an identification process. </a:t>
            </a:r>
          </a:p>
          <a:p>
            <a:pPr algn="just"/>
            <a:r>
              <a:rPr lang="en-IN" sz="2200" dirty="0">
                <a:solidFill>
                  <a:srgbClr val="002060"/>
                </a:solidFill>
                <a:latin typeface="+mj-lt"/>
              </a:rPr>
              <a:t>Therefore, all forms of dental treatments should be recorded and kept properly.</a:t>
            </a:r>
          </a:p>
          <a:p>
            <a:pPr algn="just"/>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0"/>
            <a:ext cx="6516798" cy="1066800"/>
          </a:xfrm>
        </p:spPr>
        <p:txBody>
          <a:bodyPr>
            <a:normAutofit/>
          </a:bodyPr>
          <a:lstStyle/>
          <a:p>
            <a:r>
              <a:rPr lang="en-US" sz="2800" dirty="0"/>
              <a:t>REFERENCES </a:t>
            </a:r>
            <a:br>
              <a:rPr lang="en-US" sz="2800" dirty="0"/>
            </a:br>
            <a:endParaRPr lang="en-US" sz="2800" dirty="0"/>
          </a:p>
        </p:txBody>
      </p:sp>
      <p:sp>
        <p:nvSpPr>
          <p:cNvPr id="3" name="Content Placeholder 2"/>
          <p:cNvSpPr>
            <a:spLocks noGrp="1"/>
          </p:cNvSpPr>
          <p:nvPr>
            <p:ph idx="1"/>
          </p:nvPr>
        </p:nvSpPr>
        <p:spPr>
          <a:xfrm>
            <a:off x="457200" y="914400"/>
            <a:ext cx="8153399" cy="5486400"/>
          </a:xfrm>
        </p:spPr>
        <p:txBody>
          <a:bodyPr>
            <a:normAutofit/>
          </a:bodyPr>
          <a:lstStyle/>
          <a:p>
            <a:pPr lvl="0" algn="just"/>
            <a:r>
              <a:rPr lang="en-US" sz="1600" dirty="0">
                <a:solidFill>
                  <a:srgbClr val="002060"/>
                </a:solidFill>
                <a:latin typeface="+mj-lt"/>
                <a:ea typeface="Tahoma" pitchFamily="34" charset="0"/>
                <a:cs typeface="Tahoma" pitchFamily="34" charset="0"/>
              </a:rPr>
              <a:t>R </a:t>
            </a:r>
            <a:r>
              <a:rPr lang="en-US" sz="1600" dirty="0" err="1">
                <a:solidFill>
                  <a:srgbClr val="002060"/>
                </a:solidFill>
                <a:latin typeface="+mj-lt"/>
                <a:ea typeface="Tahoma" pitchFamily="34" charset="0"/>
                <a:cs typeface="Tahoma" pitchFamily="34" charset="0"/>
              </a:rPr>
              <a:t>Rajendran</a:t>
            </a:r>
            <a:r>
              <a:rPr lang="en-US" sz="1600" dirty="0">
                <a:solidFill>
                  <a:srgbClr val="002060"/>
                </a:solidFill>
                <a:latin typeface="+mj-lt"/>
                <a:ea typeface="Tahoma" pitchFamily="34" charset="0"/>
                <a:cs typeface="Tahoma" pitchFamily="34" charset="0"/>
              </a:rPr>
              <a:t>, B </a:t>
            </a:r>
            <a:r>
              <a:rPr lang="en-US" sz="1600" dirty="0" err="1">
                <a:solidFill>
                  <a:srgbClr val="002060"/>
                </a:solidFill>
                <a:latin typeface="+mj-lt"/>
                <a:ea typeface="Tahoma" pitchFamily="34" charset="0"/>
                <a:cs typeface="Tahoma" pitchFamily="34" charset="0"/>
              </a:rPr>
              <a:t>Sivapathasundaram</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Shafers</a:t>
            </a:r>
            <a:r>
              <a:rPr lang="en-US" sz="1600" dirty="0">
                <a:solidFill>
                  <a:srgbClr val="002060"/>
                </a:solidFill>
                <a:latin typeface="+mj-lt"/>
                <a:ea typeface="Tahoma" pitchFamily="34" charset="0"/>
                <a:cs typeface="Tahoma" pitchFamily="34" charset="0"/>
              </a:rPr>
              <a:t> textbook of oral pathology 6</a:t>
            </a:r>
            <a:r>
              <a:rPr lang="en-US" sz="1600" baseline="30000" dirty="0">
                <a:solidFill>
                  <a:srgbClr val="002060"/>
                </a:solidFill>
                <a:latin typeface="+mj-lt"/>
                <a:ea typeface="Tahoma" pitchFamily="34" charset="0"/>
                <a:cs typeface="Tahoma" pitchFamily="34" charset="0"/>
              </a:rPr>
              <a:t>th</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ed</a:t>
            </a:r>
            <a:r>
              <a:rPr lang="en-US" sz="1600" dirty="0">
                <a:solidFill>
                  <a:srgbClr val="002060"/>
                </a:solidFill>
                <a:latin typeface="+mj-lt"/>
                <a:ea typeface="Tahoma" pitchFamily="34" charset="0"/>
                <a:cs typeface="Tahoma" pitchFamily="34" charset="0"/>
              </a:rPr>
              <a:t> </a:t>
            </a:r>
          </a:p>
          <a:p>
            <a:pPr lvl="0" algn="just"/>
            <a:r>
              <a:rPr lang="en-US" sz="1600" dirty="0">
                <a:solidFill>
                  <a:srgbClr val="002060"/>
                </a:solidFill>
                <a:latin typeface="+mj-lt"/>
                <a:ea typeface="Tahoma" pitchFamily="34" charset="0"/>
                <a:cs typeface="Tahoma" pitchFamily="34" charset="0"/>
              </a:rPr>
              <a:t>Neville ,</a:t>
            </a:r>
            <a:r>
              <a:rPr lang="en-US" sz="1600" dirty="0" err="1">
                <a:solidFill>
                  <a:srgbClr val="002060"/>
                </a:solidFill>
                <a:latin typeface="+mj-lt"/>
                <a:ea typeface="Tahoma" pitchFamily="34" charset="0"/>
                <a:cs typeface="Tahoma" pitchFamily="34" charset="0"/>
              </a:rPr>
              <a:t>Damm</a:t>
            </a:r>
            <a:r>
              <a:rPr lang="en-US" sz="1600" dirty="0">
                <a:solidFill>
                  <a:srgbClr val="002060"/>
                </a:solidFill>
                <a:latin typeface="+mj-lt"/>
                <a:ea typeface="Tahoma" pitchFamily="34" charset="0"/>
                <a:cs typeface="Tahoma" pitchFamily="34" charset="0"/>
              </a:rPr>
              <a:t>, Allen, </a:t>
            </a:r>
            <a:r>
              <a:rPr lang="en-US" sz="1600" dirty="0" err="1">
                <a:solidFill>
                  <a:srgbClr val="002060"/>
                </a:solidFill>
                <a:latin typeface="+mj-lt"/>
                <a:ea typeface="Tahoma" pitchFamily="34" charset="0"/>
                <a:cs typeface="Tahoma" pitchFamily="34" charset="0"/>
              </a:rPr>
              <a:t>Bouquot</a:t>
            </a:r>
            <a:r>
              <a:rPr lang="en-US" sz="1600" dirty="0">
                <a:solidFill>
                  <a:srgbClr val="002060"/>
                </a:solidFill>
                <a:latin typeface="+mj-lt"/>
                <a:ea typeface="Tahoma" pitchFamily="34" charset="0"/>
                <a:cs typeface="Tahoma" pitchFamily="34" charset="0"/>
              </a:rPr>
              <a:t>. oral and maxillofacial pathology 2</a:t>
            </a:r>
            <a:r>
              <a:rPr lang="en-US" sz="1600" baseline="30000" dirty="0">
                <a:solidFill>
                  <a:srgbClr val="002060"/>
                </a:solidFill>
                <a:latin typeface="+mj-lt"/>
                <a:ea typeface="Tahoma" pitchFamily="34" charset="0"/>
                <a:cs typeface="Tahoma" pitchFamily="34" charset="0"/>
              </a:rPr>
              <a:t>nd</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ed</a:t>
            </a:r>
            <a:r>
              <a:rPr lang="en-US" sz="1600" dirty="0">
                <a:solidFill>
                  <a:srgbClr val="002060"/>
                </a:solidFill>
                <a:latin typeface="+mj-lt"/>
                <a:ea typeface="Tahoma" pitchFamily="34" charset="0"/>
                <a:cs typeface="Tahoma" pitchFamily="34" charset="0"/>
              </a:rPr>
              <a:t> </a:t>
            </a:r>
          </a:p>
          <a:p>
            <a:pPr algn="just"/>
            <a:r>
              <a:rPr lang="en-US" sz="1600" dirty="0" err="1">
                <a:solidFill>
                  <a:srgbClr val="002060"/>
                </a:solidFill>
                <a:latin typeface="+mj-lt"/>
                <a:ea typeface="Tahoma" pitchFamily="34" charset="0"/>
                <a:cs typeface="Tahoma" pitchFamily="34" charset="0"/>
              </a:rPr>
              <a:t>Girish</a:t>
            </a:r>
            <a:r>
              <a:rPr lang="en-US" sz="1600" dirty="0">
                <a:solidFill>
                  <a:srgbClr val="002060"/>
                </a:solidFill>
                <a:latin typeface="+mj-lt"/>
                <a:ea typeface="Tahoma" pitchFamily="34" charset="0"/>
                <a:cs typeface="Tahoma" pitchFamily="34" charset="0"/>
              </a:rPr>
              <a:t> HC, </a:t>
            </a:r>
            <a:r>
              <a:rPr lang="en-US" sz="1600" dirty="0" err="1">
                <a:solidFill>
                  <a:srgbClr val="002060"/>
                </a:solidFill>
                <a:latin typeface="+mj-lt"/>
                <a:ea typeface="Tahoma" pitchFamily="34" charset="0"/>
                <a:cs typeface="Tahoma" pitchFamily="34" charset="0"/>
              </a:rPr>
              <a:t>Murgod</a:t>
            </a:r>
            <a:r>
              <a:rPr lang="en-US" sz="1600" dirty="0">
                <a:solidFill>
                  <a:srgbClr val="002060"/>
                </a:solidFill>
                <a:latin typeface="+mj-lt"/>
                <a:ea typeface="Tahoma" pitchFamily="34" charset="0"/>
                <a:cs typeface="Tahoma" pitchFamily="34" charset="0"/>
              </a:rPr>
              <a:t> S, </a:t>
            </a:r>
            <a:r>
              <a:rPr lang="en-US" sz="1600" dirty="0" err="1">
                <a:solidFill>
                  <a:srgbClr val="002060"/>
                </a:solidFill>
                <a:latin typeface="+mj-lt"/>
                <a:ea typeface="Tahoma" pitchFamily="34" charset="0"/>
                <a:cs typeface="Tahoma" pitchFamily="34" charset="0"/>
              </a:rPr>
              <a:t>Manasa</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Ravath</a:t>
            </a:r>
            <a:r>
              <a:rPr lang="en-US" sz="1600" dirty="0">
                <a:solidFill>
                  <a:srgbClr val="002060"/>
                </a:solidFill>
                <a:latin typeface="+mj-lt"/>
                <a:ea typeface="Tahoma" pitchFamily="34" charset="0"/>
                <a:cs typeface="Tahoma" pitchFamily="34" charset="0"/>
              </a:rPr>
              <a:t> CJ, </a:t>
            </a:r>
            <a:r>
              <a:rPr lang="en-US" sz="1600" dirty="0" err="1">
                <a:solidFill>
                  <a:srgbClr val="002060"/>
                </a:solidFill>
                <a:latin typeface="+mj-lt"/>
                <a:ea typeface="Tahoma" pitchFamily="34" charset="0"/>
                <a:cs typeface="Tahoma" pitchFamily="34" charset="0"/>
              </a:rPr>
              <a:t>Hegde</a:t>
            </a:r>
            <a:r>
              <a:rPr lang="en-US" sz="1600" dirty="0">
                <a:solidFill>
                  <a:srgbClr val="002060"/>
                </a:solidFill>
                <a:latin typeface="+mj-lt"/>
                <a:ea typeface="Tahoma" pitchFamily="34" charset="0"/>
                <a:cs typeface="Tahoma" pitchFamily="34" charset="0"/>
              </a:rPr>
              <a:t> RB. </a:t>
            </a:r>
            <a:r>
              <a:rPr lang="en-US" sz="1600" dirty="0" err="1">
                <a:solidFill>
                  <a:srgbClr val="002060"/>
                </a:solidFill>
                <a:latin typeface="+mj-lt"/>
                <a:ea typeface="Tahoma" pitchFamily="34" charset="0"/>
                <a:cs typeface="Tahoma" pitchFamily="34" charset="0"/>
              </a:rPr>
              <a:t>Ameloglyphics</a:t>
            </a:r>
            <a:r>
              <a:rPr lang="en-US" sz="1600" dirty="0">
                <a:solidFill>
                  <a:srgbClr val="002060"/>
                </a:solidFill>
                <a:latin typeface="+mj-lt"/>
                <a:ea typeface="Tahoma" pitchFamily="34" charset="0"/>
                <a:cs typeface="Tahoma" pitchFamily="34" charset="0"/>
              </a:rPr>
              <a:t> and predilection of dental caries. J Oral </a:t>
            </a:r>
            <a:r>
              <a:rPr lang="en-US" sz="1600" dirty="0" err="1">
                <a:solidFill>
                  <a:srgbClr val="002060"/>
                </a:solidFill>
                <a:latin typeface="+mj-lt"/>
                <a:ea typeface="Tahoma" pitchFamily="34" charset="0"/>
                <a:cs typeface="Tahoma" pitchFamily="34" charset="0"/>
              </a:rPr>
              <a:t>MaxillofacPathol</a:t>
            </a:r>
            <a:r>
              <a:rPr lang="en-US" sz="1600" dirty="0">
                <a:solidFill>
                  <a:srgbClr val="002060"/>
                </a:solidFill>
                <a:latin typeface="+mj-lt"/>
                <a:ea typeface="Tahoma" pitchFamily="34" charset="0"/>
                <a:cs typeface="Tahoma" pitchFamily="34" charset="0"/>
              </a:rPr>
              <a:t> 2013;17:181-4.</a:t>
            </a:r>
          </a:p>
          <a:p>
            <a:pPr algn="just"/>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Nidhi</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Yadav</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Prem</a:t>
            </a:r>
            <a:r>
              <a:rPr lang="en-US" sz="1600" dirty="0">
                <a:solidFill>
                  <a:srgbClr val="002060"/>
                </a:solidFill>
                <a:latin typeface="+mj-lt"/>
                <a:ea typeface="Tahoma" pitchFamily="34" charset="0"/>
                <a:cs typeface="Tahoma" pitchFamily="34" charset="0"/>
              </a:rPr>
              <a:t> Chandra </a:t>
            </a:r>
            <a:r>
              <a:rPr lang="en-US" sz="1600" dirty="0" err="1">
                <a:solidFill>
                  <a:srgbClr val="002060"/>
                </a:solidFill>
                <a:latin typeface="+mj-lt"/>
                <a:ea typeface="Tahoma" pitchFamily="34" charset="0"/>
                <a:cs typeface="Tahoma" pitchFamily="34" charset="0"/>
              </a:rPr>
              <a:t>Srivastava</a:t>
            </a:r>
            <a:r>
              <a:rPr lang="en-US" sz="1600" dirty="0">
                <a:solidFill>
                  <a:srgbClr val="002060"/>
                </a:solidFill>
                <a:latin typeface="+mj-lt"/>
                <a:ea typeface="Tahoma" pitchFamily="34" charset="0"/>
                <a:cs typeface="Tahoma" pitchFamily="34" charset="0"/>
              </a:rPr>
              <a:t>,  Bite Marks: An Indispensible Forensic </a:t>
            </a:r>
            <a:r>
              <a:rPr lang="en-US" sz="1600" dirty="0" err="1">
                <a:solidFill>
                  <a:srgbClr val="002060"/>
                </a:solidFill>
                <a:latin typeface="+mj-lt"/>
                <a:ea typeface="Tahoma" pitchFamily="34" charset="0"/>
                <a:cs typeface="Tahoma" pitchFamily="34" charset="0"/>
              </a:rPr>
              <a:t>Odontological</a:t>
            </a:r>
            <a:r>
              <a:rPr lang="en-US" sz="1600" dirty="0">
                <a:solidFill>
                  <a:srgbClr val="002060"/>
                </a:solidFill>
                <a:latin typeface="+mj-lt"/>
                <a:ea typeface="Tahoma" pitchFamily="34" charset="0"/>
                <a:cs typeface="Tahoma" pitchFamily="34" charset="0"/>
              </a:rPr>
              <a:t> Evidence in Rape Cases,  </a:t>
            </a:r>
            <a:r>
              <a:rPr lang="en-US" sz="1600" i="1" dirty="0">
                <a:solidFill>
                  <a:srgbClr val="002060"/>
                </a:solidFill>
                <a:latin typeface="+mj-lt"/>
                <a:ea typeface="Tahoma" pitchFamily="34" charset="0"/>
                <a:cs typeface="Tahoma" pitchFamily="34" charset="0"/>
              </a:rPr>
              <a:t>J Indian </a:t>
            </a:r>
            <a:r>
              <a:rPr lang="en-US" sz="1600" i="1" dirty="0" err="1">
                <a:solidFill>
                  <a:srgbClr val="002060"/>
                </a:solidFill>
                <a:latin typeface="+mj-lt"/>
                <a:ea typeface="Tahoma" pitchFamily="34" charset="0"/>
                <a:cs typeface="Tahoma" pitchFamily="34" charset="0"/>
              </a:rPr>
              <a:t>Acad</a:t>
            </a:r>
            <a:r>
              <a:rPr lang="en-US" sz="1600" i="1" dirty="0">
                <a:solidFill>
                  <a:srgbClr val="002060"/>
                </a:solidFill>
                <a:latin typeface="+mj-lt"/>
                <a:ea typeface="Tahoma" pitchFamily="34" charset="0"/>
                <a:cs typeface="Tahoma" pitchFamily="34" charset="0"/>
              </a:rPr>
              <a:t> Forensic Med. July-September 2014, Vol. 36, No. 3 .</a:t>
            </a:r>
          </a:p>
          <a:p>
            <a:pPr algn="just"/>
            <a:r>
              <a:rPr lang="en-US" sz="1600" dirty="0" err="1">
                <a:solidFill>
                  <a:srgbClr val="002060"/>
                </a:solidFill>
                <a:latin typeface="+mj-lt"/>
                <a:ea typeface="Tahoma" pitchFamily="34" charset="0"/>
                <a:cs typeface="Tahoma" pitchFamily="34" charset="0"/>
              </a:rPr>
              <a:t>Venkatesh</a:t>
            </a:r>
            <a:r>
              <a:rPr lang="en-US" sz="1600" dirty="0">
                <a:solidFill>
                  <a:srgbClr val="002060"/>
                </a:solidFill>
                <a:latin typeface="+mj-lt"/>
                <a:ea typeface="Tahoma" pitchFamily="34" charset="0"/>
                <a:cs typeface="Tahoma" pitchFamily="34" charset="0"/>
              </a:rPr>
              <a:t> R, David MP. </a:t>
            </a:r>
            <a:r>
              <a:rPr lang="en-US" sz="1600" dirty="0" err="1">
                <a:solidFill>
                  <a:srgbClr val="002060"/>
                </a:solidFill>
                <a:latin typeface="+mj-lt"/>
                <a:ea typeface="Tahoma" pitchFamily="34" charset="0"/>
                <a:cs typeface="Tahoma" pitchFamily="34" charset="0"/>
              </a:rPr>
              <a:t>Cheiloscopy</a:t>
            </a:r>
            <a:r>
              <a:rPr lang="en-US" sz="1600" dirty="0">
                <a:solidFill>
                  <a:srgbClr val="002060"/>
                </a:solidFill>
                <a:latin typeface="+mj-lt"/>
                <a:ea typeface="Tahoma" pitchFamily="34" charset="0"/>
                <a:cs typeface="Tahoma" pitchFamily="34" charset="0"/>
              </a:rPr>
              <a:t> : An aid for personal identification. J Forensic Dent </a:t>
            </a:r>
            <a:r>
              <a:rPr lang="en-US" sz="1600" dirty="0" err="1">
                <a:solidFill>
                  <a:srgbClr val="002060"/>
                </a:solidFill>
                <a:latin typeface="+mj-lt"/>
                <a:ea typeface="Tahoma" pitchFamily="34" charset="0"/>
                <a:cs typeface="Tahoma" pitchFamily="34" charset="0"/>
              </a:rPr>
              <a:t>Sci</a:t>
            </a:r>
            <a:r>
              <a:rPr lang="en-US" sz="1600" dirty="0">
                <a:solidFill>
                  <a:srgbClr val="002060"/>
                </a:solidFill>
                <a:latin typeface="+mj-lt"/>
                <a:ea typeface="Tahoma" pitchFamily="34" charset="0"/>
                <a:cs typeface="Tahoma" pitchFamily="34" charset="0"/>
              </a:rPr>
              <a:t> 2011;3:67-70.</a:t>
            </a:r>
          </a:p>
          <a:p>
            <a:pPr algn="just"/>
            <a:r>
              <a:rPr lang="pt-BR" sz="1600" dirty="0">
                <a:solidFill>
                  <a:srgbClr val="002060"/>
                </a:solidFill>
                <a:latin typeface="+mj-lt"/>
                <a:ea typeface="Tahoma" pitchFamily="34" charset="0"/>
                <a:cs typeface="Tahoma" pitchFamily="34" charset="0"/>
              </a:rPr>
              <a:t>Juneja M, Juneja S, Rakesh N, </a:t>
            </a:r>
            <a:r>
              <a:rPr lang="en-US" sz="1600" dirty="0" err="1">
                <a:solidFill>
                  <a:srgbClr val="002060"/>
                </a:solidFill>
                <a:latin typeface="+mj-lt"/>
                <a:ea typeface="Tahoma" pitchFamily="34" charset="0"/>
                <a:cs typeface="Tahoma" pitchFamily="34" charset="0"/>
              </a:rPr>
              <a:t>Bhoomareddy</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Kantharaj</a:t>
            </a:r>
            <a:r>
              <a:rPr lang="en-US" sz="1600" dirty="0">
                <a:solidFill>
                  <a:srgbClr val="002060"/>
                </a:solidFill>
                <a:latin typeface="+mj-lt"/>
                <a:ea typeface="Tahoma" pitchFamily="34" charset="0"/>
                <a:cs typeface="Tahoma" pitchFamily="34" charset="0"/>
              </a:rPr>
              <a:t> YD. </a:t>
            </a:r>
            <a:r>
              <a:rPr lang="en-US" sz="1600" dirty="0" err="1">
                <a:solidFill>
                  <a:srgbClr val="002060"/>
                </a:solidFill>
                <a:latin typeface="+mj-lt"/>
                <a:ea typeface="Tahoma" pitchFamily="34" charset="0"/>
                <a:cs typeface="Tahoma" pitchFamily="34" charset="0"/>
              </a:rPr>
              <a:t>Ameloglyphics</a:t>
            </a:r>
            <a:r>
              <a:rPr lang="en-US" sz="1600" dirty="0">
                <a:solidFill>
                  <a:srgbClr val="002060"/>
                </a:solidFill>
                <a:latin typeface="+mj-lt"/>
                <a:ea typeface="Tahoma" pitchFamily="34" charset="0"/>
                <a:cs typeface="Tahoma" pitchFamily="34" charset="0"/>
              </a:rPr>
              <a:t>: A possible forensic tool for person identification following high temperature and acid </a:t>
            </a:r>
            <a:r>
              <a:rPr lang="fr-FR" sz="1600" dirty="0" err="1">
                <a:solidFill>
                  <a:srgbClr val="002060"/>
                </a:solidFill>
                <a:latin typeface="+mj-lt"/>
                <a:ea typeface="Tahoma" pitchFamily="34" charset="0"/>
                <a:cs typeface="Tahoma" pitchFamily="34" charset="0"/>
              </a:rPr>
              <a:t>exposure</a:t>
            </a:r>
            <a:r>
              <a:rPr lang="fr-FR" sz="1600" dirty="0">
                <a:solidFill>
                  <a:srgbClr val="002060"/>
                </a:solidFill>
                <a:latin typeface="+mj-lt"/>
                <a:ea typeface="Tahoma" pitchFamily="34" charset="0"/>
                <a:cs typeface="Tahoma" pitchFamily="34" charset="0"/>
              </a:rPr>
              <a:t>. J </a:t>
            </a:r>
            <a:r>
              <a:rPr lang="fr-FR" sz="1600" dirty="0" err="1">
                <a:solidFill>
                  <a:srgbClr val="002060"/>
                </a:solidFill>
                <a:latin typeface="+mj-lt"/>
                <a:ea typeface="Tahoma" pitchFamily="34" charset="0"/>
                <a:cs typeface="Tahoma" pitchFamily="34" charset="0"/>
              </a:rPr>
              <a:t>Forensic</a:t>
            </a:r>
            <a:r>
              <a:rPr lang="fr-FR" sz="1600" dirty="0">
                <a:solidFill>
                  <a:srgbClr val="002060"/>
                </a:solidFill>
                <a:latin typeface="+mj-lt"/>
                <a:ea typeface="Tahoma" pitchFamily="34" charset="0"/>
                <a:cs typeface="Tahoma" pitchFamily="34" charset="0"/>
              </a:rPr>
              <a:t> Dent </a:t>
            </a:r>
            <a:r>
              <a:rPr lang="fr-FR" sz="1600" dirty="0" err="1">
                <a:solidFill>
                  <a:srgbClr val="002060"/>
                </a:solidFill>
                <a:latin typeface="+mj-lt"/>
                <a:ea typeface="Tahoma" pitchFamily="34" charset="0"/>
                <a:cs typeface="Tahoma" pitchFamily="34" charset="0"/>
              </a:rPr>
              <a:t>Sci</a:t>
            </a:r>
            <a:r>
              <a:rPr lang="fr-FR" sz="1600" dirty="0">
                <a:solidFill>
                  <a:srgbClr val="002060"/>
                </a:solidFill>
                <a:latin typeface="+mj-lt"/>
                <a:ea typeface="Tahoma" pitchFamily="34" charset="0"/>
                <a:cs typeface="Tahoma" pitchFamily="34" charset="0"/>
              </a:rPr>
              <a:t> 2016;8:28-31.</a:t>
            </a:r>
          </a:p>
          <a:p>
            <a:pPr algn="just"/>
            <a:r>
              <a:rPr lang="en-US" sz="1600" dirty="0" err="1">
                <a:solidFill>
                  <a:srgbClr val="002060"/>
                </a:solidFill>
                <a:latin typeface="+mj-lt"/>
                <a:ea typeface="Tahoma" pitchFamily="34" charset="0"/>
                <a:cs typeface="Tahoma" pitchFamily="34" charset="0"/>
              </a:rPr>
              <a:t>Mutalik</a:t>
            </a:r>
            <a:r>
              <a:rPr lang="en-US" sz="1600" dirty="0">
                <a:solidFill>
                  <a:srgbClr val="002060"/>
                </a:solidFill>
                <a:latin typeface="+mj-lt"/>
                <a:ea typeface="Tahoma" pitchFamily="34" charset="0"/>
                <a:cs typeface="Tahoma" pitchFamily="34" charset="0"/>
              </a:rPr>
              <a:t> VS, </a:t>
            </a:r>
            <a:r>
              <a:rPr lang="en-US" sz="1600" dirty="0" err="1">
                <a:solidFill>
                  <a:srgbClr val="002060"/>
                </a:solidFill>
                <a:latin typeface="+mj-lt"/>
                <a:ea typeface="Tahoma" pitchFamily="34" charset="0"/>
                <a:cs typeface="Tahoma" pitchFamily="34" charset="0"/>
              </a:rPr>
              <a:t>Menon</a:t>
            </a:r>
            <a:r>
              <a:rPr lang="en-US" sz="1600" dirty="0">
                <a:solidFill>
                  <a:srgbClr val="002060"/>
                </a:solidFill>
                <a:latin typeface="+mj-lt"/>
                <a:ea typeface="Tahoma" pitchFamily="34" charset="0"/>
                <a:cs typeface="Tahoma" pitchFamily="34" charset="0"/>
              </a:rPr>
              <a:t> A, </a:t>
            </a:r>
            <a:r>
              <a:rPr lang="en-US" sz="1600" dirty="0" err="1">
                <a:solidFill>
                  <a:srgbClr val="002060"/>
                </a:solidFill>
                <a:latin typeface="+mj-lt"/>
                <a:ea typeface="Tahoma" pitchFamily="34" charset="0"/>
                <a:cs typeface="Tahoma" pitchFamily="34" charset="0"/>
              </a:rPr>
              <a:t>Jayalakshmi</a:t>
            </a:r>
            <a:r>
              <a:rPr lang="en-US" sz="1600" dirty="0">
                <a:solidFill>
                  <a:srgbClr val="002060"/>
                </a:solidFill>
                <a:latin typeface="+mj-lt"/>
                <a:ea typeface="Tahoma" pitchFamily="34" charset="0"/>
                <a:cs typeface="Tahoma" pitchFamily="34" charset="0"/>
              </a:rPr>
              <a:t> N, </a:t>
            </a:r>
            <a:r>
              <a:rPr lang="en-US" sz="1600" dirty="0" err="1">
                <a:solidFill>
                  <a:srgbClr val="002060"/>
                </a:solidFill>
                <a:latin typeface="+mj-lt"/>
                <a:ea typeface="Tahoma" pitchFamily="34" charset="0"/>
                <a:cs typeface="Tahoma" pitchFamily="34" charset="0"/>
              </a:rPr>
              <a:t>Kamath</a:t>
            </a:r>
            <a:r>
              <a:rPr lang="en-US" sz="1600" dirty="0">
                <a:solidFill>
                  <a:srgbClr val="002060"/>
                </a:solidFill>
                <a:latin typeface="+mj-lt"/>
                <a:ea typeface="Tahoma" pitchFamily="34" charset="0"/>
                <a:cs typeface="Tahoma" pitchFamily="34" charset="0"/>
              </a:rPr>
              <a:t> A, </a:t>
            </a:r>
            <a:r>
              <a:rPr lang="en-US" sz="1600" dirty="0" err="1">
                <a:solidFill>
                  <a:srgbClr val="002060"/>
                </a:solidFill>
                <a:latin typeface="+mj-lt"/>
                <a:ea typeface="Tahoma" pitchFamily="34" charset="0"/>
                <a:cs typeface="Tahoma" pitchFamily="34" charset="0"/>
              </a:rPr>
              <a:t>Raghu</a:t>
            </a:r>
            <a:r>
              <a:rPr lang="en-US" sz="1600" dirty="0">
                <a:solidFill>
                  <a:srgbClr val="002060"/>
                </a:solidFill>
                <a:latin typeface="+mj-lt"/>
                <a:ea typeface="Tahoma" pitchFamily="34" charset="0"/>
                <a:cs typeface="Tahoma" pitchFamily="34" charset="0"/>
              </a:rPr>
              <a:t> AR. Utility of </a:t>
            </a:r>
            <a:r>
              <a:rPr lang="en-US" sz="1600" dirty="0" err="1">
                <a:solidFill>
                  <a:srgbClr val="002060"/>
                </a:solidFill>
                <a:latin typeface="+mj-lt"/>
                <a:ea typeface="Tahoma" pitchFamily="34" charset="0"/>
                <a:cs typeface="Tahoma" pitchFamily="34" charset="0"/>
              </a:rPr>
              <a:t>cheiloscopy</a:t>
            </a:r>
            <a:r>
              <a:rPr lang="en-US" sz="1600" dirty="0">
                <a:solidFill>
                  <a:srgbClr val="002060"/>
                </a:solidFill>
                <a:latin typeface="+mj-lt"/>
                <a:ea typeface="Tahoma" pitchFamily="34" charset="0"/>
                <a:cs typeface="Tahoma" pitchFamily="34" charset="0"/>
              </a:rPr>
              <a:t>, </a:t>
            </a:r>
            <a:r>
              <a:rPr lang="en-US" sz="1600" dirty="0" err="1">
                <a:solidFill>
                  <a:srgbClr val="002060"/>
                </a:solidFill>
                <a:latin typeface="+mj-lt"/>
                <a:ea typeface="Tahoma" pitchFamily="34" charset="0"/>
                <a:cs typeface="Tahoma" pitchFamily="34" charset="0"/>
              </a:rPr>
              <a:t>rugoscopy</a:t>
            </a:r>
            <a:r>
              <a:rPr lang="en-US" sz="1600" dirty="0">
                <a:solidFill>
                  <a:srgbClr val="002060"/>
                </a:solidFill>
                <a:latin typeface="+mj-lt"/>
                <a:ea typeface="Tahoma" pitchFamily="34" charset="0"/>
                <a:cs typeface="Tahoma" pitchFamily="34" charset="0"/>
              </a:rPr>
              <a:t>, and </a:t>
            </a:r>
            <a:r>
              <a:rPr lang="en-US" sz="1600" dirty="0" err="1">
                <a:solidFill>
                  <a:srgbClr val="002060"/>
                </a:solidFill>
                <a:latin typeface="+mj-lt"/>
                <a:ea typeface="Tahoma" pitchFamily="34" charset="0"/>
                <a:cs typeface="Tahoma" pitchFamily="34" charset="0"/>
              </a:rPr>
              <a:t>dactyloscopy</a:t>
            </a:r>
            <a:r>
              <a:rPr lang="en-US" sz="1600" dirty="0">
                <a:solidFill>
                  <a:srgbClr val="002060"/>
                </a:solidFill>
                <a:latin typeface="+mj-lt"/>
                <a:ea typeface="Tahoma" pitchFamily="34" charset="0"/>
                <a:cs typeface="Tahoma" pitchFamily="34" charset="0"/>
              </a:rPr>
              <a:t> for human identification in a defined cohort. </a:t>
            </a:r>
            <a:r>
              <a:rPr lang="en-US" sz="1600" dirty="0" err="1">
                <a:solidFill>
                  <a:srgbClr val="002060"/>
                </a:solidFill>
                <a:latin typeface="+mj-lt"/>
                <a:ea typeface="Tahoma" pitchFamily="34" charset="0"/>
                <a:cs typeface="Tahoma" pitchFamily="34" charset="0"/>
              </a:rPr>
              <a:t>JForensic</a:t>
            </a:r>
            <a:r>
              <a:rPr lang="en-US" sz="1600" dirty="0">
                <a:solidFill>
                  <a:srgbClr val="002060"/>
                </a:solidFill>
                <a:latin typeface="+mj-lt"/>
                <a:ea typeface="Tahoma" pitchFamily="34" charset="0"/>
                <a:cs typeface="Tahoma" pitchFamily="34" charset="0"/>
              </a:rPr>
              <a:t> Dent </a:t>
            </a:r>
            <a:r>
              <a:rPr lang="en-US" sz="1600" dirty="0" err="1">
                <a:solidFill>
                  <a:srgbClr val="002060"/>
                </a:solidFill>
                <a:latin typeface="+mj-lt"/>
                <a:ea typeface="Tahoma" pitchFamily="34" charset="0"/>
                <a:cs typeface="Tahoma" pitchFamily="34" charset="0"/>
              </a:rPr>
              <a:t>Sci</a:t>
            </a:r>
            <a:r>
              <a:rPr lang="en-US" sz="1600" dirty="0">
                <a:solidFill>
                  <a:srgbClr val="002060"/>
                </a:solidFill>
                <a:latin typeface="+mj-lt"/>
                <a:ea typeface="Tahoma" pitchFamily="34" charset="0"/>
                <a:cs typeface="Tahoma" pitchFamily="34" charset="0"/>
              </a:rPr>
              <a:t> 2013;5:2-6.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6500" dirty="0">
              <a:solidFill>
                <a:srgbClr val="002060"/>
              </a:solidFill>
            </a:endParaRPr>
          </a:p>
          <a:p>
            <a:pPr>
              <a:buNone/>
            </a:pPr>
            <a:endParaRPr lang="en-US" sz="6500" dirty="0">
              <a:solidFill>
                <a:srgbClr val="002060"/>
              </a:solidFill>
            </a:endParaRPr>
          </a:p>
          <a:p>
            <a:pPr>
              <a:buNone/>
            </a:pPr>
            <a:r>
              <a:rPr lang="en-US" sz="6500" dirty="0">
                <a:solidFill>
                  <a:srgbClr val="002060"/>
                </a:solidFill>
              </a:rPr>
              <a:t>          Thank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8800"/>
            <a:ext cx="7543799" cy="4191000"/>
          </a:xfrm>
        </p:spPr>
        <p:txBody>
          <a:bodyPr>
            <a:normAutofit/>
          </a:bodyPr>
          <a:lstStyle/>
          <a:p>
            <a:pPr lvl="0" algn="just"/>
            <a:r>
              <a:rPr lang="en-US" sz="2400" dirty="0">
                <a:solidFill>
                  <a:schemeClr val="accent2">
                    <a:lumMod val="75000"/>
                  </a:schemeClr>
                </a:solidFill>
              </a:rPr>
              <a:t>Social: </a:t>
            </a:r>
            <a:r>
              <a:rPr lang="en-US" sz="2400" dirty="0">
                <a:solidFill>
                  <a:srgbClr val="002060"/>
                </a:solidFill>
              </a:rPr>
              <a:t>Society's duty to preserve human rights and dignity beyond life begins with identity. </a:t>
            </a:r>
          </a:p>
          <a:p>
            <a:pPr lvl="0" algn="just"/>
            <a:r>
              <a:rPr lang="en-US" sz="2400" dirty="0">
                <a:solidFill>
                  <a:schemeClr val="accent2">
                    <a:lumMod val="75000"/>
                  </a:schemeClr>
                </a:solidFill>
              </a:rPr>
              <a:t>Closure: </a:t>
            </a:r>
            <a:r>
              <a:rPr lang="en-US" sz="2400" dirty="0">
                <a:solidFill>
                  <a:srgbClr val="002060"/>
                </a:solidFill>
              </a:rPr>
              <a:t>The identification of individuals missing for prolonged periods can bring sorrowful relief to family members.</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Personal identification</a:t>
            </a:r>
            <a:br>
              <a:rPr lang="en-US" sz="2800" dirty="0"/>
            </a:br>
            <a:r>
              <a:rPr lang="en-US" sz="2800" dirty="0"/>
              <a:t> </a:t>
            </a:r>
            <a:br>
              <a:rPr lang="en-US" sz="2800" dirty="0"/>
            </a:br>
            <a:endParaRPr lang="en-US" sz="2800" dirty="0"/>
          </a:p>
        </p:txBody>
      </p:sp>
      <p:sp>
        <p:nvSpPr>
          <p:cNvPr id="3" name="Content Placeholder 2"/>
          <p:cNvSpPr>
            <a:spLocks noGrp="1"/>
          </p:cNvSpPr>
          <p:nvPr>
            <p:ph idx="1"/>
          </p:nvPr>
        </p:nvSpPr>
        <p:spPr>
          <a:xfrm>
            <a:off x="457200" y="1143000"/>
            <a:ext cx="8001000" cy="4191000"/>
          </a:xfrm>
        </p:spPr>
        <p:txBody>
          <a:bodyPr>
            <a:noAutofit/>
          </a:bodyPr>
          <a:lstStyle/>
          <a:p>
            <a:pPr lvl="0" algn="just"/>
            <a:r>
              <a:rPr lang="en-US" sz="2400" dirty="0">
                <a:solidFill>
                  <a:srgbClr val="002060"/>
                </a:solidFill>
              </a:rPr>
              <a:t>Identification is the establishment of a person’s individuality</a:t>
            </a:r>
          </a:p>
          <a:p>
            <a:pPr algn="just"/>
            <a:r>
              <a:rPr lang="en-US" sz="2400" dirty="0">
                <a:solidFill>
                  <a:srgbClr val="002060"/>
                </a:solidFill>
              </a:rPr>
              <a:t>Defined as </a:t>
            </a:r>
            <a:r>
              <a:rPr lang="en-US" sz="2400" i="1" dirty="0">
                <a:solidFill>
                  <a:srgbClr val="002060"/>
                </a:solidFill>
              </a:rPr>
              <a:t>‘the characteristics by which a person may be recognized’.</a:t>
            </a:r>
          </a:p>
          <a:p>
            <a:pPr algn="just"/>
            <a:r>
              <a:rPr lang="en-US" sz="2400" u="sng" dirty="0">
                <a:solidFill>
                  <a:srgbClr val="002060"/>
                </a:solidFill>
              </a:rPr>
              <a:t>Methods </a:t>
            </a:r>
            <a:endParaRPr lang="en-US" sz="2400" dirty="0">
              <a:solidFill>
                <a:srgbClr val="002060"/>
              </a:solidFill>
            </a:endParaRPr>
          </a:p>
          <a:p>
            <a:pPr algn="just"/>
            <a:r>
              <a:rPr lang="en-US" sz="2400" dirty="0">
                <a:solidFill>
                  <a:schemeClr val="accent2">
                    <a:lumMod val="75000"/>
                  </a:schemeClr>
                </a:solidFill>
              </a:rPr>
              <a:t>Traditional methods</a:t>
            </a:r>
          </a:p>
          <a:p>
            <a:pPr algn="just">
              <a:buNone/>
            </a:pPr>
            <a:r>
              <a:rPr lang="en-US" sz="2400" dirty="0">
                <a:solidFill>
                  <a:srgbClr val="002060"/>
                </a:solidFill>
              </a:rPr>
              <a:t>          -visually recognizing body</a:t>
            </a:r>
          </a:p>
          <a:p>
            <a:pPr algn="just">
              <a:buNone/>
            </a:pPr>
            <a:r>
              <a:rPr lang="en-US" sz="2400" dirty="0">
                <a:solidFill>
                  <a:srgbClr val="002060"/>
                </a:solidFill>
              </a:rPr>
              <a:t>          -personal property such as clothing ,jewels etc</a:t>
            </a:r>
          </a:p>
          <a:p>
            <a:pPr algn="just"/>
            <a:r>
              <a:rPr lang="en-US" sz="2400" dirty="0">
                <a:solidFill>
                  <a:srgbClr val="002060"/>
                </a:solidFill>
              </a:rPr>
              <a:t>Burned or decomposed can be very difficult for friends and relatives</a:t>
            </a:r>
          </a:p>
          <a:p>
            <a:pPr algn="just">
              <a:buNone/>
            </a:pPr>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stsurge.com/wp-content/uploads/2015/08/ear-piercing.jpg"/>
          <p:cNvPicPr/>
          <p:nvPr/>
        </p:nvPicPr>
        <p:blipFill>
          <a:blip r:embed="rId2"/>
          <a:srcRect/>
          <a:stretch>
            <a:fillRect/>
          </a:stretch>
        </p:blipFill>
        <p:spPr bwMode="auto">
          <a:xfrm>
            <a:off x="609600" y="3505200"/>
            <a:ext cx="3581400" cy="28194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800600" y="228600"/>
            <a:ext cx="3733800" cy="2819400"/>
          </a:xfrm>
          <a:prstGeom prst="rect">
            <a:avLst/>
          </a:prstGeom>
          <a:noFill/>
          <a:ln w="9525">
            <a:noFill/>
            <a:miter lim="800000"/>
            <a:headEnd/>
            <a:tailEnd/>
          </a:ln>
        </p:spPr>
      </p:pic>
      <p:pic>
        <p:nvPicPr>
          <p:cNvPr id="6" name="Picture 5" descr="https://s-media-cache-ak0.pinimg.com/736x/73/a3/5e/73a35eeda31001e33d05bb20a6e3d78c.jpg"/>
          <p:cNvPicPr/>
          <p:nvPr/>
        </p:nvPicPr>
        <p:blipFill>
          <a:blip r:embed="rId4"/>
          <a:srcRect/>
          <a:stretch>
            <a:fillRect/>
          </a:stretch>
        </p:blipFill>
        <p:spPr bwMode="auto">
          <a:xfrm>
            <a:off x="457200" y="304800"/>
            <a:ext cx="3657600" cy="2971800"/>
          </a:xfrm>
          <a:prstGeom prst="rect">
            <a:avLst/>
          </a:prstGeom>
          <a:noFill/>
          <a:ln w="9525">
            <a:noFill/>
            <a:miter lim="800000"/>
            <a:headEnd/>
            <a:tailEnd/>
          </a:ln>
        </p:spPr>
      </p:pic>
      <p:pic>
        <p:nvPicPr>
          <p:cNvPr id="7" name="Picture 6" descr="http://ancupantae.com/wp-content/uploads/2015/08/eyes-for-blog.jpg"/>
          <p:cNvPicPr/>
          <p:nvPr/>
        </p:nvPicPr>
        <p:blipFill>
          <a:blip r:embed="rId5"/>
          <a:srcRect/>
          <a:stretch>
            <a:fillRect/>
          </a:stretch>
        </p:blipFill>
        <p:spPr bwMode="auto">
          <a:xfrm>
            <a:off x="4876800" y="3276600"/>
            <a:ext cx="3657600" cy="3048000"/>
          </a:xfrm>
          <a:prstGeom prst="rect">
            <a:avLst/>
          </a:prstGeom>
          <a:noFill/>
          <a:ln w="9525">
            <a:noFill/>
            <a:miter lim="800000"/>
            <a:headEnd/>
            <a:tailEnd/>
          </a:ln>
        </p:spPr>
      </p:pic>
      <p:sp>
        <p:nvSpPr>
          <p:cNvPr id="8" name="Rectangle 7"/>
          <p:cNvSpPr/>
          <p:nvPr/>
        </p:nvSpPr>
        <p:spPr>
          <a:xfrm>
            <a:off x="3048000" y="5879068"/>
            <a:ext cx="801630" cy="369332"/>
          </a:xfrm>
          <a:prstGeom prst="rect">
            <a:avLst/>
          </a:prstGeom>
        </p:spPr>
        <p:txBody>
          <a:bodyPr wrap="none">
            <a:spAutoFit/>
          </a:bodyPr>
          <a:lstStyle/>
          <a:p>
            <a:r>
              <a:rPr lang="en-US" b="1" dirty="0">
                <a:solidFill>
                  <a:srgbClr val="002060"/>
                </a:solidFill>
              </a:rPr>
              <a:t>jewels</a:t>
            </a:r>
            <a:endParaRPr lang="en-US" b="1" dirty="0"/>
          </a:p>
        </p:txBody>
      </p:sp>
      <p:sp>
        <p:nvSpPr>
          <p:cNvPr id="9" name="Rectangle 8"/>
          <p:cNvSpPr/>
          <p:nvPr/>
        </p:nvSpPr>
        <p:spPr>
          <a:xfrm>
            <a:off x="6056370" y="2667000"/>
            <a:ext cx="770404" cy="369332"/>
          </a:xfrm>
          <a:prstGeom prst="rect">
            <a:avLst/>
          </a:prstGeom>
        </p:spPr>
        <p:txBody>
          <a:bodyPr wrap="none">
            <a:spAutoFit/>
          </a:bodyPr>
          <a:lstStyle/>
          <a:p>
            <a:r>
              <a:rPr lang="en-US" b="1" dirty="0">
                <a:solidFill>
                  <a:srgbClr val="002060"/>
                </a:solidFill>
              </a:rPr>
              <a:t>tattoo</a:t>
            </a:r>
            <a:endParaRPr lang="en-US" b="1" dirty="0"/>
          </a:p>
        </p:txBody>
      </p:sp>
      <p:sp>
        <p:nvSpPr>
          <p:cNvPr id="10" name="Rectangle 9"/>
          <p:cNvSpPr/>
          <p:nvPr/>
        </p:nvSpPr>
        <p:spPr>
          <a:xfrm>
            <a:off x="6324600" y="5879068"/>
            <a:ext cx="1071062" cy="369332"/>
          </a:xfrm>
          <a:prstGeom prst="rect">
            <a:avLst/>
          </a:prstGeom>
        </p:spPr>
        <p:txBody>
          <a:bodyPr wrap="none">
            <a:spAutoFit/>
          </a:bodyPr>
          <a:lstStyle/>
          <a:p>
            <a:r>
              <a:rPr lang="en-US" b="1" dirty="0">
                <a:solidFill>
                  <a:srgbClr val="002060"/>
                </a:solidFill>
              </a:rPr>
              <a:t>Eye color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848600" cy="4191000"/>
          </a:xfrm>
        </p:spPr>
        <p:txBody>
          <a:bodyPr>
            <a:normAutofit/>
          </a:bodyPr>
          <a:lstStyle/>
          <a:p>
            <a:pPr algn="just">
              <a:buNone/>
            </a:pPr>
            <a:r>
              <a:rPr lang="en-US" sz="2400" b="1" dirty="0">
                <a:solidFill>
                  <a:schemeClr val="accent2">
                    <a:lumMod val="75000"/>
                  </a:schemeClr>
                </a:solidFill>
              </a:rPr>
              <a:t>Analyze  physical features:</a:t>
            </a:r>
            <a:endParaRPr lang="en-US" sz="2400" dirty="0">
              <a:solidFill>
                <a:srgbClr val="002060"/>
              </a:solidFill>
            </a:endParaRPr>
          </a:p>
          <a:p>
            <a:pPr lvl="0" algn="just"/>
            <a:r>
              <a:rPr lang="en-US" sz="2400" dirty="0">
                <a:solidFill>
                  <a:srgbClr val="002060"/>
                </a:solidFill>
              </a:rPr>
              <a:t>Physical features- inherited and acquired</a:t>
            </a:r>
          </a:p>
          <a:p>
            <a:pPr lvl="0" algn="just"/>
            <a:r>
              <a:rPr lang="en-US" sz="2400" dirty="0">
                <a:solidFill>
                  <a:schemeClr val="accent2">
                    <a:lumMod val="75000"/>
                  </a:schemeClr>
                </a:solidFill>
              </a:rPr>
              <a:t>Inherited  feature </a:t>
            </a:r>
            <a:r>
              <a:rPr lang="en-US" sz="2400" dirty="0">
                <a:solidFill>
                  <a:srgbClr val="002060"/>
                </a:solidFill>
              </a:rPr>
              <a:t>include ethnic characteristics</a:t>
            </a:r>
          </a:p>
          <a:p>
            <a:pPr lvl="0" algn="just"/>
            <a:r>
              <a:rPr lang="en-US" sz="2400" dirty="0">
                <a:solidFill>
                  <a:schemeClr val="accent2">
                    <a:lumMod val="75000"/>
                  </a:schemeClr>
                </a:solidFill>
              </a:rPr>
              <a:t>Acquired features- </a:t>
            </a:r>
            <a:r>
              <a:rPr lang="en-US" sz="2400" dirty="0">
                <a:solidFill>
                  <a:srgbClr val="002060"/>
                </a:solidFill>
              </a:rPr>
              <a:t>surgical scars, previous fractures, dental restorations.</a:t>
            </a:r>
          </a:p>
          <a:p>
            <a:pPr lvl="0" algn="just"/>
            <a:r>
              <a:rPr lang="en-US" sz="2400" dirty="0">
                <a:solidFill>
                  <a:srgbClr val="002060"/>
                </a:solidFill>
              </a:rPr>
              <a:t>Physical features –prone to change over time</a:t>
            </a:r>
          </a:p>
          <a:p>
            <a:pPr lvl="0" algn="just"/>
            <a:r>
              <a:rPr lang="en-US" sz="2400" dirty="0">
                <a:solidFill>
                  <a:srgbClr val="002060"/>
                </a:solidFill>
              </a:rPr>
              <a:t>Finger prints - undergo postmortem change </a:t>
            </a:r>
          </a:p>
          <a:p>
            <a:pPr lvl="0" algn="just"/>
            <a:endParaRPr lang="en-US" sz="2400" dirty="0">
              <a:solidFill>
                <a:srgbClr val="002060"/>
              </a:solidFill>
            </a:endParaRPr>
          </a:p>
          <a:p>
            <a:pPr algn="just"/>
            <a:endParaRPr lang="en-US" sz="2400" dirty="0">
              <a:solidFill>
                <a:srgbClr val="002060"/>
              </a:solidFill>
            </a:endParaRPr>
          </a:p>
        </p:txBody>
      </p:sp>
      <p:pic>
        <p:nvPicPr>
          <p:cNvPr id="4" name="Picture 3" descr="https://www.cmu.edu/police/programsandservices/ss-36224968-fingerPrint.jpg"/>
          <p:cNvPicPr/>
          <p:nvPr/>
        </p:nvPicPr>
        <p:blipFill>
          <a:blip r:embed="rId2"/>
          <a:srcRect/>
          <a:stretch>
            <a:fillRect/>
          </a:stretch>
        </p:blipFill>
        <p:spPr bwMode="auto">
          <a:xfrm>
            <a:off x="4495800" y="4419600"/>
            <a:ext cx="2971800" cy="2133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0"/>
            <a:ext cx="8229600" cy="4191000"/>
          </a:xfrm>
        </p:spPr>
        <p:txBody>
          <a:bodyPr>
            <a:normAutofit/>
          </a:bodyPr>
          <a:lstStyle/>
          <a:p>
            <a:pPr lvl="0" algn="just"/>
            <a:r>
              <a:rPr lang="en-US" sz="2400" dirty="0">
                <a:solidFill>
                  <a:srgbClr val="002060"/>
                </a:solidFill>
              </a:rPr>
              <a:t>Dental hard tissues and Dental materials - resistant to post mortem decomposition</a:t>
            </a:r>
          </a:p>
          <a:p>
            <a:pPr lvl="0" algn="just"/>
            <a:r>
              <a:rPr lang="en-US" sz="2400" dirty="0">
                <a:solidFill>
                  <a:srgbClr val="002060"/>
                </a:solidFill>
              </a:rPr>
              <a:t>Dental evidence is the method of choice in establishing identity of badly burned, decomposed and skeletal remains </a:t>
            </a:r>
          </a:p>
          <a:p>
            <a:pPr algn="just"/>
            <a:endParaRPr lang="en-US" sz="2400" dirty="0">
              <a:solidFill>
                <a:srgbClr val="002060"/>
              </a:solidFill>
            </a:endParaRPr>
          </a:p>
        </p:txBody>
      </p:sp>
      <p:pic>
        <p:nvPicPr>
          <p:cNvPr id="4" name="Picture 3"/>
          <p:cNvPicPr/>
          <p:nvPr/>
        </p:nvPicPr>
        <p:blipFill>
          <a:blip r:embed="rId2"/>
          <a:srcRect/>
          <a:stretch>
            <a:fillRect/>
          </a:stretch>
        </p:blipFill>
        <p:spPr bwMode="auto">
          <a:xfrm>
            <a:off x="4343400" y="3124200"/>
            <a:ext cx="3696433" cy="303618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533400"/>
            <a:ext cx="7049483" cy="1066800"/>
          </a:xfrm>
        </p:spPr>
        <p:txBody>
          <a:bodyPr>
            <a:normAutofit/>
          </a:bodyPr>
          <a:lstStyle/>
          <a:p>
            <a:r>
              <a:rPr lang="en-US" sz="2800" dirty="0"/>
              <a:t>BASIS FOR DENTAL IDENTIFICATION:</a:t>
            </a:r>
            <a:br>
              <a:rPr lang="en-US" sz="2800" dirty="0"/>
            </a:br>
            <a:endParaRPr lang="en-US" sz="2800" dirty="0"/>
          </a:p>
        </p:txBody>
      </p:sp>
      <p:sp>
        <p:nvSpPr>
          <p:cNvPr id="3" name="Content Placeholder 2"/>
          <p:cNvSpPr>
            <a:spLocks noGrp="1"/>
          </p:cNvSpPr>
          <p:nvPr>
            <p:ph idx="1"/>
          </p:nvPr>
        </p:nvSpPr>
        <p:spPr>
          <a:xfrm>
            <a:off x="304800" y="1524000"/>
            <a:ext cx="8382000" cy="4191000"/>
          </a:xfrm>
        </p:spPr>
        <p:txBody>
          <a:bodyPr>
            <a:noAutofit/>
          </a:bodyPr>
          <a:lstStyle/>
          <a:p>
            <a:pPr lvl="0" algn="just"/>
            <a:r>
              <a:rPr lang="en-US" sz="2500" dirty="0">
                <a:solidFill>
                  <a:srgbClr val="002060"/>
                </a:solidFill>
              </a:rPr>
              <a:t>Human Dentition is never same in any two Individuals</a:t>
            </a:r>
          </a:p>
          <a:p>
            <a:pPr lvl="0" algn="just"/>
            <a:r>
              <a:rPr lang="en-US" sz="2500" dirty="0">
                <a:solidFill>
                  <a:srgbClr val="002060"/>
                </a:solidFill>
              </a:rPr>
              <a:t>The morphology and arrangement of teeth vary from person to person</a:t>
            </a:r>
          </a:p>
          <a:p>
            <a:pPr lvl="0" algn="just"/>
            <a:r>
              <a:rPr lang="en-US" sz="2500" dirty="0">
                <a:solidFill>
                  <a:schemeClr val="accent2">
                    <a:lumMod val="75000"/>
                  </a:schemeClr>
                </a:solidFill>
              </a:rPr>
              <a:t>Dental identity </a:t>
            </a:r>
            <a:r>
              <a:rPr lang="en-US" sz="2500" dirty="0">
                <a:solidFill>
                  <a:srgbClr val="002060"/>
                </a:solidFill>
              </a:rPr>
              <a:t>-</a:t>
            </a:r>
            <a:r>
              <a:rPr lang="en-US" sz="2500" i="1" dirty="0">
                <a:solidFill>
                  <a:srgbClr val="002060"/>
                </a:solidFill>
                <a:latin typeface="Calibri"/>
              </a:rPr>
              <a:t>″</a:t>
            </a:r>
            <a:r>
              <a:rPr lang="en-US" sz="2500" i="1" dirty="0">
                <a:solidFill>
                  <a:srgbClr val="002060"/>
                </a:solidFill>
              </a:rPr>
              <a:t>total of all characteristics of the teeth and their associated structures which, while not individually unique, when considered together provide a unique totality”</a:t>
            </a:r>
          </a:p>
          <a:p>
            <a:pPr algn="just"/>
            <a:r>
              <a:rPr lang="en-US" sz="2500" dirty="0">
                <a:solidFill>
                  <a:srgbClr val="002060"/>
                </a:solidFill>
              </a:rPr>
              <a:t>Teeth are relatively resistant to environmental insults after death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381000"/>
            <a:ext cx="7125683" cy="1066800"/>
          </a:xfrm>
        </p:spPr>
        <p:txBody>
          <a:bodyPr>
            <a:normAutofit/>
          </a:bodyPr>
          <a:lstStyle/>
          <a:p>
            <a:r>
              <a:rPr lang="en-US" sz="2800" dirty="0"/>
              <a:t>TECHNIQUES OF IDENTIFICATION:</a:t>
            </a:r>
          </a:p>
        </p:txBody>
      </p:sp>
      <p:sp>
        <p:nvSpPr>
          <p:cNvPr id="3" name="Content Placeholder 2"/>
          <p:cNvSpPr>
            <a:spLocks noGrp="1"/>
          </p:cNvSpPr>
          <p:nvPr>
            <p:ph idx="1"/>
          </p:nvPr>
        </p:nvSpPr>
        <p:spPr>
          <a:xfrm>
            <a:off x="457200" y="762000"/>
            <a:ext cx="7620000" cy="4648200"/>
          </a:xfrm>
        </p:spPr>
        <p:txBody>
          <a:bodyPr>
            <a:noAutofit/>
          </a:bodyPr>
          <a:lstStyle/>
          <a:p>
            <a:pPr algn="just">
              <a:buNone/>
            </a:pPr>
            <a:r>
              <a:rPr lang="en-US" sz="2200" b="1" i="1" dirty="0">
                <a:solidFill>
                  <a:schemeClr val="accent2">
                    <a:lumMod val="75000"/>
                  </a:schemeClr>
                </a:solidFill>
              </a:rPr>
              <a:t>1)COMPARATIVE DENTAL IDENTIFICATION: </a:t>
            </a:r>
            <a:r>
              <a:rPr lang="en-US" sz="2200" dirty="0">
                <a:solidFill>
                  <a:srgbClr val="002060"/>
                </a:solidFill>
              </a:rPr>
              <a:t>attempts conclusive identification by comparing the dead individuals teeth with presumed dental records of the individual. </a:t>
            </a:r>
          </a:p>
          <a:p>
            <a:pPr lvl="0" algn="just"/>
            <a:r>
              <a:rPr lang="en-US" sz="2200" dirty="0">
                <a:solidFill>
                  <a:srgbClr val="002060"/>
                </a:solidFill>
              </a:rPr>
              <a:t>ORAL AUTOPSY</a:t>
            </a:r>
          </a:p>
          <a:p>
            <a:pPr lvl="0" algn="just"/>
            <a:r>
              <a:rPr lang="en-US" sz="2200" dirty="0">
                <a:solidFill>
                  <a:srgbClr val="002060"/>
                </a:solidFill>
              </a:rPr>
              <a:t>OBTAINING DENTAL RECORDS</a:t>
            </a:r>
          </a:p>
          <a:p>
            <a:pPr lvl="0" algn="just"/>
            <a:r>
              <a:rPr lang="en-US" sz="2200" dirty="0">
                <a:solidFill>
                  <a:srgbClr val="002060"/>
                </a:solidFill>
              </a:rPr>
              <a:t>COMPARING POST AND ANTEMORTEM DENTAL DATA</a:t>
            </a:r>
          </a:p>
          <a:p>
            <a:pPr algn="just"/>
            <a:r>
              <a:rPr lang="en-US" sz="2200" dirty="0">
                <a:solidFill>
                  <a:srgbClr val="002060"/>
                </a:solidFill>
              </a:rPr>
              <a:t>WRITING A REPORT AND DRAWING CONCLUSIONS</a:t>
            </a:r>
          </a:p>
          <a:p>
            <a:pPr algn="just">
              <a:buNone/>
            </a:pPr>
            <a:r>
              <a:rPr lang="en-US" sz="2200" b="1" i="1" dirty="0">
                <a:solidFill>
                  <a:schemeClr val="accent2">
                    <a:lumMod val="75000"/>
                  </a:schemeClr>
                </a:solidFill>
              </a:rPr>
              <a:t>2) RECONSTRUCTIVE GROUPS:</a:t>
            </a:r>
          </a:p>
          <a:p>
            <a:pPr lvl="0" algn="just"/>
            <a:r>
              <a:rPr lang="en-US" sz="2200" dirty="0">
                <a:solidFill>
                  <a:srgbClr val="002060"/>
                </a:solidFill>
              </a:rPr>
              <a:t>Attempts are made to elicit age, sex, race, occupation etc leading to a probable identification. </a:t>
            </a:r>
          </a:p>
          <a:p>
            <a:pPr algn="just">
              <a:buNone/>
            </a:pPr>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6516798" cy="5486400"/>
          </a:xfrm>
        </p:spPr>
        <p:txBody>
          <a:bodyPr>
            <a:normAutofit/>
          </a:bodyPr>
          <a:lstStyle/>
          <a:p>
            <a:pPr>
              <a:buNone/>
            </a:pPr>
            <a:r>
              <a:rPr lang="en-US" sz="2400" b="1" u="sng" dirty="0">
                <a:solidFill>
                  <a:srgbClr val="0070C0"/>
                </a:solidFill>
              </a:rPr>
              <a:t>Contents </a:t>
            </a:r>
            <a:endParaRPr lang="en-US" sz="2400" b="1" dirty="0">
              <a:solidFill>
                <a:srgbClr val="0070C0"/>
              </a:solidFill>
            </a:endParaRPr>
          </a:p>
          <a:p>
            <a:pPr lvl="0"/>
            <a:r>
              <a:rPr lang="en-US" sz="2400" b="1" dirty="0">
                <a:solidFill>
                  <a:srgbClr val="002060"/>
                </a:solidFill>
              </a:rPr>
              <a:t>Introduction</a:t>
            </a:r>
          </a:p>
          <a:p>
            <a:pPr lvl="0"/>
            <a:r>
              <a:rPr lang="en-US" sz="2400" b="1" dirty="0">
                <a:solidFill>
                  <a:srgbClr val="002060"/>
                </a:solidFill>
              </a:rPr>
              <a:t>Historical evidences</a:t>
            </a:r>
          </a:p>
          <a:p>
            <a:pPr lvl="0"/>
            <a:r>
              <a:rPr lang="en-US" sz="2400" b="1" dirty="0">
                <a:solidFill>
                  <a:srgbClr val="002060"/>
                </a:solidFill>
              </a:rPr>
              <a:t>Scope and purpose</a:t>
            </a:r>
          </a:p>
          <a:p>
            <a:pPr lvl="0"/>
            <a:r>
              <a:rPr lang="en-US" sz="2400" b="1" dirty="0">
                <a:solidFill>
                  <a:srgbClr val="002060"/>
                </a:solidFill>
              </a:rPr>
              <a:t>Personal identification</a:t>
            </a:r>
          </a:p>
          <a:p>
            <a:r>
              <a:rPr lang="en-US" sz="2400" b="1" dirty="0">
                <a:solidFill>
                  <a:srgbClr val="002060"/>
                </a:solidFill>
              </a:rPr>
              <a:t>Basis of dental identification</a:t>
            </a:r>
          </a:p>
          <a:p>
            <a:pPr lvl="0"/>
            <a:r>
              <a:rPr lang="en-US" sz="2400" b="1" dirty="0">
                <a:solidFill>
                  <a:srgbClr val="002060"/>
                </a:solidFill>
              </a:rPr>
              <a:t>Technique of identification</a:t>
            </a:r>
          </a:p>
          <a:p>
            <a:r>
              <a:rPr lang="en-US" sz="2400" b="1" dirty="0">
                <a:solidFill>
                  <a:srgbClr val="002060"/>
                </a:solidFill>
              </a:rPr>
              <a:t>Identification in mass disaster</a:t>
            </a:r>
          </a:p>
          <a:p>
            <a:pPr lvl="0"/>
            <a:r>
              <a:rPr lang="en-US" sz="2400" b="1" dirty="0">
                <a:solidFill>
                  <a:srgbClr val="002060"/>
                </a:solidFill>
              </a:rPr>
              <a:t>Sex differentiation</a:t>
            </a:r>
          </a:p>
          <a:p>
            <a:pPr lvl="0"/>
            <a:r>
              <a:rPr lang="en-US" sz="2400" b="1" dirty="0">
                <a:solidFill>
                  <a:srgbClr val="002060"/>
                </a:solidFill>
              </a:rPr>
              <a:t>Dental age estimation</a:t>
            </a:r>
          </a:p>
          <a:p>
            <a:endParaRPr lang="en-IN" sz="2400" b="1" dirty="0">
              <a:solidFill>
                <a:srgbClr val="002060"/>
              </a:solidFill>
            </a:endParaRPr>
          </a:p>
          <a:p>
            <a:endParaRPr lang="en-US" sz="2400" dirty="0"/>
          </a:p>
        </p:txBody>
      </p:sp>
      <p:sp>
        <p:nvSpPr>
          <p:cNvPr id="4" name="Rectangle 3"/>
          <p:cNvSpPr/>
          <p:nvPr/>
        </p:nvSpPr>
        <p:spPr>
          <a:xfrm>
            <a:off x="5334000" y="1120676"/>
            <a:ext cx="4572000" cy="2554545"/>
          </a:xfrm>
          <a:prstGeom prst="rect">
            <a:avLst/>
          </a:prstGeom>
        </p:spPr>
        <p:txBody>
          <a:bodyPr>
            <a:spAutoFit/>
          </a:bodyPr>
          <a:lstStyle/>
          <a:p>
            <a:r>
              <a:rPr lang="en-US" sz="2000" b="1" dirty="0">
                <a:solidFill>
                  <a:srgbClr val="002060"/>
                </a:solidFill>
              </a:rPr>
              <a:t>BITE MARK ANALYSIS</a:t>
            </a:r>
          </a:p>
          <a:p>
            <a:r>
              <a:rPr lang="en-US" sz="2000" b="1" dirty="0">
                <a:solidFill>
                  <a:srgbClr val="002060"/>
                </a:solidFill>
              </a:rPr>
              <a:t>LIP PRINTS</a:t>
            </a:r>
          </a:p>
          <a:p>
            <a:r>
              <a:rPr lang="en-US" sz="2000" b="1" dirty="0">
                <a:solidFill>
                  <a:srgbClr val="002060"/>
                </a:solidFill>
              </a:rPr>
              <a:t>AMELOGLYPHICS</a:t>
            </a:r>
          </a:p>
          <a:p>
            <a:r>
              <a:rPr lang="en-US" sz="2000" b="1" dirty="0">
                <a:solidFill>
                  <a:srgbClr val="002060"/>
                </a:solidFill>
              </a:rPr>
              <a:t>FINGER PRINTS</a:t>
            </a:r>
          </a:p>
          <a:p>
            <a:r>
              <a:rPr lang="en-US" sz="2000" b="1" dirty="0">
                <a:solidFill>
                  <a:srgbClr val="002060"/>
                </a:solidFill>
              </a:rPr>
              <a:t>ROLE OF RADIOGRAPHS</a:t>
            </a:r>
          </a:p>
          <a:p>
            <a:r>
              <a:rPr lang="en-IN" sz="2000" b="1" dirty="0">
                <a:solidFill>
                  <a:srgbClr val="002060"/>
                </a:solidFill>
              </a:rPr>
              <a:t>DENTIST AS AN EXPERT  WITNESS</a:t>
            </a:r>
            <a:endParaRPr lang="en-US" sz="2000" b="1" dirty="0">
              <a:solidFill>
                <a:srgbClr val="002060"/>
              </a:solidFill>
            </a:endParaRPr>
          </a:p>
          <a:p>
            <a:r>
              <a:rPr lang="en-US" sz="2000" b="1" dirty="0">
                <a:solidFill>
                  <a:srgbClr val="002060"/>
                </a:solidFill>
              </a:rPr>
              <a:t>CONCLUSION</a:t>
            </a:r>
          </a:p>
          <a:p>
            <a:endParaRPr lang="en-US" sz="20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828800"/>
            <a:ext cx="7543799" cy="4191000"/>
          </a:xfrm>
        </p:spPr>
        <p:txBody>
          <a:bodyPr>
            <a:normAutofit/>
          </a:bodyPr>
          <a:lstStyle/>
          <a:p>
            <a:pPr algn="just">
              <a:buNone/>
            </a:pPr>
            <a:r>
              <a:rPr lang="en-US" sz="2500" dirty="0">
                <a:solidFill>
                  <a:srgbClr val="002060"/>
                </a:solidFill>
              </a:rPr>
              <a:t> 3) </a:t>
            </a:r>
            <a:r>
              <a:rPr lang="en-US" sz="2500" b="1" i="1" dirty="0">
                <a:solidFill>
                  <a:schemeClr val="accent2">
                    <a:lumMod val="75000"/>
                  </a:schemeClr>
                </a:solidFill>
              </a:rPr>
              <a:t>DNA PROFILING: </a:t>
            </a:r>
            <a:r>
              <a:rPr lang="en-US" sz="2500" dirty="0">
                <a:solidFill>
                  <a:srgbClr val="002060"/>
                </a:solidFill>
              </a:rPr>
              <a:t>This method is used when dental record is not available for comparison. The technique uses modern forensic DNA profiling methods to oral tissues to establish identity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6516798" cy="1066800"/>
          </a:xfrm>
        </p:spPr>
        <p:txBody>
          <a:bodyPr>
            <a:normAutofit/>
          </a:bodyPr>
          <a:lstStyle/>
          <a:p>
            <a:r>
              <a:rPr lang="en-US" sz="2800" dirty="0"/>
              <a:t>ORAL AUTOPSY </a:t>
            </a:r>
            <a:br>
              <a:rPr lang="en-US" sz="2800" dirty="0"/>
            </a:br>
            <a:endParaRPr lang="en-US" sz="2800" dirty="0"/>
          </a:p>
        </p:txBody>
      </p:sp>
      <p:sp>
        <p:nvSpPr>
          <p:cNvPr id="3" name="Content Placeholder 2"/>
          <p:cNvSpPr>
            <a:spLocks noGrp="1"/>
          </p:cNvSpPr>
          <p:nvPr>
            <p:ph idx="1"/>
          </p:nvPr>
        </p:nvSpPr>
        <p:spPr>
          <a:xfrm>
            <a:off x="381000" y="1066800"/>
            <a:ext cx="8153400" cy="5029200"/>
          </a:xfrm>
        </p:spPr>
        <p:txBody>
          <a:bodyPr>
            <a:normAutofit/>
          </a:bodyPr>
          <a:lstStyle/>
          <a:p>
            <a:pPr lvl="0" algn="just"/>
            <a:r>
              <a:rPr lang="en-US" sz="2400" dirty="0">
                <a:solidFill>
                  <a:srgbClr val="002060"/>
                </a:solidFill>
              </a:rPr>
              <a:t>Autopsy is a highly specialized surgical procedure that consists of a thorough examination of a corpse to determine the cause and manner of death and to evaluate any disease or injury that may be present.</a:t>
            </a:r>
          </a:p>
          <a:p>
            <a:pPr lvl="0" algn="just"/>
            <a:r>
              <a:rPr lang="en-US" sz="2400" dirty="0">
                <a:solidFill>
                  <a:srgbClr val="002060"/>
                </a:solidFill>
              </a:rPr>
              <a:t>Performed for either legal or medical purposes</a:t>
            </a:r>
          </a:p>
          <a:p>
            <a:pPr lvl="0" algn="just"/>
            <a:r>
              <a:rPr lang="en-US" sz="2400" dirty="0">
                <a:solidFill>
                  <a:schemeClr val="accent2">
                    <a:lumMod val="75000"/>
                  </a:schemeClr>
                </a:solidFill>
              </a:rPr>
              <a:t>TYPES:</a:t>
            </a:r>
          </a:p>
          <a:p>
            <a:pPr marL="502920" lvl="0" indent="-457200" algn="just">
              <a:buFont typeface="+mj-lt"/>
              <a:buAutoNum type="arabicPeriod"/>
            </a:pPr>
            <a:r>
              <a:rPr lang="en-US" sz="2400" dirty="0">
                <a:solidFill>
                  <a:srgbClr val="002060"/>
                </a:solidFill>
              </a:rPr>
              <a:t>Forensic</a:t>
            </a:r>
          </a:p>
          <a:p>
            <a:pPr marL="502920" lvl="0" indent="-457200" algn="just">
              <a:buFont typeface="+mj-lt"/>
              <a:buAutoNum type="arabicPeriod"/>
            </a:pPr>
            <a:r>
              <a:rPr lang="en-US" sz="2400" dirty="0">
                <a:solidFill>
                  <a:srgbClr val="002060"/>
                </a:solidFill>
              </a:rPr>
              <a:t>Clinical or pathological</a:t>
            </a:r>
          </a:p>
          <a:p>
            <a:pPr marL="502920" lvl="0" indent="-457200" algn="just">
              <a:buFont typeface="+mj-lt"/>
              <a:buAutoNum type="arabicPeriod"/>
            </a:pPr>
            <a:r>
              <a:rPr lang="en-US" sz="2400" dirty="0">
                <a:solidFill>
                  <a:srgbClr val="002060"/>
                </a:solidFill>
              </a:rPr>
              <a:t>Anatomical</a:t>
            </a:r>
          </a:p>
          <a:p>
            <a:pPr marL="502920" lvl="0" indent="-457200" algn="just">
              <a:buFont typeface="+mj-lt"/>
              <a:buAutoNum type="arabicPeriod"/>
            </a:pPr>
            <a:r>
              <a:rPr lang="en-US" sz="2400" dirty="0">
                <a:solidFill>
                  <a:srgbClr val="002060"/>
                </a:solidFill>
              </a:rPr>
              <a:t>virtual</a:t>
            </a:r>
          </a:p>
        </p:txBody>
      </p:sp>
      <p:pic>
        <p:nvPicPr>
          <p:cNvPr id="53250" name="Picture 2" descr="https://upload.wikimedia.org/wikipedia/commons/thumb/4/40/2010-07-23-rechtsmedizin-berlin-8.jpg/1024px-2010-07-23-rechtsmedizin-berlin-8.jpg"/>
          <p:cNvPicPr>
            <a:picLocks noChangeAspect="1" noChangeArrowheads="1"/>
          </p:cNvPicPr>
          <p:nvPr/>
        </p:nvPicPr>
        <p:blipFill>
          <a:blip r:embed="rId2"/>
          <a:srcRect/>
          <a:stretch>
            <a:fillRect/>
          </a:stretch>
        </p:blipFill>
        <p:spPr bwMode="auto">
          <a:xfrm>
            <a:off x="4446231" y="3733801"/>
            <a:ext cx="4697769" cy="3124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2.wp.com/moralmatters.org/wp-content/uploads/2014/12/RigorMortisBodyInFullStiffness.jpg"/>
          <p:cNvPicPr>
            <a:picLocks noChangeAspect="1" noChangeArrowheads="1"/>
          </p:cNvPicPr>
          <p:nvPr/>
        </p:nvPicPr>
        <p:blipFill>
          <a:blip r:embed="rId3"/>
          <a:srcRect/>
          <a:stretch>
            <a:fillRect/>
          </a:stretch>
        </p:blipFill>
        <p:spPr bwMode="auto">
          <a:xfrm>
            <a:off x="228600" y="228600"/>
            <a:ext cx="4191000" cy="3076575"/>
          </a:xfrm>
          <a:prstGeom prst="rect">
            <a:avLst/>
          </a:prstGeom>
          <a:noFill/>
        </p:spPr>
      </p:pic>
      <p:pic>
        <p:nvPicPr>
          <p:cNvPr id="1028" name="Picture 4" descr="http://amazebuzz.com/wp-content/uploads/2015/03/1603817-1607640-1680032-1714480.jpg"/>
          <p:cNvPicPr>
            <a:picLocks noChangeAspect="1" noChangeArrowheads="1"/>
          </p:cNvPicPr>
          <p:nvPr/>
        </p:nvPicPr>
        <p:blipFill>
          <a:blip r:embed="rId4"/>
          <a:srcRect/>
          <a:stretch>
            <a:fillRect/>
          </a:stretch>
        </p:blipFill>
        <p:spPr bwMode="auto">
          <a:xfrm>
            <a:off x="4648200" y="228600"/>
            <a:ext cx="4305300" cy="3053249"/>
          </a:xfrm>
          <a:prstGeom prst="rect">
            <a:avLst/>
          </a:prstGeom>
          <a:noFill/>
        </p:spPr>
      </p:pic>
      <p:sp>
        <p:nvSpPr>
          <p:cNvPr id="4" name="Rectangle 3"/>
          <p:cNvSpPr/>
          <p:nvPr/>
        </p:nvSpPr>
        <p:spPr>
          <a:xfrm>
            <a:off x="1219200" y="457200"/>
            <a:ext cx="1686680" cy="646331"/>
          </a:xfrm>
          <a:prstGeom prst="rect">
            <a:avLst/>
          </a:prstGeom>
        </p:spPr>
        <p:txBody>
          <a:bodyPr wrap="none">
            <a:spAutoFit/>
          </a:bodyPr>
          <a:lstStyle/>
          <a:p>
            <a:r>
              <a:rPr lang="en-US" b="1" dirty="0">
                <a:solidFill>
                  <a:srgbClr val="002060"/>
                </a:solidFill>
              </a:rPr>
              <a:t>RIGOR MORTIS</a:t>
            </a:r>
          </a:p>
          <a:p>
            <a:endParaRPr lang="en-US" dirty="0"/>
          </a:p>
        </p:txBody>
      </p:sp>
      <p:sp>
        <p:nvSpPr>
          <p:cNvPr id="5" name="Rectangle 4"/>
          <p:cNvSpPr/>
          <p:nvPr/>
        </p:nvSpPr>
        <p:spPr>
          <a:xfrm>
            <a:off x="5309396" y="685800"/>
            <a:ext cx="1624804" cy="369332"/>
          </a:xfrm>
          <a:prstGeom prst="rect">
            <a:avLst/>
          </a:prstGeom>
        </p:spPr>
        <p:txBody>
          <a:bodyPr wrap="none">
            <a:spAutoFit/>
          </a:bodyPr>
          <a:lstStyle/>
          <a:p>
            <a:r>
              <a:rPr lang="en-US" b="1" dirty="0">
                <a:solidFill>
                  <a:srgbClr val="002060"/>
                </a:solidFill>
              </a:rPr>
              <a:t>LIVOR MORTIS</a:t>
            </a:r>
            <a:endParaRPr lang="en-US" dirty="0"/>
          </a:p>
        </p:txBody>
      </p:sp>
      <p:pic>
        <p:nvPicPr>
          <p:cNvPr id="51202" name="Picture 2" descr="https://bonesdontlie.files.wordpress.com/2013/04/gm_display_544.jpg?w=470"/>
          <p:cNvPicPr>
            <a:picLocks noChangeAspect="1" noChangeArrowheads="1"/>
          </p:cNvPicPr>
          <p:nvPr/>
        </p:nvPicPr>
        <p:blipFill>
          <a:blip r:embed="rId5"/>
          <a:srcRect/>
          <a:stretch>
            <a:fillRect/>
          </a:stretch>
        </p:blipFill>
        <p:spPr bwMode="auto">
          <a:xfrm>
            <a:off x="228600" y="3429000"/>
            <a:ext cx="4191000" cy="2667000"/>
          </a:xfrm>
          <a:prstGeom prst="rect">
            <a:avLst/>
          </a:prstGeom>
          <a:noFill/>
        </p:spPr>
      </p:pic>
      <p:sp>
        <p:nvSpPr>
          <p:cNvPr id="8" name="Rectangle 7"/>
          <p:cNvSpPr/>
          <p:nvPr/>
        </p:nvSpPr>
        <p:spPr>
          <a:xfrm>
            <a:off x="3330322" y="6412468"/>
            <a:ext cx="2232278" cy="369332"/>
          </a:xfrm>
          <a:prstGeom prst="rect">
            <a:avLst/>
          </a:prstGeom>
        </p:spPr>
        <p:txBody>
          <a:bodyPr wrap="none">
            <a:spAutoFit/>
          </a:bodyPr>
          <a:lstStyle/>
          <a:p>
            <a:r>
              <a:rPr lang="en-US" b="1" dirty="0">
                <a:solidFill>
                  <a:srgbClr val="002060"/>
                </a:solidFill>
              </a:rPr>
              <a:t>DECOMPOSED BODY</a:t>
            </a:r>
            <a:endParaRPr lang="en-US" dirty="0"/>
          </a:p>
        </p:txBody>
      </p:sp>
      <p:pic>
        <p:nvPicPr>
          <p:cNvPr id="9" name="Picture 8" descr="http://www.abfo.org/wp-content/uploads/2012/08/banner5.jpg"/>
          <p:cNvPicPr/>
          <p:nvPr/>
        </p:nvPicPr>
        <p:blipFill>
          <a:blip r:embed="rId6" cstate="print"/>
          <a:srcRect/>
          <a:stretch>
            <a:fillRect/>
          </a:stretch>
        </p:blipFill>
        <p:spPr bwMode="auto">
          <a:xfrm>
            <a:off x="4648200" y="3478823"/>
            <a:ext cx="4267200" cy="261717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685800"/>
            <a:ext cx="7811483" cy="5334000"/>
          </a:xfrm>
        </p:spPr>
        <p:txBody>
          <a:bodyPr>
            <a:noAutofit/>
          </a:bodyPr>
          <a:lstStyle/>
          <a:p>
            <a:pPr lvl="0"/>
            <a:r>
              <a:rPr lang="en-US" sz="2300" dirty="0">
                <a:solidFill>
                  <a:schemeClr val="accent2">
                    <a:lumMod val="75000"/>
                  </a:schemeClr>
                </a:solidFill>
              </a:rPr>
              <a:t>Critical examination </a:t>
            </a:r>
            <a:r>
              <a:rPr lang="en-US" sz="2300" dirty="0">
                <a:solidFill>
                  <a:srgbClr val="002060"/>
                </a:solidFill>
              </a:rPr>
              <a:t>–gender, ethnicity, build, wounds, scars, </a:t>
            </a:r>
            <a:r>
              <a:rPr lang="en-US" sz="2300" dirty="0" err="1">
                <a:solidFill>
                  <a:srgbClr val="002060"/>
                </a:solidFill>
              </a:rPr>
              <a:t>tatoos</a:t>
            </a:r>
            <a:r>
              <a:rPr lang="en-US" sz="2300" dirty="0">
                <a:solidFill>
                  <a:srgbClr val="002060"/>
                </a:solidFill>
              </a:rPr>
              <a:t> </a:t>
            </a:r>
          </a:p>
          <a:p>
            <a:pPr lvl="0"/>
            <a:r>
              <a:rPr lang="en-US" sz="2300" dirty="0">
                <a:solidFill>
                  <a:srgbClr val="002060"/>
                </a:solidFill>
              </a:rPr>
              <a:t>Photographs, radiographs, fingerprints, finger nail scraping and hair sample may be obtained according to the requirements.</a:t>
            </a:r>
          </a:p>
          <a:p>
            <a:r>
              <a:rPr lang="en-US" sz="2300" dirty="0">
                <a:solidFill>
                  <a:srgbClr val="002060"/>
                </a:solidFill>
              </a:rPr>
              <a:t>Oral examination is an essential part of post mortem procedures</a:t>
            </a:r>
          </a:p>
          <a:p>
            <a:r>
              <a:rPr lang="en-US" sz="2300" dirty="0">
                <a:solidFill>
                  <a:schemeClr val="accent2">
                    <a:lumMod val="75000"/>
                  </a:schemeClr>
                </a:solidFill>
              </a:rPr>
              <a:t>Rigor mortis </a:t>
            </a:r>
            <a:r>
              <a:rPr lang="en-US" sz="2300" dirty="0">
                <a:solidFill>
                  <a:srgbClr val="002060"/>
                </a:solidFill>
              </a:rPr>
              <a:t>- use of mouth gags or intra oral </a:t>
            </a:r>
            <a:r>
              <a:rPr lang="en-US" sz="2300" dirty="0" err="1">
                <a:solidFill>
                  <a:srgbClr val="002060"/>
                </a:solidFill>
              </a:rPr>
              <a:t>myotomy</a:t>
            </a:r>
            <a:r>
              <a:rPr lang="en-US" sz="2300" dirty="0">
                <a:solidFill>
                  <a:srgbClr val="002060"/>
                </a:solidFill>
              </a:rPr>
              <a:t> is essential for jaw </a:t>
            </a:r>
            <a:r>
              <a:rPr lang="en-US" sz="2300" dirty="0" err="1">
                <a:solidFill>
                  <a:srgbClr val="002060"/>
                </a:solidFill>
              </a:rPr>
              <a:t>seperation</a:t>
            </a:r>
            <a:r>
              <a:rPr lang="en-US" sz="2300" dirty="0">
                <a:solidFill>
                  <a:srgbClr val="002060"/>
                </a:solidFill>
              </a:rPr>
              <a:t>.</a:t>
            </a:r>
          </a:p>
          <a:p>
            <a:r>
              <a:rPr lang="en-US" sz="2300" dirty="0">
                <a:solidFill>
                  <a:schemeClr val="accent2">
                    <a:lumMod val="75000"/>
                  </a:schemeClr>
                </a:solidFill>
              </a:rPr>
              <a:t>Thorough examination </a:t>
            </a:r>
            <a:r>
              <a:rPr lang="en-US" sz="2300" dirty="0">
                <a:solidFill>
                  <a:srgbClr val="002060"/>
                </a:solidFill>
              </a:rPr>
              <a:t>of soft tissues injuries, fractures, each tooth (carious, restored, missing) should be noticed.  </a:t>
            </a:r>
          </a:p>
          <a:p>
            <a:pPr lvl="0"/>
            <a:endParaRPr lang="en-US" sz="2300" dirty="0">
              <a:solidFill>
                <a:srgbClr val="002060"/>
              </a:solidFill>
            </a:endParaRPr>
          </a:p>
          <a:p>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4600" y="3200400"/>
            <a:ext cx="2819400" cy="2743200"/>
          </a:xfrm>
        </p:spPr>
        <p:txBody>
          <a:bodyPr>
            <a:normAutofit/>
          </a:bodyPr>
          <a:lstStyle/>
          <a:p>
            <a:pPr>
              <a:buNone/>
            </a:pPr>
            <a:r>
              <a:rPr lang="en-US" sz="2500" b="1" dirty="0">
                <a:solidFill>
                  <a:srgbClr val="002060"/>
                </a:solidFill>
              </a:rPr>
              <a:t>   MODIFIED INTERPOL POSTMORTEM ODONTOGRAPH</a:t>
            </a:r>
          </a:p>
        </p:txBody>
      </p:sp>
      <p:pic>
        <p:nvPicPr>
          <p:cNvPr id="9218" name="Picture 2" descr="http://pocketdentistry.com/wp-content/uploads/285/B978813123097850021X_gr2.jpg"/>
          <p:cNvPicPr>
            <a:picLocks noChangeAspect="1" noChangeArrowheads="1"/>
          </p:cNvPicPr>
          <p:nvPr/>
        </p:nvPicPr>
        <p:blipFill>
          <a:blip r:embed="rId2"/>
          <a:srcRect/>
          <a:stretch>
            <a:fillRect/>
          </a:stretch>
        </p:blipFill>
        <p:spPr bwMode="auto">
          <a:xfrm>
            <a:off x="381000" y="0"/>
            <a:ext cx="59531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Obtaining dental records</a:t>
            </a:r>
            <a:br>
              <a:rPr lang="en-US" sz="2800" dirty="0"/>
            </a:br>
            <a:endParaRPr lang="en-US" sz="2800" dirty="0"/>
          </a:p>
        </p:txBody>
      </p:sp>
      <p:sp>
        <p:nvSpPr>
          <p:cNvPr id="3" name="Content Placeholder 2"/>
          <p:cNvSpPr>
            <a:spLocks noGrp="1"/>
          </p:cNvSpPr>
          <p:nvPr>
            <p:ph idx="1"/>
          </p:nvPr>
        </p:nvSpPr>
        <p:spPr>
          <a:xfrm>
            <a:off x="533400" y="1828800"/>
            <a:ext cx="7391399" cy="4191000"/>
          </a:xfrm>
        </p:spPr>
        <p:txBody>
          <a:bodyPr>
            <a:normAutofit/>
          </a:bodyPr>
          <a:lstStyle/>
          <a:p>
            <a:pPr algn="just"/>
            <a:r>
              <a:rPr lang="en-US" sz="2500" dirty="0">
                <a:solidFill>
                  <a:srgbClr val="002060"/>
                </a:solidFill>
              </a:rPr>
              <a:t>Dental records contain information of treatment undergone and dental status of a person during his/her life time and constitute the </a:t>
            </a:r>
            <a:r>
              <a:rPr lang="en-US" sz="2500" dirty="0" err="1">
                <a:solidFill>
                  <a:srgbClr val="002060"/>
                </a:solidFill>
              </a:rPr>
              <a:t>antemortem</a:t>
            </a:r>
            <a:r>
              <a:rPr lang="en-US" sz="2500" dirty="0">
                <a:solidFill>
                  <a:srgbClr val="002060"/>
                </a:solidFill>
              </a:rPr>
              <a:t> dental data.</a:t>
            </a:r>
          </a:p>
          <a:p>
            <a:pPr algn="just"/>
            <a:r>
              <a:rPr lang="en-US" sz="2500" dirty="0">
                <a:solidFill>
                  <a:srgbClr val="002060"/>
                </a:solidFill>
              </a:rPr>
              <a:t>Content of all available records should be transcribed on to the standard </a:t>
            </a:r>
            <a:r>
              <a:rPr lang="en-US" sz="2500" i="1" dirty="0">
                <a:solidFill>
                  <a:schemeClr val="accent2">
                    <a:lumMod val="75000"/>
                  </a:schemeClr>
                </a:solidFill>
              </a:rPr>
              <a:t>‘</a:t>
            </a:r>
            <a:r>
              <a:rPr lang="en-US" sz="2500" i="1" dirty="0" err="1">
                <a:solidFill>
                  <a:schemeClr val="accent2">
                    <a:lumMod val="75000"/>
                  </a:schemeClr>
                </a:solidFill>
              </a:rPr>
              <a:t>interpol</a:t>
            </a:r>
            <a:r>
              <a:rPr lang="en-US" sz="2500" i="1" dirty="0">
                <a:solidFill>
                  <a:schemeClr val="accent2">
                    <a:lumMod val="75000"/>
                  </a:schemeClr>
                </a:solidFill>
              </a:rPr>
              <a:t> </a:t>
            </a:r>
            <a:r>
              <a:rPr lang="en-US" sz="2500" i="1" dirty="0" err="1">
                <a:solidFill>
                  <a:schemeClr val="accent2">
                    <a:lumMod val="75000"/>
                  </a:schemeClr>
                </a:solidFill>
              </a:rPr>
              <a:t>antemortem</a:t>
            </a:r>
            <a:r>
              <a:rPr lang="en-US" sz="2500" i="1" dirty="0">
                <a:solidFill>
                  <a:schemeClr val="accent2">
                    <a:lumMod val="75000"/>
                  </a:schemeClr>
                </a:solidFill>
              </a:rPr>
              <a:t> form’ which is </a:t>
            </a:r>
            <a:r>
              <a:rPr lang="en-US" sz="2500" i="1" dirty="0" err="1">
                <a:solidFill>
                  <a:schemeClr val="accent2">
                    <a:lumMod val="75000"/>
                  </a:schemeClr>
                </a:solidFill>
              </a:rPr>
              <a:t>colour</a:t>
            </a:r>
            <a:r>
              <a:rPr lang="en-US" sz="2500" i="1" dirty="0">
                <a:solidFill>
                  <a:schemeClr val="accent2">
                    <a:lumMod val="75000"/>
                  </a:schemeClr>
                </a:solidFill>
              </a:rPr>
              <a:t> coded in yellow</a:t>
            </a:r>
          </a:p>
          <a:p>
            <a:pPr algn="just"/>
            <a:endParaRPr lang="en-US" sz="25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pocketdentistry.com/wp-content/uploads/285/B978813123097850021X_gr3.jpg"/>
          <p:cNvPicPr/>
          <p:nvPr/>
        </p:nvPicPr>
        <p:blipFill>
          <a:blip r:embed="rId2" cstate="print"/>
          <a:srcRect/>
          <a:stretch>
            <a:fillRect/>
          </a:stretch>
        </p:blipFill>
        <p:spPr bwMode="auto">
          <a:xfrm>
            <a:off x="1905000" y="0"/>
            <a:ext cx="54864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0"/>
            <a:ext cx="7582883" cy="1066800"/>
          </a:xfrm>
        </p:spPr>
        <p:txBody>
          <a:bodyPr>
            <a:normAutofit/>
          </a:bodyPr>
          <a:lstStyle/>
          <a:p>
            <a:r>
              <a:rPr lang="en-US" sz="2800" dirty="0"/>
              <a:t>Comparing post mortem and ante mortem dental records </a:t>
            </a:r>
          </a:p>
        </p:txBody>
      </p:sp>
      <p:sp>
        <p:nvSpPr>
          <p:cNvPr id="3" name="Content Placeholder 2"/>
          <p:cNvSpPr>
            <a:spLocks noGrp="1"/>
          </p:cNvSpPr>
          <p:nvPr>
            <p:ph idx="1"/>
          </p:nvPr>
        </p:nvSpPr>
        <p:spPr>
          <a:xfrm>
            <a:off x="799116" y="1295400"/>
            <a:ext cx="7125683" cy="4191000"/>
          </a:xfrm>
        </p:spPr>
        <p:txBody>
          <a:bodyPr>
            <a:normAutofit/>
          </a:bodyPr>
          <a:lstStyle/>
          <a:p>
            <a:pPr algn="just"/>
            <a:r>
              <a:rPr lang="en-US" sz="2500" dirty="0">
                <a:solidFill>
                  <a:srgbClr val="002060"/>
                </a:solidFill>
              </a:rPr>
              <a:t>Features compared include tooth morphology and associated bony structures, pathology and restorations </a:t>
            </a:r>
          </a:p>
          <a:p>
            <a:pPr algn="just"/>
            <a:r>
              <a:rPr lang="en-US" sz="2500" dirty="0">
                <a:solidFill>
                  <a:srgbClr val="002060"/>
                </a:solidFill>
              </a:rPr>
              <a:t>An individual with multiple dental treatment and unusual features has a better likelihood of being identified than someone with no extraordinary dental characteristics</a:t>
            </a:r>
          </a:p>
          <a:p>
            <a:pPr algn="just"/>
            <a:endParaRPr lang="en-US" sz="2500" dirty="0">
              <a:solidFill>
                <a:srgbClr val="002060"/>
              </a:solidFill>
            </a:endParaRPr>
          </a:p>
        </p:txBody>
      </p:sp>
      <p:pic>
        <p:nvPicPr>
          <p:cNvPr id="47106" name="Picture 2" descr="http://pocketdentistry.com/wp-content/uploads/285/B978813123097850021X_gr4.jpg"/>
          <p:cNvPicPr>
            <a:picLocks noChangeAspect="1" noChangeArrowheads="1"/>
          </p:cNvPicPr>
          <p:nvPr/>
        </p:nvPicPr>
        <p:blipFill>
          <a:blip r:embed="rId2"/>
          <a:srcRect/>
          <a:stretch>
            <a:fillRect/>
          </a:stretch>
        </p:blipFill>
        <p:spPr bwMode="auto">
          <a:xfrm>
            <a:off x="4419600" y="3962401"/>
            <a:ext cx="4581525" cy="28956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077200" cy="5638800"/>
          </a:xfrm>
        </p:spPr>
        <p:txBody>
          <a:bodyPr>
            <a:normAutofit/>
          </a:bodyPr>
          <a:lstStyle/>
          <a:p>
            <a:pPr algn="just">
              <a:buNone/>
            </a:pPr>
            <a:r>
              <a:rPr lang="en-US" sz="2800" b="1" dirty="0">
                <a:solidFill>
                  <a:srgbClr val="0070C0"/>
                </a:solidFill>
              </a:rPr>
              <a:t>RESULTS/ CONCLUSION:</a:t>
            </a:r>
          </a:p>
          <a:p>
            <a:pPr lvl="0" algn="just"/>
            <a:r>
              <a:rPr lang="en-US" sz="2400" b="1" u="sng" dirty="0">
                <a:solidFill>
                  <a:schemeClr val="accent2">
                    <a:lumMod val="75000"/>
                  </a:schemeClr>
                </a:solidFill>
              </a:rPr>
              <a:t>Positive identification</a:t>
            </a:r>
            <a:r>
              <a:rPr lang="en-US" sz="2400" dirty="0">
                <a:solidFill>
                  <a:srgbClr val="002060"/>
                </a:solidFill>
              </a:rPr>
              <a:t>: sufficient uniqueness among the comparable items.</a:t>
            </a:r>
          </a:p>
          <a:p>
            <a:pPr lvl="0" algn="just"/>
            <a:r>
              <a:rPr lang="en-US" sz="2400" b="1" u="sng" dirty="0">
                <a:solidFill>
                  <a:schemeClr val="accent2">
                    <a:lumMod val="75000"/>
                  </a:schemeClr>
                </a:solidFill>
              </a:rPr>
              <a:t>Probable identification</a:t>
            </a:r>
            <a:r>
              <a:rPr lang="en-US" sz="2400" dirty="0">
                <a:solidFill>
                  <a:srgbClr val="002060"/>
                </a:solidFill>
              </a:rPr>
              <a:t>: high level of concordance among </a:t>
            </a:r>
            <a:r>
              <a:rPr lang="en-US" sz="2400" dirty="0" err="1">
                <a:solidFill>
                  <a:srgbClr val="002060"/>
                </a:solidFill>
              </a:rPr>
              <a:t>datas</a:t>
            </a:r>
            <a:r>
              <a:rPr lang="en-US" sz="2400" dirty="0">
                <a:solidFill>
                  <a:srgbClr val="002060"/>
                </a:solidFill>
              </a:rPr>
              <a:t>, may lack radiograph support.</a:t>
            </a:r>
          </a:p>
          <a:p>
            <a:pPr lvl="0" algn="just"/>
            <a:r>
              <a:rPr lang="en-US" sz="2400" b="1" u="sng" dirty="0">
                <a:solidFill>
                  <a:schemeClr val="accent2">
                    <a:lumMod val="75000"/>
                  </a:schemeClr>
                </a:solidFill>
              </a:rPr>
              <a:t>Presumptive (possible) identification</a:t>
            </a:r>
            <a:r>
              <a:rPr lang="en-US" sz="2400" dirty="0">
                <a:solidFill>
                  <a:srgbClr val="002060"/>
                </a:solidFill>
              </a:rPr>
              <a:t>: enough information may be missing from either source.</a:t>
            </a:r>
          </a:p>
          <a:p>
            <a:pPr lvl="0" algn="just"/>
            <a:r>
              <a:rPr lang="en-US" sz="2400" b="1" u="sng" dirty="0">
                <a:solidFill>
                  <a:schemeClr val="accent2">
                    <a:lumMod val="75000"/>
                  </a:schemeClr>
                </a:solidFill>
              </a:rPr>
              <a:t>Insufficient identification</a:t>
            </a:r>
            <a:r>
              <a:rPr lang="en-US" sz="2400" dirty="0">
                <a:solidFill>
                  <a:srgbClr val="002060"/>
                </a:solidFill>
              </a:rPr>
              <a:t>: insufficient supportive evidence.</a:t>
            </a:r>
          </a:p>
          <a:p>
            <a:pPr lvl="0" algn="just"/>
            <a:r>
              <a:rPr lang="en-US" sz="2400" b="1" u="sng" dirty="0">
                <a:solidFill>
                  <a:schemeClr val="accent2">
                    <a:lumMod val="75000"/>
                  </a:schemeClr>
                </a:solidFill>
              </a:rPr>
              <a:t>Exclusion of identification</a:t>
            </a:r>
            <a:r>
              <a:rPr lang="en-US" sz="2400" dirty="0">
                <a:solidFill>
                  <a:srgbClr val="002060"/>
                </a:solidFill>
              </a:rPr>
              <a:t>: clearly inconsistent.</a:t>
            </a:r>
          </a:p>
          <a:p>
            <a:pPr algn="just"/>
            <a:endParaRPr lang="en-US" sz="2400" dirty="0">
              <a:solidFill>
                <a:srgbClr val="002060"/>
              </a:solidFill>
            </a:endParaRPr>
          </a:p>
          <a:p>
            <a:pPr lvl="0" algn="just"/>
            <a:endParaRPr lang="en-US" sz="2400" dirty="0">
              <a:solidFill>
                <a:srgbClr val="002060"/>
              </a:solidFill>
            </a:endParaRP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Problems with dental identification </a:t>
            </a:r>
            <a:br>
              <a:rPr lang="en-US" sz="2800" dirty="0"/>
            </a:br>
            <a:endParaRPr lang="en-US" sz="2800" dirty="0"/>
          </a:p>
        </p:txBody>
      </p:sp>
      <p:sp>
        <p:nvSpPr>
          <p:cNvPr id="3" name="Content Placeholder 2"/>
          <p:cNvSpPr>
            <a:spLocks noGrp="1"/>
          </p:cNvSpPr>
          <p:nvPr>
            <p:ph idx="1"/>
          </p:nvPr>
        </p:nvSpPr>
        <p:spPr>
          <a:xfrm>
            <a:off x="457200" y="1524000"/>
            <a:ext cx="8229600" cy="4495800"/>
          </a:xfrm>
        </p:spPr>
        <p:txBody>
          <a:bodyPr>
            <a:noAutofit/>
          </a:bodyPr>
          <a:lstStyle/>
          <a:p>
            <a:pPr>
              <a:buNone/>
            </a:pPr>
            <a:r>
              <a:rPr lang="en-US" sz="2300" dirty="0">
                <a:solidFill>
                  <a:srgbClr val="002060"/>
                </a:solidFill>
              </a:rPr>
              <a:t>1) Absence of </a:t>
            </a:r>
            <a:r>
              <a:rPr lang="en-US" sz="2300" dirty="0" err="1">
                <a:solidFill>
                  <a:srgbClr val="002060"/>
                </a:solidFill>
              </a:rPr>
              <a:t>antemortem</a:t>
            </a:r>
            <a:r>
              <a:rPr lang="en-US" sz="2300" dirty="0">
                <a:solidFill>
                  <a:srgbClr val="002060"/>
                </a:solidFill>
              </a:rPr>
              <a:t> records.</a:t>
            </a:r>
          </a:p>
          <a:p>
            <a:pPr>
              <a:buNone/>
            </a:pPr>
            <a:r>
              <a:rPr lang="en-US" sz="2300" dirty="0">
                <a:solidFill>
                  <a:srgbClr val="002060"/>
                </a:solidFill>
              </a:rPr>
              <a:t>2) Absence of acquired dental tracts for identification.</a:t>
            </a:r>
          </a:p>
          <a:p>
            <a:pPr>
              <a:buNone/>
            </a:pPr>
            <a:r>
              <a:rPr lang="en-US" sz="2300" dirty="0">
                <a:solidFill>
                  <a:srgbClr val="002060"/>
                </a:solidFill>
              </a:rPr>
              <a:t>3) Limitations for storing dental records for certain period.</a:t>
            </a:r>
          </a:p>
          <a:p>
            <a:pPr>
              <a:buNone/>
            </a:pPr>
            <a:r>
              <a:rPr lang="en-US" sz="2300" dirty="0">
                <a:solidFill>
                  <a:srgbClr val="002060"/>
                </a:solidFill>
              </a:rPr>
              <a:t>4) Poor quality dental records.</a:t>
            </a:r>
          </a:p>
          <a:p>
            <a:pPr>
              <a:buNone/>
            </a:pPr>
            <a:r>
              <a:rPr lang="en-US" sz="2300" dirty="0">
                <a:solidFill>
                  <a:srgbClr val="002060"/>
                </a:solidFill>
              </a:rPr>
              <a:t>5) In post mortem situation, all of the teeth may not be recovered as a result of post mortem trauma or loss of </a:t>
            </a:r>
            <a:r>
              <a:rPr lang="en-US" sz="2300" dirty="0" err="1">
                <a:solidFill>
                  <a:srgbClr val="002060"/>
                </a:solidFill>
              </a:rPr>
              <a:t>Pdl</a:t>
            </a:r>
            <a:r>
              <a:rPr lang="en-US" sz="2300" dirty="0">
                <a:solidFill>
                  <a:srgbClr val="002060"/>
                </a:solidFill>
              </a:rPr>
              <a:t>.</a:t>
            </a:r>
          </a:p>
          <a:p>
            <a:pPr>
              <a:buNone/>
            </a:pPr>
            <a:r>
              <a:rPr lang="en-US" sz="2300" dirty="0">
                <a:solidFill>
                  <a:srgbClr val="002060"/>
                </a:solidFill>
              </a:rPr>
              <a:t>6) Fire can result in irreversible changes to restorations and teeth which can reduce the amount of information available for comparison.</a:t>
            </a:r>
          </a:p>
          <a:p>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4D14-CE52-F24B-862D-93CE515EE7E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048355A-1352-DB4A-8120-C962C3792BC4}"/>
              </a:ext>
            </a:extLst>
          </p:cNvPr>
          <p:cNvPicPr>
            <a:picLocks noGrp="1" noChangeAspect="1"/>
          </p:cNvPicPr>
          <p:nvPr>
            <p:ph idx="1"/>
          </p:nvPr>
        </p:nvPicPr>
        <p:blipFill>
          <a:blip r:embed="rId2"/>
          <a:stretch>
            <a:fillRect/>
          </a:stretch>
        </p:blipFill>
        <p:spPr>
          <a:xfrm>
            <a:off x="1905000" y="856131"/>
            <a:ext cx="3962400" cy="5649687"/>
          </a:xfrm>
          <a:prstGeom prst="rect">
            <a:avLst/>
          </a:prstGeom>
        </p:spPr>
      </p:pic>
    </p:spTree>
    <p:extLst>
      <p:ext uri="{BB962C8B-B14F-4D97-AF65-F5344CB8AC3E}">
        <p14:creationId xmlns:p14="http://schemas.microsoft.com/office/powerpoint/2010/main" val="23470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304800"/>
            <a:ext cx="6516798" cy="1066800"/>
          </a:xfrm>
        </p:spPr>
        <p:txBody>
          <a:bodyPr>
            <a:normAutofit/>
          </a:bodyPr>
          <a:lstStyle/>
          <a:p>
            <a:r>
              <a:rPr lang="en-US" sz="2800" dirty="0"/>
              <a:t>Identification in  mass disaster</a:t>
            </a:r>
          </a:p>
        </p:txBody>
      </p:sp>
      <p:sp>
        <p:nvSpPr>
          <p:cNvPr id="3" name="Content Placeholder 2"/>
          <p:cNvSpPr>
            <a:spLocks noGrp="1"/>
          </p:cNvSpPr>
          <p:nvPr>
            <p:ph idx="1"/>
          </p:nvPr>
        </p:nvSpPr>
        <p:spPr>
          <a:xfrm>
            <a:off x="457200" y="990600"/>
            <a:ext cx="8458200" cy="4800600"/>
          </a:xfrm>
        </p:spPr>
        <p:txBody>
          <a:bodyPr>
            <a:noAutofit/>
          </a:bodyPr>
          <a:lstStyle/>
          <a:p>
            <a:r>
              <a:rPr lang="en-US" sz="2300" dirty="0">
                <a:solidFill>
                  <a:srgbClr val="002060"/>
                </a:solidFill>
              </a:rPr>
              <a:t>The term "mass disaster" </a:t>
            </a:r>
            <a:r>
              <a:rPr lang="en-US" sz="2300" i="1" dirty="0">
                <a:solidFill>
                  <a:srgbClr val="002060"/>
                </a:solidFill>
              </a:rPr>
              <a:t>evokes images of a chaotic event.</a:t>
            </a:r>
          </a:p>
          <a:p>
            <a:r>
              <a:rPr lang="en-US" sz="2300" dirty="0">
                <a:solidFill>
                  <a:srgbClr val="002060"/>
                </a:solidFill>
              </a:rPr>
              <a:t>The process of dental identification is same except the magnitude of event is far greater.</a:t>
            </a:r>
            <a:endParaRPr lang="en-US" sz="2300" i="1" dirty="0">
              <a:solidFill>
                <a:srgbClr val="002060"/>
              </a:solidFill>
            </a:endParaRPr>
          </a:p>
          <a:p>
            <a:r>
              <a:rPr lang="en-US" sz="2300" dirty="0">
                <a:solidFill>
                  <a:srgbClr val="002060"/>
                </a:solidFill>
              </a:rPr>
              <a:t>Mass disasters can be classified in one of three ways:</a:t>
            </a:r>
          </a:p>
          <a:p>
            <a:pPr>
              <a:buNone/>
            </a:pPr>
            <a:r>
              <a:rPr lang="en-US" sz="2300" dirty="0">
                <a:solidFill>
                  <a:srgbClr val="002060"/>
                </a:solidFill>
              </a:rPr>
              <a:t>I . Natural</a:t>
            </a:r>
          </a:p>
          <a:p>
            <a:pPr>
              <a:buNone/>
            </a:pPr>
            <a:r>
              <a:rPr lang="en-US" sz="2300" dirty="0">
                <a:solidFill>
                  <a:srgbClr val="002060"/>
                </a:solidFill>
              </a:rPr>
              <a:t>2. Accidental</a:t>
            </a:r>
          </a:p>
          <a:p>
            <a:pPr>
              <a:buNone/>
            </a:pPr>
            <a:r>
              <a:rPr lang="en-US" sz="2300" dirty="0">
                <a:solidFill>
                  <a:srgbClr val="002060"/>
                </a:solidFill>
              </a:rPr>
              <a:t>3. Criminal </a:t>
            </a:r>
          </a:p>
          <a:p>
            <a:pPr algn="just">
              <a:buFont typeface="Wingdings" pitchFamily="2" charset="2"/>
              <a:buChar char="Ø"/>
            </a:pPr>
            <a:r>
              <a:rPr lang="en-US" sz="2300" dirty="0">
                <a:solidFill>
                  <a:srgbClr val="002060"/>
                </a:solidFill>
              </a:rPr>
              <a:t>Large number of human remains </a:t>
            </a:r>
          </a:p>
          <a:p>
            <a:pPr algn="just">
              <a:buFont typeface="Wingdings" pitchFamily="2" charset="2"/>
              <a:buChar char="Ø"/>
            </a:pPr>
            <a:r>
              <a:rPr lang="en-US" sz="2300" dirty="0">
                <a:solidFill>
                  <a:srgbClr val="002060"/>
                </a:solidFill>
              </a:rPr>
              <a:t>Fragmented and </a:t>
            </a:r>
          </a:p>
          <a:p>
            <a:pPr algn="just">
              <a:buFont typeface="Wingdings" pitchFamily="2" charset="2"/>
              <a:buChar char="Ø"/>
            </a:pPr>
            <a:r>
              <a:rPr lang="en-US" sz="2300" dirty="0">
                <a:solidFill>
                  <a:srgbClr val="002060"/>
                </a:solidFill>
              </a:rPr>
              <a:t>incinerated or commingled</a:t>
            </a:r>
          </a:p>
          <a:p>
            <a:pPr>
              <a:buNone/>
            </a:pPr>
            <a:endParaRPr lang="en-US" sz="2300" dirty="0">
              <a:solidFill>
                <a:srgbClr val="002060"/>
              </a:solidFill>
            </a:endParaRPr>
          </a:p>
        </p:txBody>
      </p:sp>
      <p:pic>
        <p:nvPicPr>
          <p:cNvPr id="4" name="Picture 4" descr="http://www.scrivial.com/uploads/4/0/1/7/40179731/9548033_orig.jpg"/>
          <p:cNvPicPr>
            <a:picLocks noChangeAspect="1" noChangeArrowheads="1"/>
          </p:cNvPicPr>
          <p:nvPr/>
        </p:nvPicPr>
        <p:blipFill>
          <a:blip r:embed="rId2"/>
          <a:srcRect/>
          <a:stretch>
            <a:fillRect/>
          </a:stretch>
        </p:blipFill>
        <p:spPr bwMode="auto">
          <a:xfrm>
            <a:off x="5357812" y="3429000"/>
            <a:ext cx="3786188" cy="3429000"/>
          </a:xfrm>
          <a:prstGeom prst="rect">
            <a:avLst/>
          </a:prstGeom>
          <a:noFill/>
        </p:spPr>
      </p:pic>
      <p:sp>
        <p:nvSpPr>
          <p:cNvPr id="5" name="Rectangle 4"/>
          <p:cNvSpPr/>
          <p:nvPr/>
        </p:nvSpPr>
        <p:spPr>
          <a:xfrm>
            <a:off x="6172200" y="3105835"/>
            <a:ext cx="2438400" cy="646331"/>
          </a:xfrm>
          <a:prstGeom prst="rect">
            <a:avLst/>
          </a:prstGeom>
        </p:spPr>
        <p:txBody>
          <a:bodyPr wrap="square">
            <a:spAutoFit/>
          </a:bodyPr>
          <a:lstStyle/>
          <a:p>
            <a:endParaRPr lang="en-US" dirty="0">
              <a:solidFill>
                <a:schemeClr val="bg1"/>
              </a:solidFill>
            </a:endParaRPr>
          </a:p>
          <a:p>
            <a:r>
              <a:rPr lang="en-US" b="1" dirty="0">
                <a:solidFill>
                  <a:schemeClr val="bg1"/>
                </a:solidFill>
              </a:rPr>
              <a:t>Tsunami in 2004</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192483" cy="4191000"/>
          </a:xfrm>
        </p:spPr>
        <p:txBody>
          <a:bodyPr>
            <a:normAutofit/>
          </a:bodyPr>
          <a:lstStyle/>
          <a:p>
            <a:pPr algn="just"/>
            <a:r>
              <a:rPr lang="en-US" sz="2400" i="1" dirty="0">
                <a:solidFill>
                  <a:schemeClr val="accent2">
                    <a:lumMod val="75000"/>
                  </a:schemeClr>
                </a:solidFill>
              </a:rPr>
              <a:t>Natural mass disasters </a:t>
            </a:r>
            <a:r>
              <a:rPr lang="en-US" sz="2400" dirty="0">
                <a:solidFill>
                  <a:srgbClr val="002060"/>
                </a:solidFill>
              </a:rPr>
              <a:t>include earthquakes, tornadoes,  volcanic eruptions, fire storms and floods.</a:t>
            </a:r>
          </a:p>
          <a:p>
            <a:pPr algn="just"/>
            <a:r>
              <a:rPr lang="en-US" sz="2400" dirty="0">
                <a:solidFill>
                  <a:srgbClr val="002060"/>
                </a:solidFill>
              </a:rPr>
              <a:t>Principal problem for the dental identification team </a:t>
            </a:r>
            <a:r>
              <a:rPr lang="en-US" sz="2400" dirty="0">
                <a:solidFill>
                  <a:srgbClr val="002060"/>
                </a:solidFill>
                <a:latin typeface="Calibri"/>
              </a:rPr>
              <a:t>→</a:t>
            </a:r>
            <a:r>
              <a:rPr lang="en-US" sz="2400" dirty="0">
                <a:solidFill>
                  <a:srgbClr val="002060"/>
                </a:solidFill>
              </a:rPr>
              <a:t> environmental infrastructure is often compromised. Dental offices containing </a:t>
            </a:r>
            <a:r>
              <a:rPr lang="en-US" sz="2400" dirty="0" err="1">
                <a:solidFill>
                  <a:srgbClr val="002060"/>
                </a:solidFill>
              </a:rPr>
              <a:t>antemortem</a:t>
            </a:r>
            <a:r>
              <a:rPr lang="en-US" sz="2400" dirty="0">
                <a:solidFill>
                  <a:srgbClr val="002060"/>
                </a:solidFill>
              </a:rPr>
              <a:t> records may be destroyed</a:t>
            </a:r>
          </a:p>
        </p:txBody>
      </p:sp>
      <p:pic>
        <p:nvPicPr>
          <p:cNvPr id="2050" name="Picture 2" descr="http://www.ifrc.org/Global/Photos/Asia%20Pacific/201504/20150427-nepal-earthquake-in-pictures-Main-5.jpg"/>
          <p:cNvPicPr>
            <a:picLocks noChangeAspect="1" noChangeArrowheads="1"/>
          </p:cNvPicPr>
          <p:nvPr/>
        </p:nvPicPr>
        <p:blipFill>
          <a:blip r:embed="rId2"/>
          <a:srcRect/>
          <a:stretch>
            <a:fillRect/>
          </a:stretch>
        </p:blipFill>
        <p:spPr bwMode="auto">
          <a:xfrm>
            <a:off x="76200" y="3276600"/>
            <a:ext cx="4038600" cy="3581400"/>
          </a:xfrm>
          <a:prstGeom prst="rect">
            <a:avLst/>
          </a:prstGeom>
          <a:noFill/>
        </p:spPr>
      </p:pic>
      <p:pic>
        <p:nvPicPr>
          <p:cNvPr id="2052" name="Picture 4" descr="http://images.indianexpress.com/2015/12/chennai-floods-759.jpg"/>
          <p:cNvPicPr>
            <a:picLocks noChangeAspect="1" noChangeArrowheads="1"/>
          </p:cNvPicPr>
          <p:nvPr/>
        </p:nvPicPr>
        <p:blipFill>
          <a:blip r:embed="rId3"/>
          <a:srcRect/>
          <a:stretch>
            <a:fillRect/>
          </a:stretch>
        </p:blipFill>
        <p:spPr bwMode="auto">
          <a:xfrm>
            <a:off x="4419600" y="3295650"/>
            <a:ext cx="4572000" cy="35623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49683" cy="4191000"/>
          </a:xfrm>
        </p:spPr>
        <p:txBody>
          <a:bodyPr>
            <a:normAutofit/>
          </a:bodyPr>
          <a:lstStyle/>
          <a:p>
            <a:pPr algn="just"/>
            <a:r>
              <a:rPr lang="en-US" sz="2400" dirty="0">
                <a:solidFill>
                  <a:schemeClr val="accent2">
                    <a:lumMod val="75000"/>
                  </a:schemeClr>
                </a:solidFill>
              </a:rPr>
              <a:t>Accidental mass disasters </a:t>
            </a:r>
            <a:r>
              <a:rPr lang="en-US" sz="2400" dirty="0">
                <a:solidFill>
                  <a:srgbClr val="002060"/>
                </a:solidFill>
              </a:rPr>
              <a:t>are most often associated with transportation accidents, fires, industrial and mining accidents, and military accidents.</a:t>
            </a:r>
          </a:p>
          <a:p>
            <a:pPr algn="just"/>
            <a:r>
              <a:rPr lang="en-US" sz="2400" dirty="0">
                <a:solidFill>
                  <a:srgbClr val="002060"/>
                </a:solidFill>
              </a:rPr>
              <a:t>Occur  over short periods, closed populations</a:t>
            </a:r>
          </a:p>
        </p:txBody>
      </p:sp>
      <p:pic>
        <p:nvPicPr>
          <p:cNvPr id="82946" name="Picture 2" descr="http://www.megamedianews.in/wp-content/uploads/2012/02/Air-Crass1.jpg"/>
          <p:cNvPicPr>
            <a:picLocks noChangeAspect="1" noChangeArrowheads="1"/>
          </p:cNvPicPr>
          <p:nvPr/>
        </p:nvPicPr>
        <p:blipFill>
          <a:blip r:embed="rId2"/>
          <a:srcRect/>
          <a:stretch>
            <a:fillRect/>
          </a:stretch>
        </p:blipFill>
        <p:spPr bwMode="auto">
          <a:xfrm>
            <a:off x="228600" y="2667000"/>
            <a:ext cx="4038600" cy="4114800"/>
          </a:xfrm>
          <a:prstGeom prst="rect">
            <a:avLst/>
          </a:prstGeom>
          <a:noFill/>
        </p:spPr>
      </p:pic>
      <p:pic>
        <p:nvPicPr>
          <p:cNvPr id="82948" name="Picture 4" descr="http://im.rediff.com/news/2015/aug/05derail1.jpg"/>
          <p:cNvPicPr>
            <a:picLocks noChangeAspect="1" noChangeArrowheads="1"/>
          </p:cNvPicPr>
          <p:nvPr/>
        </p:nvPicPr>
        <p:blipFill>
          <a:blip r:embed="rId3"/>
          <a:srcRect/>
          <a:stretch>
            <a:fillRect/>
          </a:stretch>
        </p:blipFill>
        <p:spPr bwMode="auto">
          <a:xfrm>
            <a:off x="4800600" y="2800350"/>
            <a:ext cx="4171950" cy="39814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a:stretch>
            <a:fillRect/>
          </a:stretch>
        </p:blipFill>
        <p:spPr bwMode="auto">
          <a:xfrm>
            <a:off x="4591050" y="1524000"/>
            <a:ext cx="4552950" cy="4876800"/>
          </a:xfrm>
          <a:prstGeom prst="rect">
            <a:avLst/>
          </a:prstGeom>
          <a:noFill/>
          <a:ln w="9525">
            <a:noFill/>
            <a:miter lim="800000"/>
            <a:headEnd/>
            <a:tailEnd/>
          </a:ln>
          <a:effectLst/>
        </p:spPr>
      </p:pic>
      <p:sp>
        <p:nvSpPr>
          <p:cNvPr id="6" name="Rectangle 5"/>
          <p:cNvSpPr/>
          <p:nvPr/>
        </p:nvSpPr>
        <p:spPr>
          <a:xfrm>
            <a:off x="2286000" y="-152400"/>
            <a:ext cx="4572000" cy="830997"/>
          </a:xfrm>
          <a:prstGeom prst="rect">
            <a:avLst/>
          </a:prstGeom>
        </p:spPr>
        <p:txBody>
          <a:bodyPr>
            <a:spAutoFit/>
          </a:bodyPr>
          <a:lstStyle/>
          <a:p>
            <a:endParaRPr lang="en-US" sz="2400" dirty="0">
              <a:solidFill>
                <a:srgbClr val="0070C0"/>
              </a:solidFill>
            </a:endParaRPr>
          </a:p>
          <a:p>
            <a:r>
              <a:rPr lang="en-US" sz="2400" b="1" dirty="0">
                <a:solidFill>
                  <a:srgbClr val="0070C0"/>
                </a:solidFill>
              </a:rPr>
              <a:t>INTENTIONAL MASS DISASTERS</a:t>
            </a:r>
            <a:endParaRPr lang="en-US" sz="2400" dirty="0">
              <a:solidFill>
                <a:srgbClr val="0070C0"/>
              </a:solidFill>
            </a:endParaRPr>
          </a:p>
        </p:txBody>
      </p:sp>
      <p:sp>
        <p:nvSpPr>
          <p:cNvPr id="7" name="Rectangle 6"/>
          <p:cNvSpPr/>
          <p:nvPr/>
        </p:nvSpPr>
        <p:spPr>
          <a:xfrm>
            <a:off x="4724400" y="838200"/>
            <a:ext cx="4572000" cy="646331"/>
          </a:xfrm>
          <a:prstGeom prst="rect">
            <a:avLst/>
          </a:prstGeom>
        </p:spPr>
        <p:txBody>
          <a:bodyPr>
            <a:spAutoFit/>
          </a:bodyPr>
          <a:lstStyle/>
          <a:p>
            <a:endParaRPr lang="en-US" dirty="0">
              <a:solidFill>
                <a:srgbClr val="002060"/>
              </a:solidFill>
            </a:endParaRPr>
          </a:p>
          <a:p>
            <a:r>
              <a:rPr lang="en-US" b="1" dirty="0">
                <a:solidFill>
                  <a:srgbClr val="002060"/>
                </a:solidFill>
              </a:rPr>
              <a:t>World trade center attack in 2001</a:t>
            </a:r>
            <a:endParaRPr lang="en-US" dirty="0">
              <a:solidFill>
                <a:srgbClr val="002060"/>
              </a:solidFill>
            </a:endParaRPr>
          </a:p>
        </p:txBody>
      </p:sp>
      <p:pic>
        <p:nvPicPr>
          <p:cNvPr id="2050" name="Picture 2"/>
          <p:cNvPicPr>
            <a:picLocks noChangeAspect="1" noChangeArrowheads="1"/>
          </p:cNvPicPr>
          <p:nvPr/>
        </p:nvPicPr>
        <p:blipFill>
          <a:blip r:embed="rId3"/>
          <a:srcRect/>
          <a:stretch>
            <a:fillRect/>
          </a:stretch>
        </p:blipFill>
        <p:spPr bwMode="auto">
          <a:xfrm>
            <a:off x="0" y="1571625"/>
            <a:ext cx="4114800" cy="4829175"/>
          </a:xfrm>
          <a:prstGeom prst="rect">
            <a:avLst/>
          </a:prstGeom>
          <a:noFill/>
          <a:ln w="9525">
            <a:noFill/>
            <a:miter lim="800000"/>
            <a:headEnd/>
            <a:tailEnd/>
          </a:ln>
          <a:effectLst/>
        </p:spPr>
      </p:pic>
      <p:sp>
        <p:nvSpPr>
          <p:cNvPr id="9" name="Rectangle 8"/>
          <p:cNvSpPr/>
          <p:nvPr/>
        </p:nvSpPr>
        <p:spPr>
          <a:xfrm>
            <a:off x="457200" y="914400"/>
            <a:ext cx="3059723" cy="646331"/>
          </a:xfrm>
          <a:prstGeom prst="rect">
            <a:avLst/>
          </a:prstGeom>
        </p:spPr>
        <p:txBody>
          <a:bodyPr wrap="square">
            <a:spAutoFit/>
          </a:bodyPr>
          <a:lstStyle/>
          <a:p>
            <a:endParaRPr lang="en-US" dirty="0">
              <a:solidFill>
                <a:srgbClr val="002060"/>
              </a:solidFill>
            </a:endParaRPr>
          </a:p>
          <a:p>
            <a:r>
              <a:rPr lang="en-US" b="1" dirty="0">
                <a:solidFill>
                  <a:srgbClr val="002060"/>
                </a:solidFill>
              </a:rPr>
              <a:t>Bombing of buildings </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153399" cy="5562600"/>
          </a:xfrm>
        </p:spPr>
        <p:txBody>
          <a:bodyPr>
            <a:normAutofit/>
          </a:bodyPr>
          <a:lstStyle/>
          <a:p>
            <a:pPr algn="just"/>
            <a:r>
              <a:rPr lang="en-US" sz="2400" dirty="0">
                <a:solidFill>
                  <a:srgbClr val="002060"/>
                </a:solidFill>
              </a:rPr>
              <a:t>According to </a:t>
            </a:r>
            <a:r>
              <a:rPr lang="en-US" sz="2400" dirty="0" err="1">
                <a:solidFill>
                  <a:srgbClr val="002060"/>
                </a:solidFill>
              </a:rPr>
              <a:t>clark</a:t>
            </a:r>
            <a:r>
              <a:rPr lang="en-US" sz="2400" dirty="0">
                <a:solidFill>
                  <a:srgbClr val="002060"/>
                </a:solidFill>
              </a:rPr>
              <a:t>, 50% of identification are from dental evidence. So </a:t>
            </a:r>
            <a:r>
              <a:rPr lang="en-US" sz="2400" dirty="0" err="1">
                <a:solidFill>
                  <a:srgbClr val="002060"/>
                </a:solidFill>
              </a:rPr>
              <a:t>odontology</a:t>
            </a:r>
            <a:r>
              <a:rPr lang="en-US" sz="2400" dirty="0">
                <a:solidFill>
                  <a:srgbClr val="002060"/>
                </a:solidFill>
              </a:rPr>
              <a:t> is a part of team.</a:t>
            </a:r>
          </a:p>
          <a:p>
            <a:pPr algn="just"/>
            <a:r>
              <a:rPr lang="en-US" sz="2400" dirty="0">
                <a:solidFill>
                  <a:srgbClr val="002060"/>
                </a:solidFill>
              </a:rPr>
              <a:t>Clarke states- ‘dental examination is usually done after most other procedures such as  photography, fingerprinting, and autopsy’.</a:t>
            </a:r>
          </a:p>
          <a:p>
            <a:pPr algn="just"/>
            <a:r>
              <a:rPr lang="en-US" sz="2400" dirty="0">
                <a:solidFill>
                  <a:schemeClr val="accent2">
                    <a:lumMod val="75000"/>
                  </a:schemeClr>
                </a:solidFill>
              </a:rPr>
              <a:t>Postmortem unit </a:t>
            </a:r>
            <a:r>
              <a:rPr lang="en-US" sz="2400" dirty="0">
                <a:solidFill>
                  <a:srgbClr val="002060"/>
                </a:solidFill>
              </a:rPr>
              <a:t>is responsible for processing the radiograph and also need to arrange photography of teeth.</a:t>
            </a:r>
          </a:p>
          <a:p>
            <a:pPr algn="just"/>
            <a:r>
              <a:rPr lang="en-US" sz="2400" dirty="0" err="1">
                <a:solidFill>
                  <a:schemeClr val="accent2">
                    <a:lumMod val="75000"/>
                  </a:schemeClr>
                </a:solidFill>
              </a:rPr>
              <a:t>Antemortem</a:t>
            </a:r>
            <a:r>
              <a:rPr lang="en-US" sz="2400" dirty="0">
                <a:solidFill>
                  <a:schemeClr val="accent2">
                    <a:lumMod val="75000"/>
                  </a:schemeClr>
                </a:solidFill>
              </a:rPr>
              <a:t> unit </a:t>
            </a:r>
            <a:r>
              <a:rPr lang="en-US" sz="2400" dirty="0">
                <a:solidFill>
                  <a:srgbClr val="002060"/>
                </a:solidFill>
              </a:rPr>
              <a:t>is most difficult. Dentist need to collect as mush information as possible in the shortest period of time.</a:t>
            </a:r>
          </a:p>
          <a:p>
            <a:pPr algn="just"/>
            <a:r>
              <a:rPr lang="en-US" sz="2400" dirty="0">
                <a:solidFill>
                  <a:srgbClr val="002060"/>
                </a:solidFill>
              </a:rPr>
              <a:t>Comparison by- IDENTIFY, ODONTID, CAPMI, IDIS </a:t>
            </a:r>
            <a:r>
              <a:rPr lang="en-US" sz="2400" dirty="0" err="1">
                <a:solidFill>
                  <a:srgbClr val="002060"/>
                </a:solidFill>
              </a:rPr>
              <a:t>softwares</a:t>
            </a:r>
            <a:r>
              <a:rPr lang="en-US" sz="2400" dirty="0">
                <a:solidFill>
                  <a:srgbClr val="002060"/>
                </a:solidFill>
              </a:rPr>
              <a:t>.</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533400"/>
            <a:ext cx="7811483" cy="1066800"/>
          </a:xfrm>
        </p:spPr>
        <p:txBody>
          <a:bodyPr>
            <a:noAutofit/>
          </a:bodyPr>
          <a:lstStyle/>
          <a:p>
            <a:r>
              <a:rPr lang="en-US" sz="2800" dirty="0"/>
              <a:t>Reconstructive  post mortem (dental profiling) </a:t>
            </a:r>
            <a:br>
              <a:rPr lang="en-US" sz="2800" dirty="0"/>
            </a:br>
            <a:endParaRPr lang="en-US" sz="2800" dirty="0"/>
          </a:p>
        </p:txBody>
      </p:sp>
      <p:sp>
        <p:nvSpPr>
          <p:cNvPr id="3" name="Content Placeholder 2"/>
          <p:cNvSpPr>
            <a:spLocks noGrp="1"/>
          </p:cNvSpPr>
          <p:nvPr>
            <p:ph idx="1"/>
          </p:nvPr>
        </p:nvSpPr>
        <p:spPr>
          <a:xfrm>
            <a:off x="799116" y="1524000"/>
            <a:ext cx="7887683" cy="4191000"/>
          </a:xfrm>
        </p:spPr>
        <p:txBody>
          <a:bodyPr>
            <a:noAutofit/>
          </a:bodyPr>
          <a:lstStyle/>
          <a:p>
            <a:pPr lvl="0" algn="just"/>
            <a:r>
              <a:rPr lang="en-US" sz="2500" dirty="0">
                <a:solidFill>
                  <a:srgbClr val="002060"/>
                </a:solidFill>
              </a:rPr>
              <a:t>Dental profiling includes extracting a triad of information- race, gender, occupation &amp;  age.</a:t>
            </a:r>
          </a:p>
          <a:p>
            <a:pPr lvl="0" algn="just"/>
            <a:r>
              <a:rPr lang="en-US" sz="2500" dirty="0">
                <a:solidFill>
                  <a:schemeClr val="accent2">
                    <a:lumMod val="75000"/>
                  </a:schemeClr>
                </a:solidFill>
              </a:rPr>
              <a:t>According to Sweet and pretty- </a:t>
            </a:r>
            <a:r>
              <a:rPr lang="en-US" sz="2500" dirty="0">
                <a:solidFill>
                  <a:srgbClr val="002060"/>
                </a:solidFill>
              </a:rPr>
              <a:t>“The information from this process will enable a more focused search for ante mortem records”.</a:t>
            </a:r>
          </a:p>
          <a:p>
            <a:pPr algn="just"/>
            <a:endParaRPr lang="en-US" sz="25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76200"/>
            <a:ext cx="7887683" cy="1066800"/>
          </a:xfrm>
        </p:spPr>
        <p:txBody>
          <a:bodyPr>
            <a:normAutofit/>
          </a:bodyPr>
          <a:lstStyle/>
          <a:p>
            <a:r>
              <a:rPr lang="en-US" sz="2800" dirty="0"/>
              <a:t>IDENTIFYING  ETHNIC  ORIGIN FROM TEETH</a:t>
            </a:r>
          </a:p>
        </p:txBody>
      </p:sp>
      <p:sp>
        <p:nvSpPr>
          <p:cNvPr id="3" name="Content Placeholder 2"/>
          <p:cNvSpPr>
            <a:spLocks noGrp="1"/>
          </p:cNvSpPr>
          <p:nvPr>
            <p:ph idx="1"/>
          </p:nvPr>
        </p:nvSpPr>
        <p:spPr>
          <a:xfrm>
            <a:off x="799116" y="1371600"/>
            <a:ext cx="7735283" cy="5105400"/>
          </a:xfrm>
        </p:spPr>
        <p:txBody>
          <a:bodyPr>
            <a:normAutofit/>
          </a:bodyPr>
          <a:lstStyle/>
          <a:p>
            <a:pPr lvl="0" algn="just"/>
            <a:r>
              <a:rPr lang="en-US" sz="2400" dirty="0">
                <a:solidFill>
                  <a:srgbClr val="002060"/>
                </a:solidFill>
              </a:rPr>
              <a:t>Traditionally, the human species has been categorized into three ‘races’ – </a:t>
            </a:r>
            <a:r>
              <a:rPr lang="en-US" sz="2400" dirty="0">
                <a:solidFill>
                  <a:schemeClr val="accent2">
                    <a:lumMod val="75000"/>
                  </a:schemeClr>
                </a:solidFill>
              </a:rPr>
              <a:t>Caucasoid, Mongoloid, Negroid.</a:t>
            </a:r>
          </a:p>
          <a:p>
            <a:pPr lvl="0" algn="just"/>
            <a:r>
              <a:rPr lang="en-US" sz="2400" dirty="0">
                <a:solidFill>
                  <a:srgbClr val="002060"/>
                </a:solidFill>
              </a:rPr>
              <a:t>Many of the best traits of estimation of race are found in the </a:t>
            </a:r>
            <a:r>
              <a:rPr lang="en-US" sz="2400" dirty="0">
                <a:solidFill>
                  <a:schemeClr val="accent2">
                    <a:lumMod val="75000"/>
                  </a:schemeClr>
                </a:solidFill>
              </a:rPr>
              <a:t>mid facial skeleton</a:t>
            </a:r>
            <a:r>
              <a:rPr lang="en-US" sz="2400" dirty="0">
                <a:solidFill>
                  <a:srgbClr val="002060"/>
                </a:solidFill>
              </a:rPr>
              <a:t>, including the area of nose, mouth and cheek bones.</a:t>
            </a:r>
          </a:p>
          <a:p>
            <a:pPr algn="just"/>
            <a:r>
              <a:rPr lang="en-US" sz="2400" dirty="0">
                <a:solidFill>
                  <a:srgbClr val="002060"/>
                </a:solidFill>
              </a:rPr>
              <a:t> Landmarks – a)shape of the cranium, </a:t>
            </a:r>
          </a:p>
          <a:p>
            <a:pPr algn="just">
              <a:buNone/>
            </a:pPr>
            <a:r>
              <a:rPr lang="en-US" sz="2400" dirty="0">
                <a:solidFill>
                  <a:srgbClr val="002060"/>
                </a:solidFill>
              </a:rPr>
              <a:t>                            b)lateral projection of </a:t>
            </a:r>
            <a:r>
              <a:rPr lang="en-US" sz="2400" dirty="0" err="1">
                <a:solidFill>
                  <a:srgbClr val="002060"/>
                </a:solidFill>
              </a:rPr>
              <a:t>zygomatic</a:t>
            </a:r>
            <a:r>
              <a:rPr lang="en-US" sz="2400" dirty="0">
                <a:solidFill>
                  <a:srgbClr val="002060"/>
                </a:solidFill>
              </a:rPr>
              <a:t> arches, </a:t>
            </a:r>
          </a:p>
          <a:p>
            <a:pPr algn="just">
              <a:buNone/>
            </a:pPr>
            <a:r>
              <a:rPr lang="en-US" sz="2400" dirty="0">
                <a:solidFill>
                  <a:srgbClr val="002060"/>
                </a:solidFill>
              </a:rPr>
              <a:t>                            c)shape and contour of the orbits and </a:t>
            </a:r>
          </a:p>
          <a:p>
            <a:pPr algn="just">
              <a:buNone/>
            </a:pPr>
            <a:r>
              <a:rPr lang="en-US" sz="2400" dirty="0">
                <a:solidFill>
                  <a:srgbClr val="002060"/>
                </a:solidFill>
              </a:rPr>
              <a:t>                            d)nasal aperture.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399" cy="1066800"/>
          </a:xfrm>
        </p:spPr>
        <p:txBody>
          <a:bodyPr>
            <a:noAutofit/>
          </a:bodyPr>
          <a:lstStyle/>
          <a:p>
            <a:r>
              <a:rPr lang="en-US" sz="2500" dirty="0"/>
              <a:t>GENETIC AND ENVIRONMENTAL INFLUENCES ON TEETH:</a:t>
            </a:r>
            <a:br>
              <a:rPr lang="en-US" sz="2500" dirty="0"/>
            </a:br>
            <a:endParaRPr lang="en-US" sz="2500" dirty="0"/>
          </a:p>
        </p:txBody>
      </p:sp>
      <p:sp>
        <p:nvSpPr>
          <p:cNvPr id="3" name="Content Placeholder 2"/>
          <p:cNvSpPr>
            <a:spLocks noGrp="1"/>
          </p:cNvSpPr>
          <p:nvPr>
            <p:ph idx="1"/>
          </p:nvPr>
        </p:nvSpPr>
        <p:spPr>
          <a:xfrm>
            <a:off x="685800" y="1447800"/>
            <a:ext cx="8077200" cy="4191000"/>
          </a:xfrm>
        </p:spPr>
        <p:txBody>
          <a:bodyPr>
            <a:noAutofit/>
          </a:bodyPr>
          <a:lstStyle/>
          <a:p>
            <a:pPr lvl="0" algn="just"/>
            <a:r>
              <a:rPr lang="en-US" sz="2400" dirty="0">
                <a:solidFill>
                  <a:schemeClr val="accent2">
                    <a:lumMod val="75000"/>
                  </a:schemeClr>
                </a:solidFill>
              </a:rPr>
              <a:t>Scott and turner suggest </a:t>
            </a:r>
            <a:r>
              <a:rPr lang="en-US" sz="2400" dirty="0">
                <a:solidFill>
                  <a:srgbClr val="002060"/>
                </a:solidFill>
              </a:rPr>
              <a:t>- </a:t>
            </a:r>
            <a:r>
              <a:rPr lang="en-US" sz="2400" i="1" dirty="0">
                <a:solidFill>
                  <a:srgbClr val="002060"/>
                </a:solidFill>
              </a:rPr>
              <a:t>dental features have evolved over time as a result of genetic and environmental forces that have influenced different population groups. </a:t>
            </a:r>
          </a:p>
          <a:p>
            <a:pPr lvl="0" algn="just"/>
            <a:r>
              <a:rPr lang="en-US" sz="2400" dirty="0">
                <a:solidFill>
                  <a:srgbClr val="002060"/>
                </a:solidFill>
              </a:rPr>
              <a:t>complex mode of inheritance </a:t>
            </a:r>
          </a:p>
          <a:p>
            <a:pPr lvl="0" algn="just"/>
            <a:r>
              <a:rPr lang="en-US" sz="2400" dirty="0">
                <a:solidFill>
                  <a:srgbClr val="002060"/>
                </a:solidFill>
              </a:rPr>
              <a:t>combination of hereditary factors and environmental effects to which a person is exposed. </a:t>
            </a:r>
          </a:p>
          <a:p>
            <a:pPr lvl="0" algn="just"/>
            <a:r>
              <a:rPr lang="en-US" sz="2400" dirty="0">
                <a:solidFill>
                  <a:srgbClr val="002060"/>
                </a:solidFill>
              </a:rPr>
              <a:t>Dental features that have a stronger genetic and weak environmental influence are useful.</a:t>
            </a:r>
          </a:p>
          <a:p>
            <a:pPr lvl="0" algn="just"/>
            <a:r>
              <a:rPr lang="en-US" sz="2400" dirty="0">
                <a:solidFill>
                  <a:srgbClr val="002060"/>
                </a:solidFill>
              </a:rPr>
              <a:t>Dental features </a:t>
            </a:r>
            <a:r>
              <a:rPr lang="en-US" sz="2400" dirty="0">
                <a:solidFill>
                  <a:schemeClr val="accent2">
                    <a:lumMod val="75000"/>
                  </a:schemeClr>
                </a:solidFill>
              </a:rPr>
              <a:t>– metric </a:t>
            </a:r>
            <a:r>
              <a:rPr lang="en-US" sz="2400" dirty="0">
                <a:solidFill>
                  <a:srgbClr val="002060"/>
                </a:solidFill>
              </a:rPr>
              <a:t>(tooth size) and </a:t>
            </a:r>
          </a:p>
          <a:p>
            <a:pPr lvl="0" algn="just">
              <a:buNone/>
            </a:pPr>
            <a:r>
              <a:rPr lang="en-US" sz="2400" dirty="0">
                <a:solidFill>
                  <a:schemeClr val="accent2">
                    <a:lumMod val="75000"/>
                  </a:schemeClr>
                </a:solidFill>
              </a:rPr>
              <a:t>                                  non metric</a:t>
            </a:r>
            <a:r>
              <a:rPr lang="en-US" sz="2400" dirty="0">
                <a:solidFill>
                  <a:srgbClr val="002060"/>
                </a:solidFill>
              </a:rPr>
              <a:t> (tooth shape).</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963883" cy="5257800"/>
          </a:xfrm>
        </p:spPr>
        <p:txBody>
          <a:bodyPr>
            <a:normAutofit/>
          </a:bodyPr>
          <a:lstStyle/>
          <a:p>
            <a:pPr lvl="0" algn="just"/>
            <a:r>
              <a:rPr lang="en-US" sz="2500" i="1" dirty="0">
                <a:solidFill>
                  <a:schemeClr val="accent2">
                    <a:lumMod val="75000"/>
                  </a:schemeClr>
                </a:solidFill>
              </a:rPr>
              <a:t>Metric features </a:t>
            </a:r>
            <a:r>
              <a:rPr lang="en-US" sz="2500" dirty="0">
                <a:solidFill>
                  <a:srgbClr val="002060"/>
                </a:solidFill>
              </a:rPr>
              <a:t>are based on measurements - considerably influenced by local environmental factors</a:t>
            </a:r>
          </a:p>
          <a:p>
            <a:pPr lvl="0" algn="just"/>
            <a:r>
              <a:rPr lang="en-US" sz="2500" i="1" dirty="0">
                <a:solidFill>
                  <a:schemeClr val="accent2">
                    <a:lumMod val="75000"/>
                  </a:schemeClr>
                </a:solidFill>
              </a:rPr>
              <a:t>Non metric </a:t>
            </a:r>
            <a:r>
              <a:rPr lang="en-US" sz="2500" dirty="0">
                <a:solidFill>
                  <a:srgbClr val="002060"/>
                </a:solidFill>
              </a:rPr>
              <a:t>in terms of presence or absence of a particular feature - are more inheritable.</a:t>
            </a:r>
            <a:endParaRPr lang="en-US" sz="2300" dirty="0">
              <a:solidFill>
                <a:srgbClr val="002060"/>
              </a:solidFill>
            </a:endParaRPr>
          </a:p>
          <a:p>
            <a:pPr marL="502920" indent="-457200" algn="just">
              <a:buFont typeface="Wingdings" pitchFamily="2" charset="2"/>
              <a:buChar char="q"/>
            </a:pPr>
            <a:r>
              <a:rPr lang="en-US" sz="2300" dirty="0" err="1">
                <a:solidFill>
                  <a:srgbClr val="002060"/>
                </a:solidFill>
              </a:rPr>
              <a:t>Shovelling</a:t>
            </a:r>
            <a:r>
              <a:rPr lang="en-US" sz="2300" dirty="0">
                <a:solidFill>
                  <a:srgbClr val="002060"/>
                </a:solidFill>
              </a:rPr>
              <a:t>, </a:t>
            </a:r>
          </a:p>
          <a:p>
            <a:pPr marL="502920" indent="-457200" algn="just">
              <a:buFont typeface="Wingdings" pitchFamily="2" charset="2"/>
              <a:buChar char="q"/>
            </a:pPr>
            <a:r>
              <a:rPr lang="en-US" sz="2300" dirty="0" err="1">
                <a:solidFill>
                  <a:srgbClr val="002060"/>
                </a:solidFill>
              </a:rPr>
              <a:t>Carabelli’s</a:t>
            </a:r>
            <a:r>
              <a:rPr lang="en-US" sz="2300" dirty="0">
                <a:solidFill>
                  <a:srgbClr val="002060"/>
                </a:solidFill>
              </a:rPr>
              <a:t> cusp, </a:t>
            </a:r>
          </a:p>
          <a:p>
            <a:pPr marL="502920" indent="-457200" algn="just">
              <a:buFont typeface="Wingdings" pitchFamily="2" charset="2"/>
              <a:buChar char="q"/>
            </a:pPr>
            <a:r>
              <a:rPr lang="en-US" sz="2300" dirty="0">
                <a:solidFill>
                  <a:srgbClr val="002060"/>
                </a:solidFill>
              </a:rPr>
              <a:t>3 cusped maxillary 2</a:t>
            </a:r>
            <a:r>
              <a:rPr lang="en-US" sz="2300" baseline="30000" dirty="0">
                <a:solidFill>
                  <a:srgbClr val="002060"/>
                </a:solidFill>
              </a:rPr>
              <a:t>nd</a:t>
            </a:r>
            <a:r>
              <a:rPr lang="en-US" sz="2300" dirty="0">
                <a:solidFill>
                  <a:srgbClr val="002060"/>
                </a:solidFill>
              </a:rPr>
              <a:t> molar</a:t>
            </a:r>
          </a:p>
          <a:p>
            <a:pPr marL="502920" indent="-457200" algn="just">
              <a:buFont typeface="Wingdings" pitchFamily="2" charset="2"/>
              <a:buChar char="q"/>
            </a:pPr>
            <a:r>
              <a:rPr lang="en-US" sz="2300" dirty="0">
                <a:solidFill>
                  <a:srgbClr val="002060"/>
                </a:solidFill>
              </a:rPr>
              <a:t>4 cusped </a:t>
            </a:r>
            <a:r>
              <a:rPr lang="en-US" sz="2300" dirty="0" err="1">
                <a:solidFill>
                  <a:srgbClr val="002060"/>
                </a:solidFill>
              </a:rPr>
              <a:t>mandibular</a:t>
            </a:r>
            <a:r>
              <a:rPr lang="en-US" sz="2300" dirty="0">
                <a:solidFill>
                  <a:srgbClr val="002060"/>
                </a:solidFill>
              </a:rPr>
              <a:t> molars</a:t>
            </a:r>
          </a:p>
          <a:p>
            <a:pPr marL="502920" indent="-457200" algn="just">
              <a:buFont typeface="Wingdings" pitchFamily="2" charset="2"/>
              <a:buChar char="q"/>
            </a:pPr>
            <a:r>
              <a:rPr lang="en-US" sz="2300" dirty="0" err="1">
                <a:solidFill>
                  <a:srgbClr val="002060"/>
                </a:solidFill>
              </a:rPr>
              <a:t>Odontome</a:t>
            </a:r>
            <a:r>
              <a:rPr lang="en-US" sz="2300" dirty="0">
                <a:solidFill>
                  <a:srgbClr val="002060"/>
                </a:solidFill>
              </a:rPr>
              <a:t> </a:t>
            </a:r>
          </a:p>
        </p:txBody>
      </p:sp>
      <p:sp>
        <p:nvSpPr>
          <p:cNvPr id="37889" name="Rectangle 1"/>
          <p:cNvSpPr>
            <a:spLocks noChangeArrowheads="1"/>
          </p:cNvSpPr>
          <p:nvPr/>
        </p:nvSpPr>
        <p:spPr bwMode="auto">
          <a:xfrm>
            <a:off x="5334000" y="2762071"/>
            <a:ext cx="3962400" cy="16201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Wingdings" pitchFamily="2" charset="2"/>
              <a:buChar char="q"/>
              <a:tabLst>
                <a:tab pos="457200" algn="l"/>
              </a:tabLst>
            </a:pPr>
            <a:r>
              <a:rPr kumimoji="0" lang="en-US" sz="2300" i="0" u="none" strike="noStrike" cap="none" normalizeH="0" baseline="0" dirty="0">
                <a:ln>
                  <a:noFill/>
                </a:ln>
                <a:solidFill>
                  <a:srgbClr val="002060"/>
                </a:solidFill>
                <a:effectLst/>
                <a:latin typeface="+mj-lt"/>
                <a:ea typeface="Times New Roman" pitchFamily="18" charset="0"/>
                <a:cs typeface="Arial" pitchFamily="34" charset="0"/>
              </a:rPr>
              <a:t>Two rooted upper premolar</a:t>
            </a:r>
            <a:endParaRPr kumimoji="0" lang="en-US" sz="2300" i="0" u="none" strike="noStrike" cap="none" normalizeH="0" baseline="0" dirty="0">
              <a:ln>
                <a:noFill/>
              </a:ln>
              <a:solidFill>
                <a:srgbClr val="002060"/>
              </a:solidFill>
              <a:effectLst/>
              <a:latin typeface="+mj-lt"/>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Wingdings" pitchFamily="2" charset="2"/>
              <a:buChar char="q"/>
              <a:tabLst>
                <a:tab pos="457200" algn="l"/>
              </a:tabLst>
            </a:pPr>
            <a:r>
              <a:rPr kumimoji="0" lang="en-US" sz="2300" i="0" u="none" strike="noStrike" cap="none" normalizeH="0" baseline="0" dirty="0">
                <a:ln>
                  <a:noFill/>
                </a:ln>
                <a:solidFill>
                  <a:srgbClr val="002060"/>
                </a:solidFill>
                <a:effectLst/>
                <a:latin typeface="+mj-lt"/>
                <a:ea typeface="Times New Roman" pitchFamily="18" charset="0"/>
                <a:cs typeface="Arial" pitchFamily="34" charset="0"/>
              </a:rPr>
              <a:t>Two rooted upper molar</a:t>
            </a:r>
          </a:p>
          <a:p>
            <a:pPr marL="0" marR="0" lvl="0" indent="0" algn="l" defTabSz="914400" rtl="0" eaLnBrk="0" fontAlgn="base" latinLnBrk="0" hangingPunct="0">
              <a:lnSpc>
                <a:spcPct val="150000"/>
              </a:lnSpc>
              <a:spcBef>
                <a:spcPct val="0"/>
              </a:spcBef>
              <a:spcAft>
                <a:spcPct val="0"/>
              </a:spcAft>
              <a:buClrTx/>
              <a:buSzTx/>
              <a:buFont typeface="Wingdings" pitchFamily="2" charset="2"/>
              <a:buChar char="q"/>
              <a:tabLst>
                <a:tab pos="457200" algn="l"/>
              </a:tabLst>
            </a:pPr>
            <a:r>
              <a:rPr kumimoji="0" lang="en-US" sz="2300" i="0" u="none" strike="noStrike" cap="none" normalizeH="0" baseline="0" dirty="0">
                <a:ln>
                  <a:noFill/>
                </a:ln>
                <a:solidFill>
                  <a:srgbClr val="002060"/>
                </a:solidFill>
                <a:effectLst/>
                <a:latin typeface="+mj-lt"/>
                <a:ea typeface="Times New Roman" pitchFamily="18" charset="0"/>
                <a:cs typeface="Arial" pitchFamily="34" charset="0"/>
              </a:rPr>
              <a:t>Two rooted lower canine</a:t>
            </a:r>
            <a:r>
              <a:rPr kumimoji="0" lang="en-US" sz="2300" i="0" u="none" strike="noStrike" cap="none" normalizeH="0" baseline="0" dirty="0">
                <a:ln>
                  <a:noFill/>
                </a:ln>
                <a:solidFill>
                  <a:srgbClr val="002060"/>
                </a:solidFill>
                <a:effectLst/>
                <a:latin typeface="+mj-lt"/>
                <a:cs typeface="Arial"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152400"/>
            <a:ext cx="7125683" cy="1066800"/>
          </a:xfrm>
        </p:spPr>
        <p:txBody>
          <a:bodyPr>
            <a:normAutofit/>
          </a:bodyPr>
          <a:lstStyle/>
          <a:p>
            <a:r>
              <a:rPr lang="en-US" sz="2800" dirty="0"/>
              <a:t>IDENTIFICATION FROM DENTAL DNA:</a:t>
            </a:r>
            <a:br>
              <a:rPr lang="en-US" sz="2800" dirty="0"/>
            </a:br>
            <a:endParaRPr lang="en-US" sz="2800" dirty="0"/>
          </a:p>
        </p:txBody>
      </p:sp>
      <p:sp>
        <p:nvSpPr>
          <p:cNvPr id="3" name="Content Placeholder 2"/>
          <p:cNvSpPr>
            <a:spLocks noGrp="1"/>
          </p:cNvSpPr>
          <p:nvPr>
            <p:ph idx="1"/>
          </p:nvPr>
        </p:nvSpPr>
        <p:spPr>
          <a:xfrm>
            <a:off x="152400" y="838200"/>
            <a:ext cx="8610600" cy="4648200"/>
          </a:xfrm>
        </p:spPr>
        <p:txBody>
          <a:bodyPr>
            <a:noAutofit/>
          </a:bodyPr>
          <a:lstStyle/>
          <a:p>
            <a:pPr lvl="0" algn="just"/>
            <a:r>
              <a:rPr lang="en-US" sz="2400" dirty="0">
                <a:solidFill>
                  <a:srgbClr val="002060"/>
                </a:solidFill>
              </a:rPr>
              <a:t>Teeth can resist extreme condition.</a:t>
            </a:r>
          </a:p>
          <a:p>
            <a:pPr algn="just"/>
            <a:r>
              <a:rPr lang="en-US" sz="2400" dirty="0">
                <a:solidFill>
                  <a:srgbClr val="002060"/>
                </a:solidFill>
              </a:rPr>
              <a:t>Pretty and Sweet state that teeth are an excellent source of DNA</a:t>
            </a:r>
          </a:p>
          <a:p>
            <a:pPr lvl="0" algn="just"/>
            <a:r>
              <a:rPr lang="en-US" sz="2400" i="1" dirty="0">
                <a:solidFill>
                  <a:schemeClr val="accent2">
                    <a:lumMod val="75000"/>
                  </a:schemeClr>
                </a:solidFill>
              </a:rPr>
              <a:t>Applied technique </a:t>
            </a:r>
            <a:r>
              <a:rPr lang="en-US" sz="2400" dirty="0">
                <a:solidFill>
                  <a:srgbClr val="002060"/>
                </a:solidFill>
                <a:latin typeface="Calibri"/>
              </a:rPr>
              <a:t>→</a:t>
            </a:r>
            <a:r>
              <a:rPr lang="en-US" sz="2400" dirty="0">
                <a:solidFill>
                  <a:srgbClr val="002060"/>
                </a:solidFill>
              </a:rPr>
              <a:t> polymerase chain reaction- allows amplification of highly degraded DNA.</a:t>
            </a:r>
          </a:p>
          <a:p>
            <a:pPr lvl="0" algn="just"/>
            <a:r>
              <a:rPr lang="en-US" sz="2400" dirty="0">
                <a:solidFill>
                  <a:srgbClr val="002060"/>
                </a:solidFill>
              </a:rPr>
              <a:t>This facilitates comparison with a known biological </a:t>
            </a:r>
            <a:r>
              <a:rPr lang="en-US" sz="2400" dirty="0" err="1">
                <a:solidFill>
                  <a:srgbClr val="002060"/>
                </a:solidFill>
              </a:rPr>
              <a:t>antemortem</a:t>
            </a:r>
            <a:r>
              <a:rPr lang="en-US" sz="2400" dirty="0">
                <a:solidFill>
                  <a:srgbClr val="002060"/>
                </a:solidFill>
              </a:rPr>
              <a:t> sample of the decedent such as hair from a comb, epithelial cells from a toothbrush or biopsy specimen.</a:t>
            </a:r>
          </a:p>
          <a:p>
            <a:pPr algn="just"/>
            <a:r>
              <a:rPr lang="en-US" sz="2400" i="1" dirty="0">
                <a:solidFill>
                  <a:schemeClr val="accent2">
                    <a:lumMod val="75000"/>
                  </a:schemeClr>
                </a:solidFill>
              </a:rPr>
              <a:t>Advantage:</a:t>
            </a:r>
            <a:r>
              <a:rPr lang="en-US" sz="2400" dirty="0">
                <a:solidFill>
                  <a:srgbClr val="002060"/>
                </a:solidFill>
              </a:rPr>
              <a:t> - DNA pattern can be compared to the parents or siblings, thus facilitating positive identification</a:t>
            </a:r>
          </a:p>
        </p:txBody>
      </p:sp>
      <p:pic>
        <p:nvPicPr>
          <p:cNvPr id="4" name="Picture 3" descr="http://images.indianexpress.com/2015/08/dna.jpg"/>
          <p:cNvPicPr/>
          <p:nvPr/>
        </p:nvPicPr>
        <p:blipFill>
          <a:blip r:embed="rId2"/>
          <a:srcRect/>
          <a:stretch>
            <a:fillRect/>
          </a:stretch>
        </p:blipFill>
        <p:spPr bwMode="auto">
          <a:xfrm>
            <a:off x="6684106" y="4800600"/>
            <a:ext cx="2383694" cy="2057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INTRODUCTION:</a:t>
            </a:r>
            <a:br>
              <a:rPr lang="en-US" sz="2800" dirty="0"/>
            </a:br>
            <a:endParaRPr lang="en-IN" sz="2800" dirty="0"/>
          </a:p>
        </p:txBody>
      </p:sp>
      <p:sp>
        <p:nvSpPr>
          <p:cNvPr id="3" name="Content Placeholder 2"/>
          <p:cNvSpPr>
            <a:spLocks noGrp="1"/>
          </p:cNvSpPr>
          <p:nvPr>
            <p:ph idx="1"/>
          </p:nvPr>
        </p:nvSpPr>
        <p:spPr>
          <a:xfrm>
            <a:off x="533400" y="1447800"/>
            <a:ext cx="7543799" cy="4191000"/>
          </a:xfrm>
        </p:spPr>
        <p:txBody>
          <a:bodyPr>
            <a:noAutofit/>
          </a:bodyPr>
          <a:lstStyle/>
          <a:p>
            <a:pPr algn="just"/>
            <a:r>
              <a:rPr lang="en-US" sz="2500" dirty="0">
                <a:solidFill>
                  <a:srgbClr val="002060"/>
                </a:solidFill>
              </a:rPr>
              <a:t>Forensic means legal: A word that comes from Latin, meaning “to the forum”. </a:t>
            </a:r>
          </a:p>
          <a:p>
            <a:pPr algn="just"/>
            <a:r>
              <a:rPr lang="en-US" sz="2500" dirty="0">
                <a:solidFill>
                  <a:srgbClr val="002060"/>
                </a:solidFill>
              </a:rPr>
              <a:t>The forum was the basis of Roman law and was a place of public discussion and debate pertinent to the law. </a:t>
            </a:r>
          </a:p>
          <a:p>
            <a:pPr algn="just"/>
            <a:r>
              <a:rPr lang="en-US" sz="2500" dirty="0">
                <a:solidFill>
                  <a:srgbClr val="FF0000"/>
                </a:solidFill>
              </a:rPr>
              <a:t>FDI</a:t>
            </a:r>
            <a:r>
              <a:rPr lang="en-US" sz="2500" dirty="0">
                <a:solidFill>
                  <a:srgbClr val="002060"/>
                </a:solidFill>
              </a:rPr>
              <a:t> defined it as </a:t>
            </a:r>
            <a:r>
              <a:rPr lang="en-US" sz="2500" i="1" dirty="0">
                <a:solidFill>
                  <a:srgbClr val="002060"/>
                </a:solidFill>
              </a:rPr>
              <a:t>“that branch of forensic medicine which in the interest of justice, deals with the proper handling and examination of dental evidence and also with proper evaluation and presentation of the dental findings”.</a:t>
            </a:r>
          </a:p>
          <a:p>
            <a:pPr algn="just"/>
            <a:endParaRPr lang="en-IN" sz="2500" dirty="0">
              <a:solidFill>
                <a:srgbClr val="002060"/>
              </a:solidFill>
            </a:endParaRPr>
          </a:p>
        </p:txBody>
      </p:sp>
    </p:spTree>
    <p:extLst>
      <p:ext uri="{BB962C8B-B14F-4D97-AF65-F5344CB8AC3E}">
        <p14:creationId xmlns:p14="http://schemas.microsoft.com/office/powerpoint/2010/main" val="30548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Types of DNA: </a:t>
            </a:r>
            <a:br>
              <a:rPr lang="en-US" sz="2800" dirty="0"/>
            </a:br>
            <a:endParaRPr lang="en-US" sz="2800" dirty="0"/>
          </a:p>
        </p:txBody>
      </p:sp>
      <p:sp>
        <p:nvSpPr>
          <p:cNvPr id="3" name="Content Placeholder 2"/>
          <p:cNvSpPr>
            <a:spLocks noGrp="1"/>
          </p:cNvSpPr>
          <p:nvPr>
            <p:ph idx="1"/>
          </p:nvPr>
        </p:nvSpPr>
        <p:spPr>
          <a:xfrm>
            <a:off x="533400" y="1371600"/>
            <a:ext cx="8229600" cy="4191000"/>
          </a:xfrm>
        </p:spPr>
        <p:txBody>
          <a:bodyPr>
            <a:normAutofit/>
          </a:bodyPr>
          <a:lstStyle/>
          <a:p>
            <a:pPr algn="just">
              <a:buNone/>
            </a:pPr>
            <a:r>
              <a:rPr lang="en-US" sz="2500" dirty="0">
                <a:solidFill>
                  <a:srgbClr val="002060"/>
                </a:solidFill>
              </a:rPr>
              <a:t>Pretty and Sweet pointed out 2 types of DNA:</a:t>
            </a:r>
          </a:p>
          <a:p>
            <a:pPr lvl="0" algn="just">
              <a:buFont typeface="Wingdings" pitchFamily="2" charset="2"/>
              <a:buChar char="Ø"/>
            </a:pPr>
            <a:r>
              <a:rPr lang="en-US" sz="2500" i="1" dirty="0">
                <a:solidFill>
                  <a:schemeClr val="accent2">
                    <a:lumMod val="75000"/>
                  </a:schemeClr>
                </a:solidFill>
              </a:rPr>
              <a:t>Genomic or Nuclear DNA: </a:t>
            </a:r>
            <a:r>
              <a:rPr lang="en-US" sz="2500" dirty="0">
                <a:solidFill>
                  <a:srgbClr val="002060"/>
                </a:solidFill>
              </a:rPr>
              <a:t>located in the nucleus of a cell and commonly used in nuclear studies.</a:t>
            </a:r>
          </a:p>
          <a:p>
            <a:pPr lvl="0" algn="just">
              <a:buFont typeface="Wingdings" pitchFamily="2" charset="2"/>
              <a:buChar char="Ø"/>
            </a:pPr>
            <a:r>
              <a:rPr lang="en-US" sz="2500" i="1" dirty="0">
                <a:solidFill>
                  <a:schemeClr val="accent2">
                    <a:lumMod val="75000"/>
                  </a:schemeClr>
                </a:solidFill>
              </a:rPr>
              <a:t>Mitochondrial DNA: </a:t>
            </a:r>
            <a:r>
              <a:rPr lang="en-US" sz="2500" dirty="0">
                <a:solidFill>
                  <a:srgbClr val="002060"/>
                </a:solidFill>
              </a:rPr>
              <a:t>present in the mitochondria of cells. </a:t>
            </a:r>
          </a:p>
          <a:p>
            <a:pPr algn="just">
              <a:buNone/>
            </a:pPr>
            <a:r>
              <a:rPr lang="en-US" sz="2500" dirty="0">
                <a:solidFill>
                  <a:srgbClr val="002060"/>
                </a:solidFill>
              </a:rPr>
              <a:t> </a:t>
            </a:r>
          </a:p>
          <a:p>
            <a:pPr algn="just"/>
            <a:endParaRPr lang="en-US" sz="2500" dirty="0">
              <a:solidFill>
                <a:srgbClr val="002060"/>
              </a:solidFill>
            </a:endParaRPr>
          </a:p>
        </p:txBody>
      </p:sp>
      <p:pic>
        <p:nvPicPr>
          <p:cNvPr id="4" name="Picture 3"/>
          <p:cNvPicPr/>
          <p:nvPr/>
        </p:nvPicPr>
        <p:blipFill>
          <a:blip r:embed="rId2"/>
          <a:srcRect/>
          <a:stretch>
            <a:fillRect/>
          </a:stretch>
        </p:blipFill>
        <p:spPr bwMode="auto">
          <a:xfrm>
            <a:off x="4419600" y="4191000"/>
            <a:ext cx="4191000"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304800"/>
            <a:ext cx="6516798" cy="1066800"/>
          </a:xfrm>
        </p:spPr>
        <p:txBody>
          <a:bodyPr>
            <a:normAutofit/>
          </a:bodyPr>
          <a:lstStyle/>
          <a:p>
            <a:r>
              <a:rPr lang="en-US" sz="2800" dirty="0"/>
              <a:t>Extraction of dental DNA: </a:t>
            </a:r>
            <a:br>
              <a:rPr lang="en-US" sz="2800" dirty="0"/>
            </a:br>
            <a:endParaRPr lang="en-US" sz="2800" dirty="0"/>
          </a:p>
        </p:txBody>
      </p:sp>
      <p:sp>
        <p:nvSpPr>
          <p:cNvPr id="3" name="Content Placeholder 2"/>
          <p:cNvSpPr>
            <a:spLocks noGrp="1"/>
          </p:cNvSpPr>
          <p:nvPr>
            <p:ph idx="1"/>
          </p:nvPr>
        </p:nvSpPr>
        <p:spPr>
          <a:xfrm>
            <a:off x="457200" y="1066800"/>
            <a:ext cx="8077199" cy="4876800"/>
          </a:xfrm>
        </p:spPr>
        <p:txBody>
          <a:bodyPr>
            <a:normAutofit/>
          </a:bodyPr>
          <a:lstStyle/>
          <a:p>
            <a:pPr lvl="0" algn="just"/>
            <a:r>
              <a:rPr lang="en-US" sz="2400" dirty="0">
                <a:solidFill>
                  <a:srgbClr val="002060"/>
                </a:solidFill>
              </a:rPr>
              <a:t>Tooth pulp is considered as the best source of dental DNA.</a:t>
            </a:r>
          </a:p>
          <a:p>
            <a:pPr lvl="0" algn="just"/>
            <a:r>
              <a:rPr lang="en-US" sz="2400" dirty="0" err="1">
                <a:solidFill>
                  <a:srgbClr val="002060"/>
                </a:solidFill>
              </a:rPr>
              <a:t>Ajayprakash</a:t>
            </a:r>
            <a:r>
              <a:rPr lang="en-US" sz="2400" dirty="0">
                <a:solidFill>
                  <a:srgbClr val="002060"/>
                </a:solidFill>
              </a:rPr>
              <a:t> and co-workers isolated DNA from dental pulp and accurately determined personal identity using HLA-DQ amplification.</a:t>
            </a:r>
          </a:p>
          <a:p>
            <a:pPr algn="just"/>
            <a:endParaRPr lang="en-US" sz="2400" dirty="0">
              <a:solidFill>
                <a:srgbClr val="002060"/>
              </a:solidFill>
            </a:endParaRPr>
          </a:p>
        </p:txBody>
      </p:sp>
      <p:pic>
        <p:nvPicPr>
          <p:cNvPr id="8" name="Picture 7" descr="http://www.jfds.org/articles/2011/3/1/images/JForensicDentSci_2011_3_1_38_85295_u1.jpg"/>
          <p:cNvPicPr/>
          <p:nvPr/>
        </p:nvPicPr>
        <p:blipFill>
          <a:blip r:embed="rId2" cstate="print"/>
          <a:srcRect/>
          <a:stretch>
            <a:fillRect/>
          </a:stretch>
        </p:blipFill>
        <p:spPr bwMode="auto">
          <a:xfrm>
            <a:off x="3657600" y="3048000"/>
            <a:ext cx="5105400" cy="3810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04800"/>
            <a:ext cx="8458200" cy="7402026"/>
          </a:xfrm>
          <a:prstGeom prst="rect">
            <a:avLst/>
          </a:prstGeom>
        </p:spPr>
        <p:txBody>
          <a:bodyPr wrap="square">
            <a:spAutoFit/>
          </a:bodyPr>
          <a:lstStyle/>
          <a:p>
            <a:pPr lvl="0" algn="just"/>
            <a:r>
              <a:rPr lang="en-US" sz="2500" b="1" dirty="0" err="1">
                <a:solidFill>
                  <a:srgbClr val="0070C0"/>
                </a:solidFill>
              </a:rPr>
              <a:t>Cytogenic</a:t>
            </a:r>
            <a:r>
              <a:rPr lang="en-US" sz="2500" b="1" dirty="0">
                <a:solidFill>
                  <a:srgbClr val="0070C0"/>
                </a:solidFill>
              </a:rPr>
              <a:t> grinding: </a:t>
            </a:r>
          </a:p>
          <a:p>
            <a:pPr lvl="0" algn="just"/>
            <a:endParaRPr lang="en-US" sz="2500" b="1" i="1" dirty="0">
              <a:solidFill>
                <a:schemeClr val="accent2">
                  <a:lumMod val="75000"/>
                </a:schemeClr>
              </a:solidFill>
            </a:endParaRPr>
          </a:p>
          <a:p>
            <a:pPr lvl="0" algn="just">
              <a:buFont typeface="Arial" pitchFamily="34" charset="0"/>
              <a:buChar char="•"/>
            </a:pPr>
            <a:r>
              <a:rPr lang="en-US" sz="2500" dirty="0">
                <a:solidFill>
                  <a:srgbClr val="002060"/>
                </a:solidFill>
              </a:rPr>
              <a:t>Advocated by </a:t>
            </a:r>
            <a:r>
              <a:rPr lang="en-US" sz="2500" dirty="0">
                <a:solidFill>
                  <a:schemeClr val="accent2">
                    <a:lumMod val="75000"/>
                  </a:schemeClr>
                </a:solidFill>
              </a:rPr>
              <a:t>Sweet and Hildebrand</a:t>
            </a:r>
            <a:r>
              <a:rPr lang="en-US" sz="2500" dirty="0">
                <a:solidFill>
                  <a:srgbClr val="002060"/>
                </a:solidFill>
              </a:rPr>
              <a:t>.</a:t>
            </a:r>
          </a:p>
          <a:p>
            <a:pPr lvl="0" algn="just"/>
            <a:r>
              <a:rPr lang="en-US" sz="2500" b="1" u="sng" dirty="0">
                <a:solidFill>
                  <a:schemeClr val="accent2">
                    <a:lumMod val="75000"/>
                  </a:schemeClr>
                </a:solidFill>
              </a:rPr>
              <a:t>Technique:</a:t>
            </a:r>
          </a:p>
          <a:p>
            <a:pPr lvl="0" algn="just"/>
            <a:r>
              <a:rPr lang="en-US" sz="2500" dirty="0">
                <a:solidFill>
                  <a:srgbClr val="002060"/>
                </a:solidFill>
              </a:rPr>
              <a:t>cooling the whole tooth to extremely low temperatures using  liquid nitrogen</a:t>
            </a:r>
          </a:p>
          <a:p>
            <a:pPr lvl="0" algn="just">
              <a:buFont typeface="Arial" pitchFamily="34" charset="0"/>
              <a:buChar char="•"/>
            </a:pPr>
            <a:endParaRPr lang="en-US" sz="2500" dirty="0">
              <a:solidFill>
                <a:srgbClr val="002060"/>
              </a:solidFill>
            </a:endParaRPr>
          </a:p>
          <a:p>
            <a:pPr lvl="0" algn="just"/>
            <a:r>
              <a:rPr lang="en-US" sz="2500" dirty="0">
                <a:solidFill>
                  <a:srgbClr val="002060"/>
                </a:solidFill>
              </a:rPr>
              <a:t>mechanically grinding it to fine powder. </a:t>
            </a:r>
          </a:p>
          <a:p>
            <a:pPr lvl="0" algn="just"/>
            <a:endParaRPr lang="en-US" sz="2500" dirty="0">
              <a:solidFill>
                <a:srgbClr val="002060"/>
              </a:solidFill>
            </a:endParaRPr>
          </a:p>
          <a:p>
            <a:pPr lvl="0" algn="just"/>
            <a:r>
              <a:rPr lang="en-US" sz="2500" dirty="0">
                <a:solidFill>
                  <a:srgbClr val="002060"/>
                </a:solidFill>
              </a:rPr>
              <a:t> sufficient amount of DNA </a:t>
            </a:r>
          </a:p>
          <a:p>
            <a:pPr lvl="0" algn="just"/>
            <a:r>
              <a:rPr lang="en-US" sz="2500" dirty="0">
                <a:solidFill>
                  <a:srgbClr val="002060"/>
                </a:solidFill>
              </a:rPr>
              <a:t>(intact, carious as well root-filled teeth). </a:t>
            </a:r>
          </a:p>
          <a:p>
            <a:pPr lvl="0" algn="just"/>
            <a:endParaRPr lang="en-US" sz="2500" dirty="0">
              <a:solidFill>
                <a:srgbClr val="002060"/>
              </a:solidFill>
            </a:endParaRPr>
          </a:p>
          <a:p>
            <a:pPr lvl="0" algn="just"/>
            <a:endParaRPr lang="en-US" sz="2500" dirty="0">
              <a:solidFill>
                <a:srgbClr val="002060"/>
              </a:solidFill>
            </a:endParaRPr>
          </a:p>
          <a:p>
            <a:pPr lvl="0" algn="just"/>
            <a:endParaRPr lang="en-US" sz="2500" dirty="0">
              <a:solidFill>
                <a:srgbClr val="002060"/>
              </a:solidFill>
            </a:endParaRPr>
          </a:p>
          <a:p>
            <a:pPr lvl="0" algn="just"/>
            <a:endParaRPr lang="en-US" sz="2500" dirty="0">
              <a:solidFill>
                <a:srgbClr val="002060"/>
              </a:solidFill>
            </a:endParaRPr>
          </a:p>
          <a:p>
            <a:pPr lvl="0" algn="just"/>
            <a:endParaRPr lang="en-US" sz="2500" dirty="0">
              <a:solidFill>
                <a:srgbClr val="002060"/>
              </a:solidFill>
            </a:endParaRPr>
          </a:p>
          <a:p>
            <a:pPr lvl="0" algn="just"/>
            <a:endParaRPr lang="en-US" sz="2500" dirty="0">
              <a:solidFill>
                <a:srgbClr val="002060"/>
              </a:solidFill>
            </a:endParaRPr>
          </a:p>
          <a:p>
            <a:pPr lvl="0" algn="just"/>
            <a:endParaRPr lang="en-US" sz="2500" dirty="0">
              <a:solidFill>
                <a:srgbClr val="002060"/>
              </a:solidFill>
            </a:endParaRPr>
          </a:p>
          <a:p>
            <a:pPr lvl="0" algn="just"/>
            <a:endParaRPr lang="en-US" sz="2500" dirty="0">
              <a:solidFill>
                <a:srgbClr val="002060"/>
              </a:solidFill>
            </a:endParaRPr>
          </a:p>
        </p:txBody>
      </p:sp>
      <p:sp>
        <p:nvSpPr>
          <p:cNvPr id="6" name="Down Arrow 5"/>
          <p:cNvSpPr/>
          <p:nvPr/>
        </p:nvSpPr>
        <p:spPr>
          <a:xfrm>
            <a:off x="2514600" y="25908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514600" y="3429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0" y="4916269"/>
            <a:ext cx="7848600" cy="461665"/>
          </a:xfrm>
          <a:prstGeom prst="rect">
            <a:avLst/>
          </a:prstGeom>
        </p:spPr>
        <p:txBody>
          <a:bodyPr wrap="square">
            <a:spAutoFit/>
          </a:bodyPr>
          <a:lstStyle/>
          <a:p>
            <a:pPr lvl="0" algn="just"/>
            <a:r>
              <a:rPr lang="en-US" sz="2400" b="1" u="sng" dirty="0">
                <a:solidFill>
                  <a:schemeClr val="accent2">
                    <a:lumMod val="75000"/>
                  </a:schemeClr>
                </a:solidFill>
              </a:rPr>
              <a:t>Disadvantage: </a:t>
            </a:r>
            <a:r>
              <a:rPr lang="en-US" sz="2400" dirty="0">
                <a:solidFill>
                  <a:srgbClr val="002060"/>
                </a:solidFill>
              </a:rPr>
              <a:t>- tooth needs to be completely crushed.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077200" cy="4191000"/>
          </a:xfrm>
        </p:spPr>
        <p:txBody>
          <a:bodyPr>
            <a:noAutofit/>
          </a:bodyPr>
          <a:lstStyle/>
          <a:p>
            <a:pPr lvl="0" algn="just">
              <a:buNone/>
            </a:pPr>
            <a:r>
              <a:rPr lang="en-US" sz="2400" dirty="0">
                <a:solidFill>
                  <a:srgbClr val="002060"/>
                </a:solidFill>
              </a:rPr>
              <a:t>   </a:t>
            </a:r>
            <a:r>
              <a:rPr lang="en-US" sz="2400" b="1" u="sng" dirty="0">
                <a:solidFill>
                  <a:schemeClr val="accent2">
                    <a:lumMod val="75000"/>
                  </a:schemeClr>
                </a:solidFill>
              </a:rPr>
              <a:t>According to </a:t>
            </a:r>
            <a:r>
              <a:rPr lang="en-US" sz="2400" b="1" i="1" u="sng" dirty="0" err="1">
                <a:solidFill>
                  <a:schemeClr val="accent2">
                    <a:lumMod val="75000"/>
                  </a:schemeClr>
                </a:solidFill>
              </a:rPr>
              <a:t>Trivedi</a:t>
            </a:r>
            <a:r>
              <a:rPr lang="en-US" sz="2400" b="1" i="1" u="sng" dirty="0">
                <a:solidFill>
                  <a:schemeClr val="accent2">
                    <a:lumMod val="75000"/>
                  </a:schemeClr>
                </a:solidFill>
              </a:rPr>
              <a:t> and coworkers </a:t>
            </a:r>
          </a:p>
          <a:p>
            <a:pPr lvl="0" algn="just">
              <a:buFont typeface="Wingdings" pitchFamily="2" charset="2"/>
              <a:buChar char="Ø"/>
            </a:pPr>
            <a:r>
              <a:rPr lang="en-US" sz="2400" i="1" dirty="0">
                <a:solidFill>
                  <a:srgbClr val="002060"/>
                </a:solidFill>
              </a:rPr>
              <a:t>less destruction method for DNA </a:t>
            </a:r>
            <a:r>
              <a:rPr lang="en-US" sz="2400" dirty="0">
                <a:solidFill>
                  <a:srgbClr val="002060"/>
                </a:solidFill>
              </a:rPr>
              <a:t>isolation. </a:t>
            </a:r>
          </a:p>
          <a:p>
            <a:pPr lvl="0" algn="just">
              <a:lnSpc>
                <a:spcPct val="200000"/>
              </a:lnSpc>
              <a:buNone/>
            </a:pPr>
            <a:r>
              <a:rPr lang="en-US" sz="2400" dirty="0">
                <a:solidFill>
                  <a:srgbClr val="002060"/>
                </a:solidFill>
              </a:rPr>
              <a:t>  opening of the root canals, </a:t>
            </a:r>
          </a:p>
          <a:p>
            <a:pPr lvl="0" algn="just">
              <a:lnSpc>
                <a:spcPct val="200000"/>
              </a:lnSpc>
              <a:buNone/>
            </a:pPr>
            <a:r>
              <a:rPr lang="en-US" sz="2400" dirty="0">
                <a:solidFill>
                  <a:srgbClr val="002060"/>
                </a:solidFill>
              </a:rPr>
              <a:t>  scraping the pulp area with a notched medical needle </a:t>
            </a:r>
          </a:p>
          <a:p>
            <a:pPr lvl="0" algn="just">
              <a:lnSpc>
                <a:spcPct val="200000"/>
              </a:lnSpc>
              <a:buNone/>
            </a:pPr>
            <a:r>
              <a:rPr lang="en-US" sz="2400" dirty="0">
                <a:solidFill>
                  <a:srgbClr val="002060"/>
                </a:solidFill>
              </a:rPr>
              <a:t>  subsequently flushing of the tissue debris. </a:t>
            </a:r>
          </a:p>
          <a:p>
            <a:pPr lvl="0" algn="just">
              <a:buFont typeface="Wingdings" pitchFamily="2" charset="2"/>
              <a:buChar char="Ø"/>
            </a:pPr>
            <a:r>
              <a:rPr lang="en-US" sz="2400" dirty="0">
                <a:solidFill>
                  <a:srgbClr val="002060"/>
                </a:solidFill>
              </a:rPr>
              <a:t>This authors claim, ‘retains the morphology and physiology of the tooth’. </a:t>
            </a:r>
          </a:p>
          <a:p>
            <a:pPr algn="just"/>
            <a:endParaRPr lang="en-US" sz="2400" dirty="0">
              <a:solidFill>
                <a:srgbClr val="002060"/>
              </a:solidFill>
            </a:endParaRPr>
          </a:p>
        </p:txBody>
      </p:sp>
      <p:sp>
        <p:nvSpPr>
          <p:cNvPr id="5" name="Down Arrow 4"/>
          <p:cNvSpPr/>
          <p:nvPr/>
        </p:nvSpPr>
        <p:spPr>
          <a:xfrm>
            <a:off x="2514600" y="2286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2514600" y="33528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PALATAL RUGAE IN IDENTIFICATION:</a:t>
            </a:r>
            <a:br>
              <a:rPr lang="en-US" sz="2800" dirty="0"/>
            </a:br>
            <a:endParaRPr lang="en-US" sz="2800" dirty="0"/>
          </a:p>
        </p:txBody>
      </p:sp>
      <p:sp>
        <p:nvSpPr>
          <p:cNvPr id="3" name="Content Placeholder 2"/>
          <p:cNvSpPr>
            <a:spLocks noGrp="1"/>
          </p:cNvSpPr>
          <p:nvPr>
            <p:ph idx="1"/>
          </p:nvPr>
        </p:nvSpPr>
        <p:spPr>
          <a:xfrm>
            <a:off x="457200" y="1524000"/>
            <a:ext cx="8077200" cy="4191000"/>
          </a:xfrm>
        </p:spPr>
        <p:txBody>
          <a:bodyPr>
            <a:noAutofit/>
          </a:bodyPr>
          <a:lstStyle/>
          <a:p>
            <a:pPr algn="just"/>
            <a:r>
              <a:rPr lang="en-US" sz="2400" dirty="0">
                <a:solidFill>
                  <a:srgbClr val="002060"/>
                </a:solidFill>
              </a:rPr>
              <a:t>Palatal </a:t>
            </a:r>
            <a:r>
              <a:rPr lang="en-US" sz="2400" dirty="0" err="1">
                <a:solidFill>
                  <a:srgbClr val="002060"/>
                </a:solidFill>
              </a:rPr>
              <a:t>rugae</a:t>
            </a:r>
            <a:r>
              <a:rPr lang="en-US" sz="2400" dirty="0">
                <a:solidFill>
                  <a:srgbClr val="002060"/>
                </a:solidFill>
              </a:rPr>
              <a:t> are ridges on the anterior part of the palatal mucosa on each side of the mid-palatal </a:t>
            </a:r>
            <a:r>
              <a:rPr lang="en-US" sz="2400" dirty="0" err="1">
                <a:solidFill>
                  <a:srgbClr val="002060"/>
                </a:solidFill>
              </a:rPr>
              <a:t>raphe</a:t>
            </a:r>
            <a:r>
              <a:rPr lang="en-US" sz="2400" dirty="0">
                <a:solidFill>
                  <a:srgbClr val="002060"/>
                </a:solidFill>
              </a:rPr>
              <a:t> behind the incisive papilla</a:t>
            </a:r>
          </a:p>
          <a:p>
            <a:pPr algn="just"/>
            <a:r>
              <a:rPr lang="en-US" sz="2400" dirty="0">
                <a:solidFill>
                  <a:srgbClr val="002060"/>
                </a:solidFill>
              </a:rPr>
              <a:t>A useful method of identification in </a:t>
            </a:r>
            <a:r>
              <a:rPr lang="en-US" sz="2400" dirty="0">
                <a:solidFill>
                  <a:schemeClr val="accent2">
                    <a:lumMod val="75000"/>
                  </a:schemeClr>
                </a:solidFill>
              </a:rPr>
              <a:t>edentate individuals.</a:t>
            </a:r>
          </a:p>
          <a:p>
            <a:pPr algn="just"/>
            <a:r>
              <a:rPr lang="en-US" sz="2400" dirty="0">
                <a:solidFill>
                  <a:srgbClr val="002060"/>
                </a:solidFill>
              </a:rPr>
              <a:t>The </a:t>
            </a:r>
            <a:r>
              <a:rPr lang="en-US" sz="2400" dirty="0" err="1">
                <a:solidFill>
                  <a:srgbClr val="002060"/>
                </a:solidFill>
              </a:rPr>
              <a:t>rugae</a:t>
            </a:r>
            <a:r>
              <a:rPr lang="en-US" sz="2400" dirty="0">
                <a:solidFill>
                  <a:srgbClr val="002060"/>
                </a:solidFill>
              </a:rPr>
              <a:t> pattern on the deceased’s maxilla or maxillary denture may be compared to old dentures</a:t>
            </a:r>
          </a:p>
          <a:p>
            <a:pPr lvl="0" algn="just"/>
            <a:r>
              <a:rPr lang="en-US" sz="2400" dirty="0">
                <a:solidFill>
                  <a:srgbClr val="002060"/>
                </a:solidFill>
              </a:rPr>
              <a:t>well protected by lips, check, tongue, </a:t>
            </a:r>
            <a:r>
              <a:rPr lang="en-US" sz="2400" dirty="0" err="1">
                <a:solidFill>
                  <a:srgbClr val="002060"/>
                </a:solidFill>
              </a:rPr>
              <a:t>buccal</a:t>
            </a:r>
            <a:r>
              <a:rPr lang="en-US" sz="2400" dirty="0">
                <a:solidFill>
                  <a:srgbClr val="002060"/>
                </a:solidFill>
              </a:rPr>
              <a:t> pad of fat and teeth in incident of fire and high impact trauma.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7696200" cy="5334000"/>
          </a:xfrm>
        </p:spPr>
        <p:txBody>
          <a:bodyPr>
            <a:noAutofit/>
          </a:bodyPr>
          <a:lstStyle/>
          <a:p>
            <a:pPr lvl="0" algn="just"/>
            <a:r>
              <a:rPr lang="en-US" sz="2400" dirty="0">
                <a:solidFill>
                  <a:srgbClr val="002060"/>
                </a:solidFill>
              </a:rPr>
              <a:t>Can resist decomposition to an extent</a:t>
            </a:r>
          </a:p>
          <a:p>
            <a:pPr lvl="0" algn="just"/>
            <a:r>
              <a:rPr lang="en-US" sz="2400" dirty="0">
                <a:solidFill>
                  <a:srgbClr val="002060"/>
                </a:solidFill>
              </a:rPr>
              <a:t>Unique to an individual.</a:t>
            </a:r>
          </a:p>
          <a:p>
            <a:pPr lvl="0" algn="just"/>
            <a:r>
              <a:rPr lang="en-US" sz="2400" dirty="0">
                <a:solidFill>
                  <a:srgbClr val="002060"/>
                </a:solidFill>
              </a:rPr>
              <a:t>Seldom change shape with age and reappear after trauma or surgical procedures. </a:t>
            </a:r>
          </a:p>
          <a:p>
            <a:pPr algn="just">
              <a:buNone/>
            </a:pPr>
            <a:r>
              <a:rPr lang="en-US" sz="2400" b="1" u="sng" dirty="0">
                <a:solidFill>
                  <a:schemeClr val="accent2">
                    <a:lumMod val="75000"/>
                  </a:schemeClr>
                </a:solidFill>
              </a:rPr>
              <a:t>Classification of palatal </a:t>
            </a:r>
            <a:r>
              <a:rPr lang="en-US" sz="2400" b="1" u="sng" dirty="0" err="1">
                <a:solidFill>
                  <a:schemeClr val="accent2">
                    <a:lumMod val="75000"/>
                  </a:schemeClr>
                </a:solidFill>
              </a:rPr>
              <a:t>rugae</a:t>
            </a:r>
            <a:r>
              <a:rPr lang="en-US" sz="2400" b="1" u="sng" dirty="0">
                <a:solidFill>
                  <a:schemeClr val="accent2">
                    <a:lumMod val="75000"/>
                  </a:schemeClr>
                </a:solidFill>
              </a:rPr>
              <a:t>:</a:t>
            </a:r>
          </a:p>
          <a:p>
            <a:pPr algn="just">
              <a:buNone/>
            </a:pPr>
            <a:r>
              <a:rPr lang="en-US" sz="2400" b="1" dirty="0">
                <a:solidFill>
                  <a:srgbClr val="002060"/>
                </a:solidFill>
              </a:rPr>
              <a:t>  </a:t>
            </a:r>
            <a:r>
              <a:rPr lang="en-US" sz="2400" dirty="0">
                <a:solidFill>
                  <a:srgbClr val="0070C0"/>
                </a:solidFill>
              </a:rPr>
              <a:t>Acc to </a:t>
            </a:r>
            <a:r>
              <a:rPr lang="en-US" sz="2400" dirty="0" err="1">
                <a:solidFill>
                  <a:srgbClr val="0070C0"/>
                </a:solidFill>
              </a:rPr>
              <a:t>lysell</a:t>
            </a:r>
            <a:r>
              <a:rPr lang="en-US" sz="2400" dirty="0">
                <a:solidFill>
                  <a:srgbClr val="0070C0"/>
                </a:solidFill>
              </a:rPr>
              <a:t>,</a:t>
            </a:r>
          </a:p>
          <a:p>
            <a:pPr lvl="0" algn="just"/>
            <a:r>
              <a:rPr lang="en-US" sz="2400" dirty="0">
                <a:solidFill>
                  <a:srgbClr val="002060"/>
                </a:solidFill>
              </a:rPr>
              <a:t>Primary </a:t>
            </a:r>
            <a:r>
              <a:rPr lang="en-US" sz="2400" dirty="0" err="1">
                <a:solidFill>
                  <a:srgbClr val="002060"/>
                </a:solidFill>
              </a:rPr>
              <a:t>rugae</a:t>
            </a:r>
            <a:r>
              <a:rPr lang="en-US" sz="2400" dirty="0">
                <a:solidFill>
                  <a:srgbClr val="002060"/>
                </a:solidFill>
              </a:rPr>
              <a:t> (&gt;5mm)</a:t>
            </a:r>
          </a:p>
          <a:p>
            <a:pPr lvl="0" algn="just"/>
            <a:r>
              <a:rPr lang="en-US" sz="2400" dirty="0">
                <a:solidFill>
                  <a:srgbClr val="002060"/>
                </a:solidFill>
              </a:rPr>
              <a:t>Secondary </a:t>
            </a:r>
            <a:r>
              <a:rPr lang="en-US" sz="2400" dirty="0" err="1">
                <a:solidFill>
                  <a:srgbClr val="002060"/>
                </a:solidFill>
              </a:rPr>
              <a:t>rugae</a:t>
            </a:r>
            <a:r>
              <a:rPr lang="en-US" sz="2400" dirty="0">
                <a:solidFill>
                  <a:srgbClr val="002060"/>
                </a:solidFill>
              </a:rPr>
              <a:t> (3-5 mm)</a:t>
            </a:r>
          </a:p>
          <a:p>
            <a:pPr lvl="0" algn="just"/>
            <a:r>
              <a:rPr lang="en-US" sz="2400" dirty="0">
                <a:solidFill>
                  <a:srgbClr val="002060"/>
                </a:solidFill>
              </a:rPr>
              <a:t>Fragmentary </a:t>
            </a:r>
            <a:r>
              <a:rPr lang="en-US" sz="2400" dirty="0" err="1">
                <a:solidFill>
                  <a:srgbClr val="002060"/>
                </a:solidFill>
              </a:rPr>
              <a:t>rugae</a:t>
            </a:r>
            <a:r>
              <a:rPr lang="en-US" sz="2400" dirty="0">
                <a:solidFill>
                  <a:srgbClr val="002060"/>
                </a:solidFill>
              </a:rPr>
              <a:t> (2&lt;3 mm)</a:t>
            </a:r>
          </a:p>
          <a:p>
            <a:pPr algn="just"/>
            <a:r>
              <a:rPr lang="en-US" sz="2400" dirty="0">
                <a:solidFill>
                  <a:srgbClr val="002060"/>
                </a:solidFill>
              </a:rPr>
              <a:t>(</a:t>
            </a:r>
            <a:r>
              <a:rPr lang="en-US" sz="2400" dirty="0" err="1">
                <a:solidFill>
                  <a:srgbClr val="002060"/>
                </a:solidFill>
              </a:rPr>
              <a:t>Rugae</a:t>
            </a:r>
            <a:r>
              <a:rPr lang="en-US" sz="2400" dirty="0">
                <a:solidFill>
                  <a:srgbClr val="002060"/>
                </a:solidFill>
              </a:rPr>
              <a:t> &lt;2 mm is not taken into consideration).</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516798" cy="1066800"/>
          </a:xfrm>
        </p:spPr>
        <p:txBody>
          <a:bodyPr>
            <a:normAutofit/>
          </a:bodyPr>
          <a:lstStyle/>
          <a:p>
            <a:r>
              <a:rPr lang="en-US" sz="2800" dirty="0"/>
              <a:t>Analysis of </a:t>
            </a:r>
            <a:r>
              <a:rPr lang="en-US" sz="2800" dirty="0" err="1"/>
              <a:t>rugae</a:t>
            </a:r>
            <a:r>
              <a:rPr lang="en-US" sz="2800" dirty="0"/>
              <a:t> pattern </a:t>
            </a:r>
            <a:br>
              <a:rPr lang="en-US" sz="2800" dirty="0"/>
            </a:br>
            <a:endParaRPr lang="en-US" sz="2800" dirty="0"/>
          </a:p>
        </p:txBody>
      </p:sp>
      <p:sp>
        <p:nvSpPr>
          <p:cNvPr id="3" name="Content Placeholder 2"/>
          <p:cNvSpPr>
            <a:spLocks noGrp="1"/>
          </p:cNvSpPr>
          <p:nvPr>
            <p:ph idx="1"/>
          </p:nvPr>
        </p:nvSpPr>
        <p:spPr>
          <a:xfrm>
            <a:off x="533400" y="1371600"/>
            <a:ext cx="8077199" cy="4648200"/>
          </a:xfrm>
        </p:spPr>
        <p:txBody>
          <a:bodyPr>
            <a:noAutofit/>
          </a:bodyPr>
          <a:lstStyle/>
          <a:p>
            <a:pPr algn="just"/>
            <a:r>
              <a:rPr lang="en-US" sz="2400" i="1" u="sng" dirty="0">
                <a:solidFill>
                  <a:schemeClr val="accent2">
                    <a:lumMod val="75000"/>
                  </a:schemeClr>
                </a:solidFill>
              </a:rPr>
              <a:t>Thomas and Van </a:t>
            </a:r>
            <a:r>
              <a:rPr lang="en-US" sz="2400" i="1" u="sng" dirty="0" err="1">
                <a:solidFill>
                  <a:schemeClr val="accent2">
                    <a:lumMod val="75000"/>
                  </a:schemeClr>
                </a:solidFill>
              </a:rPr>
              <a:t>Wyk</a:t>
            </a:r>
            <a:r>
              <a:rPr lang="en-US" sz="2400" i="1" u="sng" dirty="0">
                <a:solidFill>
                  <a:schemeClr val="accent2">
                    <a:lumMod val="75000"/>
                  </a:schemeClr>
                </a:solidFill>
              </a:rPr>
              <a:t> </a:t>
            </a:r>
            <a:r>
              <a:rPr lang="en-US" sz="2400" dirty="0">
                <a:solidFill>
                  <a:srgbClr val="002060"/>
                </a:solidFill>
              </a:rPr>
              <a:t>traced </a:t>
            </a:r>
            <a:r>
              <a:rPr lang="en-US" sz="2400" dirty="0" err="1">
                <a:solidFill>
                  <a:srgbClr val="002060"/>
                </a:solidFill>
              </a:rPr>
              <a:t>rugae</a:t>
            </a:r>
            <a:r>
              <a:rPr lang="en-US" sz="2400" dirty="0">
                <a:solidFill>
                  <a:srgbClr val="002060"/>
                </a:solidFill>
              </a:rPr>
              <a:t> patterns from dentures on to clear acetate and then superimposed these tracings on photographs of plaster models. </a:t>
            </a:r>
          </a:p>
          <a:p>
            <a:pPr algn="just"/>
            <a:r>
              <a:rPr lang="en-US" sz="2400" i="1" u="sng" dirty="0" err="1">
                <a:solidFill>
                  <a:schemeClr val="accent2">
                    <a:lumMod val="75000"/>
                  </a:schemeClr>
                </a:solidFill>
              </a:rPr>
              <a:t>Limson</a:t>
            </a:r>
            <a:r>
              <a:rPr lang="en-US" sz="2400" i="1" u="sng" dirty="0">
                <a:solidFill>
                  <a:schemeClr val="accent2">
                    <a:lumMod val="75000"/>
                  </a:schemeClr>
                </a:solidFill>
              </a:rPr>
              <a:t> and Julian </a:t>
            </a:r>
            <a:r>
              <a:rPr lang="en-US" sz="2400" dirty="0">
                <a:solidFill>
                  <a:srgbClr val="002060"/>
                </a:solidFill>
              </a:rPr>
              <a:t>analyzed </a:t>
            </a:r>
            <a:r>
              <a:rPr lang="en-US" sz="2400" dirty="0" err="1">
                <a:solidFill>
                  <a:srgbClr val="002060"/>
                </a:solidFill>
              </a:rPr>
              <a:t>rugae</a:t>
            </a:r>
            <a:r>
              <a:rPr lang="en-US" sz="2400" dirty="0">
                <a:solidFill>
                  <a:srgbClr val="002060"/>
                </a:solidFill>
              </a:rPr>
              <a:t> pattern by a computer software and obtained 97% accuracy. </a:t>
            </a:r>
          </a:p>
          <a:p>
            <a:pPr algn="just"/>
            <a:r>
              <a:rPr lang="en-US" sz="2400" i="1" u="sng" dirty="0" err="1">
                <a:solidFill>
                  <a:schemeClr val="accent2">
                    <a:lumMod val="75000"/>
                  </a:schemeClr>
                </a:solidFill>
              </a:rPr>
              <a:t>Ohtani</a:t>
            </a:r>
            <a:r>
              <a:rPr lang="en-US" sz="2400" i="1" u="sng" dirty="0">
                <a:solidFill>
                  <a:schemeClr val="accent2">
                    <a:lumMod val="75000"/>
                  </a:schemeClr>
                </a:solidFill>
              </a:rPr>
              <a:t> and coworkers </a:t>
            </a:r>
            <a:r>
              <a:rPr lang="en-US" sz="2400" dirty="0">
                <a:solidFill>
                  <a:srgbClr val="002060"/>
                </a:solidFill>
              </a:rPr>
              <a:t>suggests -  high accuracy can be obtained using straight forward visual comparison from dentures. </a:t>
            </a:r>
          </a:p>
          <a:p>
            <a:pPr algn="just">
              <a:buNone/>
            </a:pPr>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0" y="0"/>
            <a:ext cx="4419600" cy="4343400"/>
          </a:xfrm>
          <a:prstGeom prst="rect">
            <a:avLst/>
          </a:prstGeom>
          <a:noFill/>
          <a:ln w="9525">
            <a:noFill/>
            <a:miter lim="800000"/>
            <a:headEnd/>
            <a:tailEnd/>
          </a:ln>
        </p:spPr>
      </p:pic>
      <p:pic>
        <p:nvPicPr>
          <p:cNvPr id="30722" name="Picture 2" descr="https://encrypted-tbn3.gstatic.com/images?q=tbn:ANd9GcTYm0lC51ERz_AQ1-ePED6poYd1FXLUXs9TDEmEdjoTvjjEiqbJ"/>
          <p:cNvPicPr>
            <a:picLocks noChangeAspect="1" noChangeArrowheads="1"/>
          </p:cNvPicPr>
          <p:nvPr/>
        </p:nvPicPr>
        <p:blipFill>
          <a:blip r:embed="rId3"/>
          <a:srcRect/>
          <a:stretch>
            <a:fillRect/>
          </a:stretch>
        </p:blipFill>
        <p:spPr bwMode="auto">
          <a:xfrm>
            <a:off x="4441372" y="3846737"/>
            <a:ext cx="4702628" cy="2985003"/>
          </a:xfrm>
          <a:prstGeom prst="rect">
            <a:avLst/>
          </a:prstGeom>
          <a:noFill/>
        </p:spPr>
      </p:pic>
      <p:sp>
        <p:nvSpPr>
          <p:cNvPr id="5" name="Rectangle 4"/>
          <p:cNvSpPr/>
          <p:nvPr/>
        </p:nvSpPr>
        <p:spPr>
          <a:xfrm>
            <a:off x="4495800" y="2743200"/>
            <a:ext cx="4572000" cy="646331"/>
          </a:xfrm>
          <a:prstGeom prst="rect">
            <a:avLst/>
          </a:prstGeom>
        </p:spPr>
        <p:txBody>
          <a:bodyPr>
            <a:spAutoFit/>
          </a:bodyPr>
          <a:lstStyle/>
          <a:p>
            <a:pPr lvl="0" algn="just" fontAlgn="base">
              <a:spcBef>
                <a:spcPct val="0"/>
              </a:spcBef>
              <a:spcAft>
                <a:spcPct val="0"/>
              </a:spcAft>
            </a:pPr>
            <a:r>
              <a:rPr lang="en-US" dirty="0">
                <a:solidFill>
                  <a:srgbClr val="000580"/>
                </a:solidFill>
                <a:latin typeface="Arial" pitchFamily="34" charset="0"/>
                <a:ea typeface="Calibri" pitchFamily="34" charset="0"/>
                <a:cs typeface="Arial" pitchFamily="34" charset="0"/>
              </a:rPr>
              <a:t>Patterns of palatal </a:t>
            </a:r>
            <a:r>
              <a:rPr lang="en-US" dirty="0" err="1">
                <a:solidFill>
                  <a:srgbClr val="000580"/>
                </a:solidFill>
                <a:latin typeface="Arial" pitchFamily="34" charset="0"/>
                <a:ea typeface="Calibri" pitchFamily="34" charset="0"/>
                <a:cs typeface="Arial" pitchFamily="34" charset="0"/>
              </a:rPr>
              <a:t>rugae</a:t>
            </a:r>
            <a:r>
              <a:rPr lang="en-US" dirty="0">
                <a:solidFill>
                  <a:srgbClr val="000580"/>
                </a:solidFill>
                <a:latin typeface="Arial" pitchFamily="34" charset="0"/>
                <a:ea typeface="Calibri" pitchFamily="34" charset="0"/>
                <a:cs typeface="Arial" pitchFamily="34" charset="0"/>
              </a:rPr>
              <a:t>: (a) curved, (b) wavy, (c) straight, (d) undetermined</a:t>
            </a:r>
            <a:endParaRPr lang="en-US"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Sex differentiation </a:t>
            </a:r>
            <a:br>
              <a:rPr lang="en-US" sz="2800" dirty="0"/>
            </a:br>
            <a:endParaRPr lang="en-US" sz="2800" dirty="0"/>
          </a:p>
        </p:txBody>
      </p:sp>
      <p:sp>
        <p:nvSpPr>
          <p:cNvPr id="3" name="Content Placeholder 2"/>
          <p:cNvSpPr>
            <a:spLocks noGrp="1"/>
          </p:cNvSpPr>
          <p:nvPr>
            <p:ph idx="1"/>
          </p:nvPr>
        </p:nvSpPr>
        <p:spPr>
          <a:xfrm>
            <a:off x="799116" y="1828800"/>
            <a:ext cx="7735283" cy="4191000"/>
          </a:xfrm>
        </p:spPr>
        <p:txBody>
          <a:bodyPr>
            <a:normAutofit/>
          </a:bodyPr>
          <a:lstStyle/>
          <a:p>
            <a:pPr lvl="0" algn="just"/>
            <a:r>
              <a:rPr lang="en-US" sz="2400" dirty="0">
                <a:solidFill>
                  <a:srgbClr val="002060"/>
                </a:solidFill>
              </a:rPr>
              <a:t>Sex can be determined based on : </a:t>
            </a:r>
          </a:p>
          <a:p>
            <a:pPr marL="502920" lvl="0" indent="-457200" algn="just">
              <a:buFont typeface="+mj-lt"/>
              <a:buAutoNum type="arabicPeriod"/>
            </a:pPr>
            <a:r>
              <a:rPr lang="en-US" sz="2400" dirty="0">
                <a:solidFill>
                  <a:srgbClr val="002060"/>
                </a:solidFill>
              </a:rPr>
              <a:t>data from morphology of skull and mandible, </a:t>
            </a:r>
          </a:p>
          <a:p>
            <a:pPr marL="502920" lvl="0" indent="-457200" algn="just">
              <a:buFont typeface="+mj-lt"/>
              <a:buAutoNum type="arabicPeriod"/>
            </a:pPr>
            <a:r>
              <a:rPr lang="en-US" sz="2400" dirty="0">
                <a:solidFill>
                  <a:srgbClr val="002060"/>
                </a:solidFill>
              </a:rPr>
              <a:t>metric features </a:t>
            </a:r>
          </a:p>
          <a:p>
            <a:pPr marL="502920" lvl="0" indent="-457200" algn="just">
              <a:buFont typeface="+mj-lt"/>
              <a:buAutoNum type="arabicPeriod"/>
            </a:pPr>
            <a:r>
              <a:rPr lang="en-US" sz="2400" dirty="0">
                <a:solidFill>
                  <a:srgbClr val="002060"/>
                </a:solidFill>
              </a:rPr>
              <a:t>DNA analyses of teeth </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1066800"/>
          </a:xfrm>
        </p:spPr>
        <p:txBody>
          <a:bodyPr>
            <a:noAutofit/>
          </a:bodyPr>
          <a:lstStyle/>
          <a:p>
            <a:r>
              <a:rPr lang="en-US" sz="2800" dirty="0"/>
              <a:t>Sexing from craniofacial morphology and dimension:</a:t>
            </a:r>
            <a:br>
              <a:rPr lang="en-US" sz="2800" dirty="0"/>
            </a:br>
            <a:endParaRPr lang="en-US" sz="2800" dirty="0"/>
          </a:p>
        </p:txBody>
      </p:sp>
      <p:sp>
        <p:nvSpPr>
          <p:cNvPr id="3" name="Content Placeholder 2"/>
          <p:cNvSpPr>
            <a:spLocks noGrp="1"/>
          </p:cNvSpPr>
          <p:nvPr>
            <p:ph idx="1"/>
          </p:nvPr>
        </p:nvSpPr>
        <p:spPr>
          <a:xfrm>
            <a:off x="457200" y="1066800"/>
            <a:ext cx="8077200" cy="4191000"/>
          </a:xfrm>
        </p:spPr>
        <p:txBody>
          <a:bodyPr>
            <a:noAutofit/>
          </a:bodyPr>
          <a:lstStyle/>
          <a:p>
            <a:pPr algn="just"/>
            <a:r>
              <a:rPr lang="en-US" sz="2400" dirty="0">
                <a:solidFill>
                  <a:srgbClr val="002060"/>
                </a:solidFill>
              </a:rPr>
              <a:t>Acc. to </a:t>
            </a:r>
            <a:r>
              <a:rPr lang="en-US" sz="2400" i="1" dirty="0">
                <a:solidFill>
                  <a:schemeClr val="accent2">
                    <a:lumMod val="75000"/>
                  </a:schemeClr>
                </a:solidFill>
              </a:rPr>
              <a:t>Botha and Chandra- </a:t>
            </a:r>
            <a:r>
              <a:rPr lang="en-US" sz="2400" dirty="0">
                <a:solidFill>
                  <a:srgbClr val="002060"/>
                </a:solidFill>
              </a:rPr>
              <a:t>these features are not reliable until well after puberty. </a:t>
            </a:r>
          </a:p>
          <a:p>
            <a:pPr algn="just"/>
            <a:r>
              <a:rPr lang="en-US" sz="2400" dirty="0">
                <a:solidFill>
                  <a:srgbClr val="002060"/>
                </a:solidFill>
              </a:rPr>
              <a:t>Use of multiple features tend to be more accurate.</a:t>
            </a:r>
          </a:p>
          <a:p>
            <a:pPr algn="just"/>
            <a:r>
              <a:rPr lang="en-US" sz="2400" i="1" dirty="0">
                <a:solidFill>
                  <a:schemeClr val="accent2">
                    <a:lumMod val="75000"/>
                  </a:schemeClr>
                </a:solidFill>
              </a:rPr>
              <a:t>Williams and Rogers </a:t>
            </a:r>
            <a:r>
              <a:rPr lang="en-US" sz="2400" dirty="0">
                <a:solidFill>
                  <a:srgbClr val="002060"/>
                </a:solidFill>
              </a:rPr>
              <a:t>predicted sex using 6 more traits – </a:t>
            </a:r>
          </a:p>
          <a:p>
            <a:pPr marL="502920" indent="-457200" algn="just">
              <a:buFont typeface="+mj-lt"/>
              <a:buAutoNum type="arabicPeriod"/>
            </a:pPr>
            <a:r>
              <a:rPr lang="en-US" sz="2100" dirty="0">
                <a:solidFill>
                  <a:srgbClr val="002060"/>
                </a:solidFill>
              </a:rPr>
              <a:t>mastoid, </a:t>
            </a:r>
          </a:p>
          <a:p>
            <a:pPr marL="502920" indent="-457200" algn="just">
              <a:buFont typeface="+mj-lt"/>
              <a:buAutoNum type="arabicPeriod"/>
            </a:pPr>
            <a:r>
              <a:rPr lang="en-US" sz="2100" dirty="0" err="1">
                <a:solidFill>
                  <a:srgbClr val="002060"/>
                </a:solidFill>
              </a:rPr>
              <a:t>supraorbital</a:t>
            </a:r>
            <a:r>
              <a:rPr lang="en-US" sz="2100" dirty="0">
                <a:solidFill>
                  <a:srgbClr val="002060"/>
                </a:solidFill>
              </a:rPr>
              <a:t> ridge, </a:t>
            </a:r>
          </a:p>
          <a:p>
            <a:pPr marL="502920" indent="-457200" algn="just">
              <a:buFont typeface="+mj-lt"/>
              <a:buAutoNum type="arabicPeriod"/>
            </a:pPr>
            <a:r>
              <a:rPr lang="en-US" sz="2100" dirty="0">
                <a:solidFill>
                  <a:srgbClr val="002060"/>
                </a:solidFill>
              </a:rPr>
              <a:t>size and architecture of skull, </a:t>
            </a:r>
          </a:p>
          <a:p>
            <a:pPr marL="502920" indent="-457200" algn="just">
              <a:buFont typeface="+mj-lt"/>
              <a:buAutoNum type="arabicPeriod"/>
            </a:pPr>
            <a:r>
              <a:rPr lang="en-US" sz="2100" dirty="0" err="1">
                <a:solidFill>
                  <a:srgbClr val="002060"/>
                </a:solidFill>
              </a:rPr>
              <a:t>zygometic</a:t>
            </a:r>
            <a:r>
              <a:rPr lang="en-US" sz="2100" dirty="0">
                <a:solidFill>
                  <a:srgbClr val="002060"/>
                </a:solidFill>
              </a:rPr>
              <a:t> extension, </a:t>
            </a:r>
          </a:p>
          <a:p>
            <a:pPr marL="502920" indent="-457200" algn="just">
              <a:buFont typeface="+mj-lt"/>
              <a:buAutoNum type="arabicPeriod"/>
            </a:pPr>
            <a:r>
              <a:rPr lang="en-US" sz="2100" dirty="0">
                <a:solidFill>
                  <a:srgbClr val="002060"/>
                </a:solidFill>
              </a:rPr>
              <a:t>nasal aperture and </a:t>
            </a:r>
          </a:p>
          <a:p>
            <a:pPr marL="502920" indent="-457200" algn="just">
              <a:buFont typeface="+mj-lt"/>
              <a:buAutoNum type="arabicPeriod"/>
            </a:pPr>
            <a:r>
              <a:rPr lang="en-US" sz="2100" dirty="0" err="1">
                <a:solidFill>
                  <a:srgbClr val="002060"/>
                </a:solidFill>
              </a:rPr>
              <a:t>mandibular</a:t>
            </a:r>
            <a:r>
              <a:rPr lang="en-US" sz="2100" dirty="0">
                <a:solidFill>
                  <a:srgbClr val="002060"/>
                </a:solidFill>
              </a:rPr>
              <a:t> </a:t>
            </a:r>
            <a:r>
              <a:rPr lang="en-US" sz="2100" dirty="0" err="1">
                <a:solidFill>
                  <a:srgbClr val="002060"/>
                </a:solidFill>
              </a:rPr>
              <a:t>gonial</a:t>
            </a:r>
            <a:r>
              <a:rPr lang="en-US" sz="2100" dirty="0">
                <a:solidFill>
                  <a:srgbClr val="002060"/>
                </a:solidFill>
              </a:rPr>
              <a:t> angle- </a:t>
            </a:r>
            <a:r>
              <a:rPr lang="en-US" sz="2500" dirty="0">
                <a:solidFill>
                  <a:srgbClr val="002060"/>
                </a:solidFill>
              </a:rPr>
              <a:t>the accuracy was 94%.</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001000" cy="4191000"/>
          </a:xfrm>
        </p:spPr>
        <p:txBody>
          <a:bodyPr>
            <a:normAutofit/>
          </a:bodyPr>
          <a:lstStyle/>
          <a:p>
            <a:pPr algn="just"/>
            <a:r>
              <a:rPr lang="en-US" sz="2500" dirty="0">
                <a:solidFill>
                  <a:srgbClr val="002060"/>
                </a:solidFill>
              </a:rPr>
              <a:t>Forensic </a:t>
            </a:r>
            <a:r>
              <a:rPr lang="en-US" sz="2500" dirty="0" err="1">
                <a:solidFill>
                  <a:srgbClr val="002060"/>
                </a:solidFill>
              </a:rPr>
              <a:t>odontology</a:t>
            </a:r>
            <a:r>
              <a:rPr lang="en-US" sz="2500" dirty="0">
                <a:solidFill>
                  <a:srgbClr val="002060"/>
                </a:solidFill>
              </a:rPr>
              <a:t> involves the management, examination, evaluation and presentation of dental evidence in criminal or civil proceedings, all in the interest of justice. </a:t>
            </a:r>
          </a:p>
          <a:p>
            <a:pPr algn="just"/>
            <a:r>
              <a:rPr lang="en-US" sz="2500" dirty="0">
                <a:solidFill>
                  <a:srgbClr val="002060"/>
                </a:solidFill>
              </a:rPr>
              <a:t>The subject can be divided roughly into three major fields of activity: </a:t>
            </a:r>
            <a:r>
              <a:rPr lang="en-US" sz="2500" i="1" dirty="0">
                <a:solidFill>
                  <a:srgbClr val="002060"/>
                </a:solidFill>
              </a:rPr>
              <a:t>Civil or noncriminal, criminal and research</a:t>
            </a:r>
            <a:endParaRPr lang="en-IN" sz="2500" i="1" dirty="0">
              <a:solidFill>
                <a:srgbClr val="002060"/>
              </a:solidFill>
            </a:endParaRPr>
          </a:p>
        </p:txBody>
      </p:sp>
    </p:spTree>
    <p:extLst>
      <p:ext uri="{BB962C8B-B14F-4D97-AF65-F5344CB8AC3E}">
        <p14:creationId xmlns:p14="http://schemas.microsoft.com/office/powerpoint/2010/main" val="25722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0"/>
            <a:ext cx="6516798" cy="1066800"/>
          </a:xfrm>
        </p:spPr>
        <p:txBody>
          <a:bodyPr>
            <a:normAutofit/>
          </a:bodyPr>
          <a:lstStyle/>
          <a:p>
            <a:r>
              <a:rPr lang="en-US" sz="2800" dirty="0"/>
              <a:t>Sex  differences in tooth size </a:t>
            </a:r>
          </a:p>
        </p:txBody>
      </p:sp>
      <p:sp>
        <p:nvSpPr>
          <p:cNvPr id="3" name="Content Placeholder 2"/>
          <p:cNvSpPr>
            <a:spLocks noGrp="1"/>
          </p:cNvSpPr>
          <p:nvPr>
            <p:ph idx="1"/>
          </p:nvPr>
        </p:nvSpPr>
        <p:spPr>
          <a:xfrm>
            <a:off x="533400" y="1219200"/>
            <a:ext cx="8229599" cy="4191000"/>
          </a:xfrm>
        </p:spPr>
        <p:txBody>
          <a:bodyPr>
            <a:noAutofit/>
          </a:bodyPr>
          <a:lstStyle/>
          <a:p>
            <a:pPr algn="just"/>
            <a:r>
              <a:rPr lang="en-US" sz="2400" dirty="0">
                <a:solidFill>
                  <a:srgbClr val="002060"/>
                </a:solidFill>
              </a:rPr>
              <a:t>Sex differentiated - </a:t>
            </a:r>
            <a:r>
              <a:rPr lang="en-US" sz="2400" i="1" dirty="0">
                <a:solidFill>
                  <a:srgbClr val="002060"/>
                </a:solidFill>
              </a:rPr>
              <a:t>measuring </a:t>
            </a:r>
            <a:r>
              <a:rPr lang="en-US" sz="2400" i="1" dirty="0" err="1">
                <a:solidFill>
                  <a:srgbClr val="002060"/>
                </a:solidFill>
              </a:rPr>
              <a:t>mesiodistal</a:t>
            </a:r>
            <a:r>
              <a:rPr lang="en-US" sz="2400" i="1" dirty="0">
                <a:solidFill>
                  <a:srgbClr val="002060"/>
                </a:solidFill>
              </a:rPr>
              <a:t> and </a:t>
            </a:r>
            <a:r>
              <a:rPr lang="en-US" sz="2400" i="1" dirty="0" err="1">
                <a:solidFill>
                  <a:srgbClr val="002060"/>
                </a:solidFill>
              </a:rPr>
              <a:t>buccolingual</a:t>
            </a:r>
            <a:r>
              <a:rPr lang="en-US" sz="2400" i="1" dirty="0">
                <a:solidFill>
                  <a:srgbClr val="002060"/>
                </a:solidFill>
              </a:rPr>
              <a:t> dimensions of tooth.</a:t>
            </a:r>
          </a:p>
          <a:p>
            <a:pPr algn="just"/>
            <a:r>
              <a:rPr lang="en-US" sz="2400" i="1" dirty="0">
                <a:solidFill>
                  <a:schemeClr val="accent2">
                    <a:lumMod val="75000"/>
                  </a:schemeClr>
                </a:solidFill>
              </a:rPr>
              <a:t>Lund and </a:t>
            </a:r>
            <a:r>
              <a:rPr lang="en-US" sz="2400" i="1" dirty="0" err="1">
                <a:solidFill>
                  <a:schemeClr val="accent2">
                    <a:lumMod val="75000"/>
                  </a:schemeClr>
                </a:solidFill>
              </a:rPr>
              <a:t>Mornstad</a:t>
            </a:r>
            <a:r>
              <a:rPr lang="en-US" sz="2400" i="1" dirty="0">
                <a:solidFill>
                  <a:schemeClr val="accent2">
                    <a:lumMod val="75000"/>
                  </a:schemeClr>
                </a:solidFill>
              </a:rPr>
              <a:t> </a:t>
            </a:r>
            <a:r>
              <a:rPr lang="en-US" sz="2400" dirty="0">
                <a:solidFill>
                  <a:srgbClr val="002060"/>
                </a:solidFill>
              </a:rPr>
              <a:t>state that “This is of special importance in young individuals where skeletal secondary sexual characters have not yet developed”.		 </a:t>
            </a:r>
          </a:p>
          <a:p>
            <a:pPr algn="just"/>
            <a:r>
              <a:rPr lang="en-US" sz="2400" dirty="0">
                <a:solidFill>
                  <a:schemeClr val="accent2">
                    <a:lumMod val="75000"/>
                  </a:schemeClr>
                </a:solidFill>
              </a:rPr>
              <a:t>Canines - maximum sex difference, </a:t>
            </a:r>
          </a:p>
          <a:p>
            <a:pPr algn="just"/>
            <a:r>
              <a:rPr lang="en-US" sz="2400" dirty="0">
                <a:solidFill>
                  <a:srgbClr val="002060"/>
                </a:solidFill>
              </a:rPr>
              <a:t>Premolars, first and second molars as well as maxillary incisors are also have significant differences.</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DENTAL INDEX:</a:t>
            </a:r>
            <a:br>
              <a:rPr lang="en-US" sz="2800" dirty="0"/>
            </a:br>
            <a:endParaRPr lang="en-US" sz="2800" dirty="0"/>
          </a:p>
        </p:txBody>
      </p:sp>
      <p:sp>
        <p:nvSpPr>
          <p:cNvPr id="3" name="Content Placeholder 2"/>
          <p:cNvSpPr>
            <a:spLocks noGrp="1"/>
          </p:cNvSpPr>
          <p:nvPr>
            <p:ph idx="1"/>
          </p:nvPr>
        </p:nvSpPr>
        <p:spPr>
          <a:xfrm>
            <a:off x="533400" y="1371600"/>
            <a:ext cx="8153399" cy="4648200"/>
          </a:xfrm>
        </p:spPr>
        <p:txBody>
          <a:bodyPr>
            <a:normAutofit/>
          </a:bodyPr>
          <a:lstStyle/>
          <a:p>
            <a:pPr algn="just"/>
            <a:r>
              <a:rPr lang="en-US" sz="2400" dirty="0" err="1">
                <a:solidFill>
                  <a:schemeClr val="accent2">
                    <a:lumMod val="75000"/>
                  </a:schemeClr>
                </a:solidFill>
              </a:rPr>
              <a:t>Mandibular</a:t>
            </a:r>
            <a:r>
              <a:rPr lang="en-US" sz="2400" dirty="0">
                <a:solidFill>
                  <a:schemeClr val="accent2">
                    <a:lumMod val="75000"/>
                  </a:schemeClr>
                </a:solidFill>
              </a:rPr>
              <a:t> canines </a:t>
            </a:r>
            <a:r>
              <a:rPr lang="en-US" sz="2400" dirty="0">
                <a:solidFill>
                  <a:srgbClr val="002060"/>
                </a:solidFill>
              </a:rPr>
              <a:t>are found to exhibit the greatest sexual dimorphism amongst all teeth. </a:t>
            </a:r>
          </a:p>
          <a:p>
            <a:pPr algn="just"/>
            <a:r>
              <a:rPr lang="en-US" sz="2400" dirty="0" err="1">
                <a:solidFill>
                  <a:srgbClr val="002060"/>
                </a:solidFill>
              </a:rPr>
              <a:t>Mandibular</a:t>
            </a:r>
            <a:r>
              <a:rPr lang="en-US" sz="2400" dirty="0">
                <a:solidFill>
                  <a:srgbClr val="002060"/>
                </a:solidFill>
              </a:rPr>
              <a:t> canines - exposed to less plaque, calculus, abrasion from brushing, or heavy </a:t>
            </a:r>
            <a:r>
              <a:rPr lang="en-US" sz="2400" dirty="0" err="1">
                <a:solidFill>
                  <a:srgbClr val="002060"/>
                </a:solidFill>
              </a:rPr>
              <a:t>occlusal</a:t>
            </a:r>
            <a:r>
              <a:rPr lang="en-US" sz="2400" dirty="0">
                <a:solidFill>
                  <a:srgbClr val="002060"/>
                </a:solidFill>
              </a:rPr>
              <a:t> loading &amp; less severely affected by periodontal disease and so they are the </a:t>
            </a:r>
            <a:r>
              <a:rPr lang="en-US" sz="2400" dirty="0">
                <a:solidFill>
                  <a:schemeClr val="accent2">
                    <a:lumMod val="75000"/>
                  </a:schemeClr>
                </a:solidFill>
              </a:rPr>
              <a:t>last teeth to be extracted with respect to age.</a:t>
            </a:r>
          </a:p>
          <a:p>
            <a:pPr algn="just"/>
            <a:r>
              <a:rPr lang="en-US" sz="2400" dirty="0" err="1">
                <a:solidFill>
                  <a:srgbClr val="002060"/>
                </a:solidFill>
              </a:rPr>
              <a:t>Mandibular</a:t>
            </a:r>
            <a:r>
              <a:rPr lang="en-US" sz="2400" dirty="0">
                <a:solidFill>
                  <a:srgbClr val="002060"/>
                </a:solidFill>
              </a:rPr>
              <a:t> canines - the </a:t>
            </a:r>
            <a:r>
              <a:rPr lang="en-US" sz="2400" dirty="0">
                <a:solidFill>
                  <a:schemeClr val="accent2">
                    <a:lumMod val="75000"/>
                  </a:schemeClr>
                </a:solidFill>
              </a:rPr>
              <a:t>key teeth for personal identification. </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rcRect/>
          <a:stretch>
            <a:fillRect/>
          </a:stretch>
        </p:blipFill>
        <p:spPr bwMode="auto">
          <a:xfrm>
            <a:off x="1547495" y="3584575"/>
            <a:ext cx="5920105" cy="2206625"/>
          </a:xfrm>
          <a:prstGeom prst="rect">
            <a:avLst/>
          </a:prstGeom>
          <a:noFill/>
          <a:ln w="9525">
            <a:noFill/>
            <a:miter lim="800000"/>
            <a:headEnd/>
            <a:tailEnd/>
          </a:ln>
        </p:spPr>
      </p:pic>
      <p:grpSp>
        <p:nvGrpSpPr>
          <p:cNvPr id="23555" name="Group 3"/>
          <p:cNvGrpSpPr>
            <a:grpSpLocks noChangeAspect="1"/>
          </p:cNvGrpSpPr>
          <p:nvPr/>
        </p:nvGrpSpPr>
        <p:grpSpPr bwMode="auto">
          <a:xfrm>
            <a:off x="1600200" y="762000"/>
            <a:ext cx="5843587" cy="2209800"/>
            <a:chOff x="1023" y="528"/>
            <a:chExt cx="3681" cy="1392"/>
          </a:xfrm>
        </p:grpSpPr>
        <p:sp>
          <p:nvSpPr>
            <p:cNvPr id="23554" name="AutoShape 2"/>
            <p:cNvSpPr>
              <a:spLocks noChangeAspect="1" noChangeArrowheads="1" noTextEdit="1"/>
            </p:cNvSpPr>
            <p:nvPr/>
          </p:nvSpPr>
          <p:spPr bwMode="auto">
            <a:xfrm>
              <a:off x="1023" y="528"/>
              <a:ext cx="3681" cy="1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3556" name="Picture 4"/>
            <p:cNvPicPr>
              <a:picLocks noChangeAspect="1" noChangeArrowheads="1"/>
            </p:cNvPicPr>
            <p:nvPr/>
          </p:nvPicPr>
          <p:blipFill>
            <a:blip r:embed="rId3"/>
            <a:srcRect/>
            <a:stretch>
              <a:fillRect/>
            </a:stretch>
          </p:blipFill>
          <p:spPr bwMode="auto">
            <a:xfrm>
              <a:off x="1023" y="528"/>
              <a:ext cx="3688" cy="140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8800"/>
            <a:ext cx="7582883" cy="4191000"/>
          </a:xfrm>
        </p:spPr>
        <p:txBody>
          <a:bodyPr>
            <a:normAutofit/>
          </a:bodyPr>
          <a:lstStyle/>
          <a:p>
            <a:pPr algn="just"/>
            <a:r>
              <a:rPr lang="en-US" sz="2400" dirty="0">
                <a:solidFill>
                  <a:srgbClr val="002060"/>
                </a:solidFill>
              </a:rPr>
              <a:t>The cut-off point, or standard MCI value, obtained by </a:t>
            </a:r>
            <a:r>
              <a:rPr lang="en-US" sz="2400" dirty="0" err="1">
                <a:solidFill>
                  <a:srgbClr val="002060"/>
                </a:solidFill>
              </a:rPr>
              <a:t>Rao</a:t>
            </a:r>
            <a:r>
              <a:rPr lang="en-US" sz="2400" dirty="0">
                <a:solidFill>
                  <a:srgbClr val="002060"/>
                </a:solidFill>
              </a:rPr>
              <a:t> and associates was 0.274. </a:t>
            </a:r>
          </a:p>
          <a:p>
            <a:pPr algn="just"/>
            <a:r>
              <a:rPr lang="en-US" sz="2400" dirty="0">
                <a:solidFill>
                  <a:srgbClr val="002060"/>
                </a:solidFill>
              </a:rPr>
              <a:t>MCI value </a:t>
            </a:r>
            <a:r>
              <a:rPr lang="en-US" sz="2400" i="1" dirty="0">
                <a:solidFill>
                  <a:srgbClr val="002060"/>
                </a:solidFill>
              </a:rPr>
              <a:t>less than or equal </a:t>
            </a:r>
            <a:r>
              <a:rPr lang="en-US" sz="2400" dirty="0">
                <a:solidFill>
                  <a:srgbClr val="002060"/>
                </a:solidFill>
              </a:rPr>
              <a:t>to the standard MCI, the individual is </a:t>
            </a:r>
            <a:r>
              <a:rPr lang="en-US" sz="2400" dirty="0">
                <a:solidFill>
                  <a:schemeClr val="accent2">
                    <a:lumMod val="75000"/>
                  </a:schemeClr>
                </a:solidFill>
              </a:rPr>
              <a:t>female; </a:t>
            </a:r>
          </a:p>
          <a:p>
            <a:pPr algn="just"/>
            <a:r>
              <a:rPr lang="en-US" sz="2400" dirty="0">
                <a:solidFill>
                  <a:srgbClr val="002060"/>
                </a:solidFill>
              </a:rPr>
              <a:t>Value </a:t>
            </a:r>
            <a:r>
              <a:rPr lang="en-US" sz="2400" i="1" dirty="0">
                <a:solidFill>
                  <a:srgbClr val="002060"/>
                </a:solidFill>
              </a:rPr>
              <a:t>more</a:t>
            </a:r>
            <a:r>
              <a:rPr lang="en-US" sz="2400" dirty="0">
                <a:solidFill>
                  <a:srgbClr val="002060"/>
                </a:solidFill>
              </a:rPr>
              <a:t> than the standard MCI would group the person as </a:t>
            </a:r>
            <a:r>
              <a:rPr lang="en-US" sz="2400" dirty="0">
                <a:solidFill>
                  <a:schemeClr val="accent2">
                    <a:lumMod val="75000"/>
                  </a:schemeClr>
                </a:solidFill>
              </a:rPr>
              <a:t>male. </a:t>
            </a:r>
          </a:p>
          <a:p>
            <a:pPr algn="just"/>
            <a:r>
              <a:rPr lang="en-US" sz="2400" dirty="0">
                <a:solidFill>
                  <a:srgbClr val="002060"/>
                </a:solidFill>
              </a:rPr>
              <a:t>The success rate of determining sex using the standard MCI was almost 86%.  </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381000" y="304800"/>
            <a:ext cx="3962400" cy="30480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419600" y="3276600"/>
            <a:ext cx="3997643" cy="3255963"/>
          </a:xfrm>
          <a:prstGeom prst="rect">
            <a:avLst/>
          </a:prstGeom>
          <a:noFill/>
          <a:ln w="9525">
            <a:noFill/>
            <a:miter lim="800000"/>
            <a:headEnd/>
            <a:tailEnd/>
          </a:ln>
        </p:spPr>
      </p:pic>
      <p:sp>
        <p:nvSpPr>
          <p:cNvPr id="6" name="Rectangle 5"/>
          <p:cNvSpPr/>
          <p:nvPr/>
        </p:nvSpPr>
        <p:spPr>
          <a:xfrm>
            <a:off x="4432968" y="1676400"/>
            <a:ext cx="4330032" cy="369332"/>
          </a:xfrm>
          <a:prstGeom prst="rect">
            <a:avLst/>
          </a:prstGeom>
        </p:spPr>
        <p:txBody>
          <a:bodyPr wrap="none">
            <a:spAutoFit/>
          </a:bodyPr>
          <a:lstStyle/>
          <a:p>
            <a:r>
              <a:rPr lang="en-US" dirty="0"/>
              <a:t>Measurement of </a:t>
            </a:r>
            <a:r>
              <a:rPr lang="en-US" dirty="0" err="1"/>
              <a:t>mandibular</a:t>
            </a:r>
            <a:r>
              <a:rPr lang="en-US" dirty="0"/>
              <a:t> canine width</a:t>
            </a:r>
          </a:p>
        </p:txBody>
      </p:sp>
      <p:sp>
        <p:nvSpPr>
          <p:cNvPr id="7" name="Rectangle 6"/>
          <p:cNvSpPr/>
          <p:nvPr/>
        </p:nvSpPr>
        <p:spPr>
          <a:xfrm>
            <a:off x="609600" y="4611469"/>
            <a:ext cx="4114800" cy="646331"/>
          </a:xfrm>
          <a:prstGeom prst="rect">
            <a:avLst/>
          </a:prstGeom>
        </p:spPr>
        <p:txBody>
          <a:bodyPr wrap="square">
            <a:spAutoFit/>
          </a:bodyPr>
          <a:lstStyle/>
          <a:p>
            <a:r>
              <a:rPr lang="en-US" dirty="0"/>
              <a:t>Measurement of mandibular inter canine width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152400"/>
            <a:ext cx="6516798" cy="1066800"/>
          </a:xfrm>
        </p:spPr>
        <p:txBody>
          <a:bodyPr>
            <a:normAutofit/>
          </a:bodyPr>
          <a:lstStyle/>
          <a:p>
            <a:r>
              <a:rPr lang="en-US" sz="2800" dirty="0"/>
              <a:t>SEX DETERMINATION BY DNA ANALYSIS</a:t>
            </a:r>
          </a:p>
        </p:txBody>
      </p:sp>
      <p:sp>
        <p:nvSpPr>
          <p:cNvPr id="3" name="Content Placeholder 2"/>
          <p:cNvSpPr>
            <a:spLocks noGrp="1"/>
          </p:cNvSpPr>
          <p:nvPr>
            <p:ph idx="1"/>
          </p:nvPr>
        </p:nvSpPr>
        <p:spPr>
          <a:xfrm>
            <a:off x="609600" y="1600200"/>
            <a:ext cx="8153399" cy="4191000"/>
          </a:xfrm>
        </p:spPr>
        <p:txBody>
          <a:bodyPr>
            <a:noAutofit/>
          </a:bodyPr>
          <a:lstStyle/>
          <a:p>
            <a:pPr algn="just"/>
            <a:r>
              <a:rPr lang="en-US" sz="2400" dirty="0" err="1">
                <a:solidFill>
                  <a:schemeClr val="accent2">
                    <a:lumMod val="75000"/>
                  </a:schemeClr>
                </a:solidFill>
              </a:rPr>
              <a:t>Amelogenin</a:t>
            </a:r>
            <a:r>
              <a:rPr lang="en-US" sz="2400" dirty="0">
                <a:solidFill>
                  <a:schemeClr val="accent2">
                    <a:lumMod val="75000"/>
                  </a:schemeClr>
                </a:solidFill>
              </a:rPr>
              <a:t> (AMEL) </a:t>
            </a:r>
            <a:r>
              <a:rPr lang="en-US" sz="2400" dirty="0">
                <a:solidFill>
                  <a:srgbClr val="002060"/>
                </a:solidFill>
              </a:rPr>
              <a:t>–Major matrix proteins secreted by the </a:t>
            </a:r>
            <a:r>
              <a:rPr lang="en-US" sz="2400" dirty="0" err="1">
                <a:solidFill>
                  <a:srgbClr val="002060"/>
                </a:solidFill>
              </a:rPr>
              <a:t>ameloblasts</a:t>
            </a:r>
            <a:r>
              <a:rPr lang="en-US" sz="2400" dirty="0">
                <a:solidFill>
                  <a:srgbClr val="002060"/>
                </a:solidFill>
              </a:rPr>
              <a:t> of the enamel</a:t>
            </a:r>
          </a:p>
          <a:p>
            <a:pPr algn="just"/>
            <a:r>
              <a:rPr lang="en-US" sz="2400" dirty="0">
                <a:solidFill>
                  <a:srgbClr val="002060"/>
                </a:solidFill>
              </a:rPr>
              <a:t>AMEL gene coding </a:t>
            </a:r>
            <a:r>
              <a:rPr lang="en-US" sz="2400" dirty="0">
                <a:solidFill>
                  <a:srgbClr val="002060"/>
                </a:solidFill>
                <a:latin typeface="Calibri"/>
              </a:rPr>
              <a:t>→ </a:t>
            </a:r>
            <a:r>
              <a:rPr lang="en-US" sz="2400" dirty="0">
                <a:solidFill>
                  <a:srgbClr val="002060"/>
                </a:solidFill>
              </a:rPr>
              <a:t>located on the X chromosome and the Y chromosomes in humans. </a:t>
            </a:r>
          </a:p>
          <a:p>
            <a:pPr algn="just"/>
            <a:r>
              <a:rPr lang="en-US" sz="2400" dirty="0">
                <a:solidFill>
                  <a:schemeClr val="accent2">
                    <a:lumMod val="75000"/>
                  </a:schemeClr>
                </a:solidFill>
              </a:rPr>
              <a:t>Females (XX) </a:t>
            </a:r>
            <a:r>
              <a:rPr lang="en-US" sz="2400" dirty="0">
                <a:solidFill>
                  <a:srgbClr val="002060"/>
                </a:solidFill>
              </a:rPr>
              <a:t>have two identical AMEL genes but the </a:t>
            </a:r>
            <a:r>
              <a:rPr lang="en-US" sz="2400" dirty="0">
                <a:solidFill>
                  <a:schemeClr val="accent2">
                    <a:lumMod val="75000"/>
                  </a:schemeClr>
                </a:solidFill>
              </a:rPr>
              <a:t>males (XY) </a:t>
            </a:r>
            <a:r>
              <a:rPr lang="en-US" sz="2400" dirty="0">
                <a:solidFill>
                  <a:srgbClr val="002060"/>
                </a:solidFill>
              </a:rPr>
              <a:t>have two non identical genes.</a:t>
            </a:r>
          </a:p>
          <a:p>
            <a:pPr algn="just"/>
            <a:r>
              <a:rPr lang="en-US" sz="2400" dirty="0">
                <a:solidFill>
                  <a:srgbClr val="002060"/>
                </a:solidFill>
              </a:rPr>
              <a:t>Preparing DNA from teeth authors obtained </a:t>
            </a:r>
            <a:r>
              <a:rPr lang="en-US" sz="2400" dirty="0">
                <a:solidFill>
                  <a:schemeClr val="accent2">
                    <a:lumMod val="75000"/>
                  </a:schemeClr>
                </a:solidFill>
              </a:rPr>
              <a:t>100% success </a:t>
            </a:r>
            <a:r>
              <a:rPr lang="en-US" sz="2400" dirty="0">
                <a:solidFill>
                  <a:srgbClr val="002060"/>
                </a:solidFill>
              </a:rPr>
              <a:t>in determining sex of the individual.</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Dental  age  estimation </a:t>
            </a:r>
            <a:br>
              <a:rPr lang="en-US" sz="2800" dirty="0"/>
            </a:br>
            <a:endParaRPr lang="en-US" sz="2800" dirty="0"/>
          </a:p>
        </p:txBody>
      </p:sp>
      <p:sp>
        <p:nvSpPr>
          <p:cNvPr id="3" name="Content Placeholder 2"/>
          <p:cNvSpPr>
            <a:spLocks noGrp="1"/>
          </p:cNvSpPr>
          <p:nvPr>
            <p:ph idx="1"/>
          </p:nvPr>
        </p:nvSpPr>
        <p:spPr>
          <a:xfrm>
            <a:off x="799116" y="1524000"/>
            <a:ext cx="7735283" cy="4191000"/>
          </a:xfrm>
        </p:spPr>
        <p:txBody>
          <a:bodyPr>
            <a:normAutofit/>
          </a:bodyPr>
          <a:lstStyle/>
          <a:p>
            <a:pPr algn="just"/>
            <a:r>
              <a:rPr lang="en-US" sz="2400" dirty="0">
                <a:solidFill>
                  <a:srgbClr val="002060"/>
                </a:solidFill>
              </a:rPr>
              <a:t>Dental age is one of the few measures of physiologic development that is uniformly applicable from infancy to late adolescence</a:t>
            </a:r>
          </a:p>
          <a:p>
            <a:pPr algn="just"/>
            <a:r>
              <a:rPr lang="en-US" sz="2400" dirty="0">
                <a:solidFill>
                  <a:srgbClr val="002060"/>
                </a:solidFill>
              </a:rPr>
              <a:t>Age estimation using the dentition may be grouped into 3 phases.</a:t>
            </a:r>
          </a:p>
          <a:p>
            <a:pPr algn="just">
              <a:buNone/>
            </a:pPr>
            <a:r>
              <a:rPr lang="en-US" sz="2400" dirty="0">
                <a:solidFill>
                  <a:srgbClr val="002060"/>
                </a:solidFill>
              </a:rPr>
              <a:t>1. Aging in </a:t>
            </a:r>
            <a:r>
              <a:rPr lang="en-US" sz="2400" dirty="0">
                <a:solidFill>
                  <a:schemeClr val="accent2">
                    <a:lumMod val="75000"/>
                  </a:schemeClr>
                </a:solidFill>
              </a:rPr>
              <a:t>prenatal, neonatal and early post natal</a:t>
            </a:r>
          </a:p>
          <a:p>
            <a:pPr algn="just">
              <a:buNone/>
            </a:pPr>
            <a:r>
              <a:rPr lang="en-US" sz="2400" dirty="0">
                <a:solidFill>
                  <a:srgbClr val="002060"/>
                </a:solidFill>
              </a:rPr>
              <a:t>2. Age estimation in </a:t>
            </a:r>
            <a:r>
              <a:rPr lang="en-US" sz="2400" dirty="0">
                <a:solidFill>
                  <a:schemeClr val="accent2">
                    <a:lumMod val="75000"/>
                  </a:schemeClr>
                </a:solidFill>
              </a:rPr>
              <a:t>children and adolescents</a:t>
            </a:r>
            <a:r>
              <a:rPr lang="en-US" sz="2400" dirty="0">
                <a:solidFill>
                  <a:srgbClr val="002060"/>
                </a:solidFill>
              </a:rPr>
              <a:t> and</a:t>
            </a:r>
          </a:p>
          <a:p>
            <a:pPr algn="just">
              <a:buNone/>
            </a:pPr>
            <a:r>
              <a:rPr lang="en-US" sz="2400" dirty="0">
                <a:solidFill>
                  <a:srgbClr val="002060"/>
                </a:solidFill>
              </a:rPr>
              <a:t>3. Age estimation in </a:t>
            </a:r>
            <a:r>
              <a:rPr lang="en-US" sz="2400" dirty="0">
                <a:solidFill>
                  <a:schemeClr val="accent2">
                    <a:lumMod val="75000"/>
                  </a:schemeClr>
                </a:solidFill>
              </a:rPr>
              <a:t>adults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Age estimation in </a:t>
            </a:r>
            <a:r>
              <a:rPr lang="en-US" sz="2800" dirty="0" err="1"/>
              <a:t>prenatal,neonatal</a:t>
            </a:r>
            <a:r>
              <a:rPr lang="en-US" sz="2800" dirty="0"/>
              <a:t> and early post natal children  </a:t>
            </a:r>
            <a:br>
              <a:rPr lang="en-US" sz="2800" dirty="0"/>
            </a:br>
            <a:endParaRPr lang="en-US" sz="2800" dirty="0"/>
          </a:p>
        </p:txBody>
      </p:sp>
      <p:sp>
        <p:nvSpPr>
          <p:cNvPr id="3" name="Content Placeholder 2"/>
          <p:cNvSpPr>
            <a:spLocks noGrp="1"/>
          </p:cNvSpPr>
          <p:nvPr>
            <p:ph idx="1"/>
          </p:nvPr>
        </p:nvSpPr>
        <p:spPr>
          <a:xfrm>
            <a:off x="457200" y="1447800"/>
            <a:ext cx="8229599" cy="4191000"/>
          </a:xfrm>
        </p:spPr>
        <p:txBody>
          <a:bodyPr>
            <a:noAutofit/>
          </a:bodyPr>
          <a:lstStyle/>
          <a:p>
            <a:pPr lvl="0" algn="just"/>
            <a:r>
              <a:rPr lang="en-US" sz="2400" dirty="0">
                <a:solidFill>
                  <a:srgbClr val="002060"/>
                </a:solidFill>
              </a:rPr>
              <a:t>Primary tooth germ forms</a:t>
            </a:r>
            <a:r>
              <a:rPr lang="en-US" sz="2400" dirty="0">
                <a:solidFill>
                  <a:srgbClr val="002060"/>
                </a:solidFill>
                <a:latin typeface="Calibri"/>
              </a:rPr>
              <a:t>→</a:t>
            </a:r>
            <a:r>
              <a:rPr lang="en-US" sz="2400" dirty="0">
                <a:solidFill>
                  <a:srgbClr val="002060"/>
                </a:solidFill>
              </a:rPr>
              <a:t>7</a:t>
            </a:r>
            <a:r>
              <a:rPr lang="en-US" sz="2400" baseline="30000" dirty="0">
                <a:solidFill>
                  <a:srgbClr val="002060"/>
                </a:solidFill>
              </a:rPr>
              <a:t>th</a:t>
            </a:r>
            <a:r>
              <a:rPr lang="en-US" sz="2400" dirty="0">
                <a:solidFill>
                  <a:srgbClr val="002060"/>
                </a:solidFill>
              </a:rPr>
              <a:t> week in </a:t>
            </a:r>
            <a:r>
              <a:rPr lang="en-US" sz="2400" dirty="0" err="1">
                <a:solidFill>
                  <a:srgbClr val="002060"/>
                </a:solidFill>
              </a:rPr>
              <a:t>utero</a:t>
            </a:r>
            <a:r>
              <a:rPr lang="en-US" sz="2400" dirty="0">
                <a:solidFill>
                  <a:srgbClr val="002060"/>
                </a:solidFill>
              </a:rPr>
              <a:t> (IU)</a:t>
            </a:r>
          </a:p>
          <a:p>
            <a:pPr lvl="0" algn="just"/>
            <a:r>
              <a:rPr lang="en-US" sz="2400" dirty="0">
                <a:solidFill>
                  <a:srgbClr val="002060"/>
                </a:solidFill>
              </a:rPr>
              <a:t>Enamel formation of deciduous teeth </a:t>
            </a:r>
            <a:r>
              <a:rPr lang="en-US" sz="2400" dirty="0">
                <a:solidFill>
                  <a:srgbClr val="002060"/>
                </a:solidFill>
                <a:latin typeface="Calibri"/>
              </a:rPr>
              <a:t>→</a:t>
            </a:r>
            <a:r>
              <a:rPr lang="en-US" sz="2400" dirty="0">
                <a:solidFill>
                  <a:srgbClr val="002060"/>
                </a:solidFill>
              </a:rPr>
              <a:t>1</a:t>
            </a:r>
            <a:r>
              <a:rPr lang="en-US" sz="2400" baseline="30000" dirty="0">
                <a:solidFill>
                  <a:srgbClr val="002060"/>
                </a:solidFill>
              </a:rPr>
              <a:t>st</a:t>
            </a:r>
            <a:r>
              <a:rPr lang="en-US" sz="2400" dirty="0">
                <a:solidFill>
                  <a:srgbClr val="002060"/>
                </a:solidFill>
              </a:rPr>
              <a:t> year.</a:t>
            </a:r>
          </a:p>
          <a:p>
            <a:pPr lvl="0" algn="just"/>
            <a:r>
              <a:rPr lang="en-US" sz="2400" dirty="0">
                <a:solidFill>
                  <a:srgbClr val="002060"/>
                </a:solidFill>
              </a:rPr>
              <a:t>Permanent first molar </a:t>
            </a:r>
            <a:r>
              <a:rPr lang="en-US" sz="2400" dirty="0">
                <a:solidFill>
                  <a:srgbClr val="002060"/>
                </a:solidFill>
                <a:latin typeface="Calibri"/>
              </a:rPr>
              <a:t>→ </a:t>
            </a:r>
            <a:r>
              <a:rPr lang="en-US" sz="2400" dirty="0">
                <a:solidFill>
                  <a:srgbClr val="002060"/>
                </a:solidFill>
              </a:rPr>
              <a:t>germ formation </a:t>
            </a:r>
            <a:r>
              <a:rPr lang="en-US" sz="2400" dirty="0">
                <a:solidFill>
                  <a:srgbClr val="002060"/>
                </a:solidFill>
                <a:latin typeface="Calibri"/>
              </a:rPr>
              <a:t>→</a:t>
            </a:r>
            <a:r>
              <a:rPr lang="en-US" sz="2400" dirty="0">
                <a:solidFill>
                  <a:srgbClr val="002060"/>
                </a:solidFill>
              </a:rPr>
              <a:t>3.5 - 4 months IU. </a:t>
            </a:r>
          </a:p>
          <a:p>
            <a:pPr lvl="0" algn="just"/>
            <a:r>
              <a:rPr lang="en-US" sz="2400" dirty="0">
                <a:solidFill>
                  <a:srgbClr val="002060"/>
                </a:solidFill>
              </a:rPr>
              <a:t>Age estimation in this group - </a:t>
            </a:r>
            <a:r>
              <a:rPr lang="en-US" sz="2400" dirty="0">
                <a:solidFill>
                  <a:schemeClr val="accent2">
                    <a:lumMod val="75000"/>
                  </a:schemeClr>
                </a:solidFill>
              </a:rPr>
              <a:t>very accurate.</a:t>
            </a:r>
          </a:p>
          <a:p>
            <a:pPr lvl="0" algn="just"/>
            <a:r>
              <a:rPr lang="en-US" sz="2400" dirty="0">
                <a:solidFill>
                  <a:srgbClr val="002060"/>
                </a:solidFill>
              </a:rPr>
              <a:t> It makes use of histological techniques, which enable observation of tooth mineralization up to 12 weeks before it is actually apparent on radiographs.</a:t>
            </a:r>
          </a:p>
          <a:p>
            <a:pPr algn="just"/>
            <a:r>
              <a:rPr lang="en-US" sz="2400" dirty="0">
                <a:solidFill>
                  <a:srgbClr val="002060"/>
                </a:solidFill>
              </a:rPr>
              <a:t>The </a:t>
            </a:r>
            <a:r>
              <a:rPr lang="en-US" sz="2400" dirty="0">
                <a:solidFill>
                  <a:schemeClr val="accent2">
                    <a:lumMod val="75000"/>
                  </a:schemeClr>
                </a:solidFill>
              </a:rPr>
              <a:t>neonatal line </a:t>
            </a:r>
            <a:r>
              <a:rPr lang="en-US" sz="2400" dirty="0">
                <a:solidFill>
                  <a:srgbClr val="002060"/>
                </a:solidFill>
              </a:rPr>
              <a:t>- indicator of birth. </a:t>
            </a:r>
          </a:p>
          <a:p>
            <a:pPr lvl="0" algn="just"/>
            <a:endParaRPr lang="en-US" sz="2400" dirty="0">
              <a:solidFill>
                <a:srgbClr val="002060"/>
              </a:solidFill>
            </a:endParaRP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533400"/>
            <a:ext cx="7506683" cy="1066800"/>
          </a:xfrm>
        </p:spPr>
        <p:txBody>
          <a:bodyPr>
            <a:noAutofit/>
          </a:bodyPr>
          <a:lstStyle/>
          <a:p>
            <a:r>
              <a:rPr lang="en-US" sz="2800" dirty="0"/>
              <a:t>Age estimation in children and adolescents </a:t>
            </a:r>
            <a:br>
              <a:rPr lang="en-US" sz="2800" dirty="0"/>
            </a:br>
            <a:endParaRPr lang="en-US" sz="2800" dirty="0"/>
          </a:p>
        </p:txBody>
      </p:sp>
      <p:sp>
        <p:nvSpPr>
          <p:cNvPr id="3" name="Content Placeholder 2"/>
          <p:cNvSpPr>
            <a:spLocks noGrp="1"/>
          </p:cNvSpPr>
          <p:nvPr>
            <p:ph idx="1"/>
          </p:nvPr>
        </p:nvSpPr>
        <p:spPr>
          <a:xfrm>
            <a:off x="304800" y="1371600"/>
            <a:ext cx="8534400" cy="4648200"/>
          </a:xfrm>
        </p:spPr>
        <p:txBody>
          <a:bodyPr>
            <a:noAutofit/>
          </a:bodyPr>
          <a:lstStyle/>
          <a:p>
            <a:pPr lvl="0" algn="just"/>
            <a:r>
              <a:rPr lang="en-US" sz="2400" dirty="0">
                <a:solidFill>
                  <a:srgbClr val="002060"/>
                </a:solidFill>
              </a:rPr>
              <a:t>Two events – A) tooth emergence or eruption and B) tooth calcification.</a:t>
            </a:r>
          </a:p>
          <a:p>
            <a:pPr lvl="0" algn="just"/>
            <a:r>
              <a:rPr lang="en-US" sz="2400" i="1" dirty="0">
                <a:solidFill>
                  <a:schemeClr val="accent2">
                    <a:lumMod val="75000"/>
                  </a:schemeClr>
                </a:solidFill>
              </a:rPr>
              <a:t>Deciduous teeth: </a:t>
            </a:r>
            <a:r>
              <a:rPr lang="en-US" sz="2400" dirty="0">
                <a:solidFill>
                  <a:srgbClr val="002060"/>
                </a:solidFill>
              </a:rPr>
              <a:t>emergence </a:t>
            </a:r>
            <a:r>
              <a:rPr lang="en-US" sz="2400" dirty="0">
                <a:solidFill>
                  <a:srgbClr val="002060"/>
                </a:solidFill>
                <a:latin typeface="Calibri"/>
              </a:rPr>
              <a:t>→</a:t>
            </a:r>
            <a:r>
              <a:rPr lang="en-US" sz="2400" dirty="0">
                <a:solidFill>
                  <a:srgbClr val="002060"/>
                </a:solidFill>
              </a:rPr>
              <a:t>genetic control</a:t>
            </a:r>
            <a:r>
              <a:rPr lang="en-US" sz="2400" dirty="0">
                <a:solidFill>
                  <a:srgbClr val="002060"/>
                </a:solidFill>
                <a:latin typeface="Calibri"/>
              </a:rPr>
              <a:t>→</a:t>
            </a:r>
            <a:r>
              <a:rPr lang="en-US" sz="2400" dirty="0">
                <a:solidFill>
                  <a:srgbClr val="002060"/>
                </a:solidFill>
              </a:rPr>
              <a:t>6M- 2.5 years.</a:t>
            </a:r>
          </a:p>
          <a:p>
            <a:pPr lvl="0" algn="just"/>
            <a:r>
              <a:rPr lang="en-US" sz="2400" i="1" dirty="0">
                <a:solidFill>
                  <a:schemeClr val="accent2">
                    <a:lumMod val="75000"/>
                  </a:schemeClr>
                </a:solidFill>
              </a:rPr>
              <a:t>Permanent  teeth: </a:t>
            </a:r>
            <a:r>
              <a:rPr lang="en-US" sz="2400" dirty="0">
                <a:solidFill>
                  <a:srgbClr val="002060"/>
                </a:solidFill>
              </a:rPr>
              <a:t>under the influence of the intra oral environment, being affected by infection, arch space and premature tooth loss.</a:t>
            </a:r>
          </a:p>
          <a:p>
            <a:pPr lvl="0" algn="just"/>
            <a:r>
              <a:rPr lang="en-US" sz="2400" dirty="0">
                <a:solidFill>
                  <a:srgbClr val="002060"/>
                </a:solidFill>
              </a:rPr>
              <a:t>Methods: 1) tooth calcification</a:t>
            </a:r>
          </a:p>
          <a:p>
            <a:pPr lvl="0" algn="just">
              <a:buNone/>
            </a:pPr>
            <a:r>
              <a:rPr lang="en-US" sz="2400" dirty="0">
                <a:solidFill>
                  <a:srgbClr val="002060"/>
                </a:solidFill>
              </a:rPr>
              <a:t>                    2) </a:t>
            </a:r>
            <a:r>
              <a:rPr lang="en-US" sz="2400" dirty="0" err="1">
                <a:solidFill>
                  <a:srgbClr val="002060"/>
                </a:solidFill>
              </a:rPr>
              <a:t>Demirjian’s</a:t>
            </a:r>
            <a:r>
              <a:rPr lang="en-US" sz="2400" dirty="0">
                <a:solidFill>
                  <a:srgbClr val="002060"/>
                </a:solidFill>
              </a:rPr>
              <a:t> method</a:t>
            </a:r>
          </a:p>
          <a:p>
            <a:pPr lvl="0" algn="just">
              <a:buNone/>
            </a:pPr>
            <a:r>
              <a:rPr lang="en-US" sz="2400" dirty="0">
                <a:solidFill>
                  <a:srgbClr val="002060"/>
                </a:solidFill>
              </a:rPr>
              <a:t>                    3) value of 3</a:t>
            </a:r>
            <a:r>
              <a:rPr lang="en-US" sz="2400" baseline="30000" dirty="0">
                <a:solidFill>
                  <a:srgbClr val="002060"/>
                </a:solidFill>
              </a:rPr>
              <a:t>rd</a:t>
            </a:r>
            <a:r>
              <a:rPr lang="en-US" sz="2400" dirty="0">
                <a:solidFill>
                  <a:srgbClr val="002060"/>
                </a:solidFill>
              </a:rPr>
              <a:t> molars</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305800" cy="4191000"/>
          </a:xfrm>
        </p:spPr>
        <p:txBody>
          <a:bodyPr>
            <a:noAutofit/>
          </a:bodyPr>
          <a:lstStyle/>
          <a:p>
            <a:pPr algn="just"/>
            <a:r>
              <a:rPr lang="en-US" sz="2350" dirty="0">
                <a:solidFill>
                  <a:srgbClr val="002060"/>
                </a:solidFill>
              </a:rPr>
              <a:t>Evaluation of radiographs to </a:t>
            </a:r>
            <a:r>
              <a:rPr lang="en-US" sz="2350" i="1" dirty="0">
                <a:solidFill>
                  <a:schemeClr val="accent2">
                    <a:lumMod val="75000"/>
                  </a:schemeClr>
                </a:solidFill>
              </a:rPr>
              <a:t>assess tooth calcification </a:t>
            </a:r>
            <a:r>
              <a:rPr lang="en-US" sz="2350" dirty="0">
                <a:solidFill>
                  <a:srgbClr val="002060"/>
                </a:solidFill>
              </a:rPr>
              <a:t>is a much better alternative, since:</a:t>
            </a:r>
          </a:p>
          <a:p>
            <a:pPr algn="just">
              <a:buNone/>
            </a:pPr>
            <a:r>
              <a:rPr lang="en-US" sz="2350" dirty="0">
                <a:solidFill>
                  <a:srgbClr val="002060"/>
                </a:solidFill>
              </a:rPr>
              <a:t>	1) Calcification can be observed from radiographs for a period of several years.</a:t>
            </a:r>
          </a:p>
          <a:p>
            <a:pPr algn="just">
              <a:buNone/>
            </a:pPr>
            <a:r>
              <a:rPr lang="en-US" sz="2350" dirty="0">
                <a:solidFill>
                  <a:srgbClr val="002060"/>
                </a:solidFill>
              </a:rPr>
              <a:t>	2) It is not altered by local factors</a:t>
            </a:r>
          </a:p>
          <a:p>
            <a:pPr algn="just">
              <a:buNone/>
            </a:pPr>
            <a:r>
              <a:rPr lang="en-US" sz="2350" dirty="0">
                <a:solidFill>
                  <a:srgbClr val="002060"/>
                </a:solidFill>
              </a:rPr>
              <a:t>	3) The study of tooth calcification also let us assess age at periods when no emergence takes place (2.5-6 years and &gt; 12 yrs).</a:t>
            </a:r>
          </a:p>
          <a:p>
            <a:pPr algn="just"/>
            <a:r>
              <a:rPr lang="en-US" sz="2350" u="sng" dirty="0">
                <a:solidFill>
                  <a:schemeClr val="accent2">
                    <a:lumMod val="75000"/>
                  </a:schemeClr>
                </a:solidFill>
              </a:rPr>
              <a:t>Advantage-</a:t>
            </a:r>
            <a:r>
              <a:rPr lang="en-US" sz="2350" dirty="0">
                <a:solidFill>
                  <a:srgbClr val="002060"/>
                </a:solidFill>
              </a:rPr>
              <a:t>  a)simple, b)easy to master</a:t>
            </a:r>
          </a:p>
          <a:p>
            <a:pPr algn="just"/>
            <a:r>
              <a:rPr lang="en-US" sz="2350" dirty="0">
                <a:solidFill>
                  <a:srgbClr val="002060"/>
                </a:solidFill>
              </a:rPr>
              <a:t>Age estimation - accurate. </a:t>
            </a:r>
          </a:p>
          <a:p>
            <a:pPr algn="just"/>
            <a:r>
              <a:rPr lang="en-US" sz="2350" dirty="0">
                <a:solidFill>
                  <a:srgbClr val="002060"/>
                </a:solidFill>
              </a:rPr>
              <a:t>Dental calcification - better indicator of age in first two decades of life</a:t>
            </a:r>
          </a:p>
          <a:p>
            <a:pPr algn="just"/>
            <a:endParaRPr lang="en-US" sz="235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077200" cy="4191000"/>
          </a:xfrm>
        </p:spPr>
        <p:txBody>
          <a:bodyPr>
            <a:noAutofit/>
          </a:bodyPr>
          <a:lstStyle/>
          <a:p>
            <a:pPr algn="just"/>
            <a:r>
              <a:rPr lang="en-US" sz="2500" dirty="0">
                <a:solidFill>
                  <a:schemeClr val="accent2">
                    <a:lumMod val="75000"/>
                  </a:schemeClr>
                </a:solidFill>
              </a:rPr>
              <a:t>Civil class </a:t>
            </a:r>
            <a:r>
              <a:rPr lang="en-US" sz="2500" dirty="0">
                <a:solidFill>
                  <a:srgbClr val="002060"/>
                </a:solidFill>
              </a:rPr>
              <a:t>- malpractice and other aspects of fraud and neglect, in which compensation is sought. Identification of the dead and living also comes under this category. </a:t>
            </a:r>
          </a:p>
          <a:p>
            <a:pPr algn="just"/>
            <a:r>
              <a:rPr lang="en-US" sz="2500" dirty="0">
                <a:solidFill>
                  <a:schemeClr val="accent2">
                    <a:lumMod val="75000"/>
                  </a:schemeClr>
                </a:solidFill>
              </a:rPr>
              <a:t>Criminal sector </a:t>
            </a:r>
            <a:r>
              <a:rPr lang="en-US" sz="2500" dirty="0">
                <a:solidFill>
                  <a:srgbClr val="002060"/>
                </a:solidFill>
              </a:rPr>
              <a:t>– identification from bite marks that may be present on the victim, or on some inanimate objects such as food items. </a:t>
            </a:r>
          </a:p>
          <a:p>
            <a:pPr algn="just"/>
            <a:r>
              <a:rPr lang="en-US" sz="2500" dirty="0">
                <a:solidFill>
                  <a:schemeClr val="accent2">
                    <a:lumMod val="75000"/>
                  </a:schemeClr>
                </a:solidFill>
              </a:rPr>
              <a:t>Research field </a:t>
            </a:r>
            <a:r>
              <a:rPr lang="en-US" sz="2500" dirty="0">
                <a:solidFill>
                  <a:srgbClr val="002060"/>
                </a:solidFill>
              </a:rPr>
              <a:t>encompasses academic courses for undergraduate and postgraduate training, teaching Forensic dentistry to police and new research works.</a:t>
            </a:r>
          </a:p>
          <a:p>
            <a:pPr algn="just"/>
            <a:endParaRPr lang="en-US" sz="25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228600"/>
            <a:ext cx="6516798" cy="1066800"/>
          </a:xfrm>
        </p:spPr>
        <p:txBody>
          <a:bodyPr>
            <a:normAutofit/>
          </a:bodyPr>
          <a:lstStyle/>
          <a:p>
            <a:r>
              <a:rPr lang="en-US" sz="2800" dirty="0"/>
              <a:t>DEMIRJIAN’S METHOD</a:t>
            </a:r>
          </a:p>
        </p:txBody>
      </p:sp>
      <p:sp>
        <p:nvSpPr>
          <p:cNvPr id="3" name="Content Placeholder 2"/>
          <p:cNvSpPr>
            <a:spLocks noGrp="1"/>
          </p:cNvSpPr>
          <p:nvPr>
            <p:ph idx="1"/>
          </p:nvPr>
        </p:nvSpPr>
        <p:spPr>
          <a:xfrm>
            <a:off x="304800" y="914400"/>
            <a:ext cx="8610600" cy="4191000"/>
          </a:xfrm>
        </p:spPr>
        <p:txBody>
          <a:bodyPr>
            <a:normAutofit/>
          </a:bodyPr>
          <a:lstStyle/>
          <a:p>
            <a:pPr algn="just"/>
            <a:r>
              <a:rPr lang="en-US" sz="2200" dirty="0">
                <a:solidFill>
                  <a:srgbClr val="002060"/>
                </a:solidFill>
              </a:rPr>
              <a:t>The development of seven </a:t>
            </a:r>
            <a:r>
              <a:rPr lang="en-US" sz="2200" dirty="0" err="1">
                <a:solidFill>
                  <a:srgbClr val="002060"/>
                </a:solidFill>
              </a:rPr>
              <a:t>mandibular</a:t>
            </a:r>
            <a:r>
              <a:rPr lang="en-US" sz="2200" dirty="0">
                <a:solidFill>
                  <a:srgbClr val="002060"/>
                </a:solidFill>
              </a:rPr>
              <a:t> teeth on the left side was divided into eight stages each.</a:t>
            </a:r>
          </a:p>
          <a:p>
            <a:pPr algn="just"/>
            <a:r>
              <a:rPr lang="en-US" sz="2200" dirty="0">
                <a:solidFill>
                  <a:srgbClr val="002060"/>
                </a:solidFill>
              </a:rPr>
              <a:t>These stages were named ‘A’ to ‘H’, </a:t>
            </a:r>
          </a:p>
          <a:p>
            <a:pPr algn="just"/>
            <a:endParaRPr lang="en-US" sz="2200" dirty="0">
              <a:solidFill>
                <a:srgbClr val="002060"/>
              </a:solidFill>
            </a:endParaRPr>
          </a:p>
        </p:txBody>
      </p:sp>
      <p:pic>
        <p:nvPicPr>
          <p:cNvPr id="4" name="Picture 3" descr="https://d10jvhkgg1xqh.cloudfront.net/content/eortho/early/2010/12/06/ejo.cjq161/F1.large.jpg"/>
          <p:cNvPicPr/>
          <p:nvPr/>
        </p:nvPicPr>
        <p:blipFill>
          <a:blip r:embed="rId2"/>
          <a:srcRect/>
          <a:stretch>
            <a:fillRect/>
          </a:stretch>
        </p:blipFill>
        <p:spPr bwMode="auto">
          <a:xfrm>
            <a:off x="457200" y="2209800"/>
            <a:ext cx="8686800" cy="4191000"/>
          </a:xfrm>
          <a:prstGeom prst="rect">
            <a:avLst/>
          </a:prstGeom>
          <a:noFill/>
          <a:ln w="9525">
            <a:solidFill>
              <a:schemeClr val="accent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152400"/>
            <a:ext cx="6516798" cy="1066800"/>
          </a:xfrm>
        </p:spPr>
        <p:txBody>
          <a:bodyPr>
            <a:normAutofit/>
          </a:bodyPr>
          <a:lstStyle/>
          <a:p>
            <a:r>
              <a:rPr lang="en-US" sz="2800" dirty="0"/>
              <a:t>THIRD MOLARS IN AGE ESTIMATION </a:t>
            </a:r>
            <a:br>
              <a:rPr lang="en-US" sz="2800" dirty="0"/>
            </a:br>
            <a:endParaRPr lang="en-US" sz="2800" dirty="0"/>
          </a:p>
        </p:txBody>
      </p:sp>
      <p:sp>
        <p:nvSpPr>
          <p:cNvPr id="3" name="Content Placeholder 2"/>
          <p:cNvSpPr>
            <a:spLocks noGrp="1"/>
          </p:cNvSpPr>
          <p:nvPr>
            <p:ph idx="1"/>
          </p:nvPr>
        </p:nvSpPr>
        <p:spPr>
          <a:xfrm>
            <a:off x="228600" y="1066800"/>
            <a:ext cx="8458200" cy="4191000"/>
          </a:xfrm>
        </p:spPr>
        <p:txBody>
          <a:bodyPr>
            <a:normAutofit/>
          </a:bodyPr>
          <a:lstStyle/>
          <a:p>
            <a:pPr algn="just"/>
            <a:r>
              <a:rPr lang="en-US" sz="2200" dirty="0">
                <a:solidFill>
                  <a:srgbClr val="002060"/>
                </a:solidFill>
              </a:rPr>
              <a:t>Valuable indicator of age in the age group of 16-23 yrs.</a:t>
            </a:r>
          </a:p>
          <a:p>
            <a:pPr algn="just"/>
            <a:r>
              <a:rPr lang="en-US" sz="2200" dirty="0">
                <a:solidFill>
                  <a:srgbClr val="002060"/>
                </a:solidFill>
              </a:rPr>
              <a:t>When all 4 third molars have completely calcified, the chances of the individual being 18 yrs old is 96.3% and 95.1% for males and females respectively.</a:t>
            </a:r>
          </a:p>
          <a:p>
            <a:pPr algn="just"/>
            <a:r>
              <a:rPr lang="en-US" sz="2200" dirty="0">
                <a:solidFill>
                  <a:srgbClr val="002060"/>
                </a:solidFill>
              </a:rPr>
              <a:t>When only one or two third molars present, the lower third molars are the best predictors of whether an individual is 18 yr old.</a:t>
            </a:r>
          </a:p>
          <a:p>
            <a:pPr algn="just"/>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304800"/>
            <a:ext cx="6516798" cy="1066800"/>
          </a:xfrm>
        </p:spPr>
        <p:txBody>
          <a:bodyPr>
            <a:noAutofit/>
          </a:bodyPr>
          <a:lstStyle/>
          <a:p>
            <a:r>
              <a:rPr lang="en-US" sz="2800" dirty="0"/>
              <a:t> </a:t>
            </a:r>
            <a:br>
              <a:rPr lang="en-US" sz="2800" dirty="0"/>
            </a:br>
            <a:r>
              <a:rPr lang="en-US" sz="2800" dirty="0"/>
              <a:t>AGE ESTIMATION IN ADULTS </a:t>
            </a:r>
            <a:br>
              <a:rPr lang="en-US" sz="2800" dirty="0"/>
            </a:br>
            <a:endParaRPr lang="en-US" sz="2800" dirty="0"/>
          </a:p>
        </p:txBody>
      </p:sp>
      <p:sp>
        <p:nvSpPr>
          <p:cNvPr id="3" name="Content Placeholder 2"/>
          <p:cNvSpPr>
            <a:spLocks noGrp="1"/>
          </p:cNvSpPr>
          <p:nvPr>
            <p:ph idx="1"/>
          </p:nvPr>
        </p:nvSpPr>
        <p:spPr>
          <a:xfrm>
            <a:off x="609600" y="1371600"/>
            <a:ext cx="7848600" cy="4953000"/>
          </a:xfrm>
        </p:spPr>
        <p:txBody>
          <a:bodyPr>
            <a:normAutofit lnSpcReduction="10000"/>
          </a:bodyPr>
          <a:lstStyle/>
          <a:p>
            <a:pPr algn="just"/>
            <a:r>
              <a:rPr lang="en-US" sz="2400" dirty="0">
                <a:solidFill>
                  <a:srgbClr val="002060"/>
                </a:solidFill>
              </a:rPr>
              <a:t>Age estimation in adults is challenging when compared to younger age groups - “are influenced not only by the age of the individual, but also by numerous endogenous and exogenous factors, such as disease, nutrition and physical strain”. </a:t>
            </a:r>
          </a:p>
          <a:p>
            <a:pPr algn="just"/>
            <a:r>
              <a:rPr lang="en-US" sz="2400" dirty="0">
                <a:solidFill>
                  <a:srgbClr val="002060"/>
                </a:solidFill>
              </a:rPr>
              <a:t>Methods: </a:t>
            </a:r>
          </a:p>
          <a:p>
            <a:pPr marL="502920" indent="-457200" algn="just">
              <a:buFont typeface="+mj-lt"/>
              <a:buAutoNum type="arabicPeriod"/>
            </a:pPr>
            <a:r>
              <a:rPr lang="en-US" sz="2400" dirty="0">
                <a:solidFill>
                  <a:srgbClr val="002060"/>
                </a:solidFill>
              </a:rPr>
              <a:t>Gustafson’s method</a:t>
            </a:r>
          </a:p>
          <a:p>
            <a:pPr marL="502920" indent="-457200" algn="just">
              <a:buFont typeface="+mj-lt"/>
              <a:buAutoNum type="arabicPeriod"/>
            </a:pPr>
            <a:r>
              <a:rPr lang="en-US" sz="2400" dirty="0">
                <a:solidFill>
                  <a:srgbClr val="002060"/>
                </a:solidFill>
              </a:rPr>
              <a:t>Dentin translucency</a:t>
            </a:r>
          </a:p>
          <a:p>
            <a:pPr marL="502920" indent="-457200" algn="just">
              <a:buFont typeface="+mj-lt"/>
              <a:buAutoNum type="arabicPeriod"/>
            </a:pPr>
            <a:r>
              <a:rPr lang="en-US" sz="2400" dirty="0">
                <a:solidFill>
                  <a:srgbClr val="002060"/>
                </a:solidFill>
              </a:rPr>
              <a:t>Incremental line of </a:t>
            </a:r>
            <a:r>
              <a:rPr lang="en-US" sz="2400" dirty="0" err="1">
                <a:solidFill>
                  <a:srgbClr val="002060"/>
                </a:solidFill>
              </a:rPr>
              <a:t>cementum</a:t>
            </a:r>
            <a:endParaRPr lang="en-US" sz="2400" dirty="0">
              <a:solidFill>
                <a:srgbClr val="002060"/>
              </a:solidFill>
            </a:endParaRPr>
          </a:p>
          <a:p>
            <a:pPr marL="502920" indent="-457200" algn="just">
              <a:buFont typeface="+mj-lt"/>
              <a:buAutoNum type="arabicPeriod"/>
            </a:pPr>
            <a:r>
              <a:rPr lang="en-US" sz="2400" dirty="0">
                <a:solidFill>
                  <a:srgbClr val="002060"/>
                </a:solidFill>
              </a:rPr>
              <a:t>Amino acid </a:t>
            </a:r>
            <a:r>
              <a:rPr lang="en-US" sz="2400" dirty="0" err="1">
                <a:solidFill>
                  <a:srgbClr val="002060"/>
                </a:solidFill>
              </a:rPr>
              <a:t>racemization</a:t>
            </a:r>
            <a:endParaRPr lang="en-US" sz="2400" dirty="0">
              <a:solidFill>
                <a:srgbClr val="002060"/>
              </a:solidFill>
            </a:endParaRPr>
          </a:p>
          <a:p>
            <a:pPr marL="502920" indent="-457200" algn="just">
              <a:buFont typeface="+mj-lt"/>
              <a:buAutoNum type="arabicPeriod"/>
            </a:pPr>
            <a:r>
              <a:rPr lang="en-US" sz="2400" dirty="0">
                <a:solidFill>
                  <a:srgbClr val="002060"/>
                </a:solidFill>
              </a:rPr>
              <a:t>Radiographic method of </a:t>
            </a:r>
            <a:r>
              <a:rPr lang="en-US" sz="2400" dirty="0" err="1">
                <a:solidFill>
                  <a:srgbClr val="002060"/>
                </a:solidFill>
              </a:rPr>
              <a:t>Kvaal</a:t>
            </a:r>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152400"/>
            <a:ext cx="6516798" cy="1066800"/>
          </a:xfrm>
        </p:spPr>
        <p:txBody>
          <a:bodyPr>
            <a:normAutofit/>
          </a:bodyPr>
          <a:lstStyle/>
          <a:p>
            <a:r>
              <a:rPr lang="en-US" sz="2800" dirty="0"/>
              <a:t>GUSTAFSONS METHOD </a:t>
            </a:r>
            <a:br>
              <a:rPr lang="en-US" sz="2800" dirty="0"/>
            </a:br>
            <a:endParaRPr lang="en-US" sz="2800" dirty="0"/>
          </a:p>
        </p:txBody>
      </p:sp>
      <p:sp>
        <p:nvSpPr>
          <p:cNvPr id="3" name="Content Placeholder 2"/>
          <p:cNvSpPr>
            <a:spLocks noGrp="1"/>
          </p:cNvSpPr>
          <p:nvPr>
            <p:ph idx="1"/>
          </p:nvPr>
        </p:nvSpPr>
        <p:spPr>
          <a:xfrm>
            <a:off x="685800" y="990600"/>
            <a:ext cx="7659083" cy="4724400"/>
          </a:xfrm>
        </p:spPr>
        <p:txBody>
          <a:bodyPr>
            <a:noAutofit/>
          </a:bodyPr>
          <a:lstStyle/>
          <a:p>
            <a:pPr algn="just"/>
            <a:r>
              <a:rPr lang="en-US" sz="2400" dirty="0">
                <a:solidFill>
                  <a:srgbClr val="002060"/>
                </a:solidFill>
              </a:rPr>
              <a:t>In 1950, </a:t>
            </a:r>
            <a:r>
              <a:rPr lang="en-US" sz="2400" dirty="0" err="1">
                <a:solidFill>
                  <a:srgbClr val="002060"/>
                </a:solidFill>
              </a:rPr>
              <a:t>Gosta</a:t>
            </a:r>
            <a:r>
              <a:rPr lang="en-US" sz="2400" dirty="0">
                <a:solidFill>
                  <a:srgbClr val="002060"/>
                </a:solidFill>
              </a:rPr>
              <a:t> Gustafson developed a method for age estimation based on morphological and histological changes of the teeth</a:t>
            </a:r>
          </a:p>
          <a:p>
            <a:pPr algn="just"/>
            <a:r>
              <a:rPr lang="en-US" sz="2400" dirty="0">
                <a:solidFill>
                  <a:srgbClr val="002060"/>
                </a:solidFill>
              </a:rPr>
              <a:t>Assessed regressive changes such as:</a:t>
            </a:r>
          </a:p>
          <a:p>
            <a:pPr marL="502920" lvl="0" indent="-457200" algn="just">
              <a:buFont typeface="+mj-lt"/>
              <a:buAutoNum type="arabicPeriod"/>
            </a:pPr>
            <a:r>
              <a:rPr lang="en-US" dirty="0">
                <a:solidFill>
                  <a:srgbClr val="002060"/>
                </a:solidFill>
              </a:rPr>
              <a:t>Amount of </a:t>
            </a:r>
            <a:r>
              <a:rPr lang="en-US" dirty="0" err="1">
                <a:solidFill>
                  <a:srgbClr val="002060"/>
                </a:solidFill>
              </a:rPr>
              <a:t>occlusal</a:t>
            </a:r>
            <a:r>
              <a:rPr lang="en-US" dirty="0">
                <a:solidFill>
                  <a:srgbClr val="002060"/>
                </a:solidFill>
              </a:rPr>
              <a:t> attrition (A)</a:t>
            </a:r>
          </a:p>
          <a:p>
            <a:pPr marL="502920" lvl="0" indent="-457200" algn="just">
              <a:buFont typeface="+mj-lt"/>
              <a:buAutoNum type="arabicPeriod"/>
            </a:pPr>
            <a:r>
              <a:rPr lang="en-US" dirty="0">
                <a:solidFill>
                  <a:srgbClr val="002060"/>
                </a:solidFill>
              </a:rPr>
              <a:t>Coronal secondary dentin deposition (S)</a:t>
            </a:r>
          </a:p>
          <a:p>
            <a:pPr marL="502920" lvl="0" indent="-457200" algn="just">
              <a:buFont typeface="+mj-lt"/>
              <a:buAutoNum type="arabicPeriod"/>
            </a:pPr>
            <a:r>
              <a:rPr lang="en-US" dirty="0">
                <a:solidFill>
                  <a:srgbClr val="002060"/>
                </a:solidFill>
              </a:rPr>
              <a:t>Loss of periodontal attachment (P)</a:t>
            </a:r>
          </a:p>
          <a:p>
            <a:pPr marL="502920" lvl="0" indent="-457200" algn="just">
              <a:buFont typeface="+mj-lt"/>
              <a:buAutoNum type="arabicPeriod"/>
            </a:pPr>
            <a:r>
              <a:rPr lang="en-US" dirty="0" err="1">
                <a:solidFill>
                  <a:srgbClr val="002060"/>
                </a:solidFill>
              </a:rPr>
              <a:t>Cementum</a:t>
            </a:r>
            <a:r>
              <a:rPr lang="en-US" dirty="0">
                <a:solidFill>
                  <a:srgbClr val="002060"/>
                </a:solidFill>
              </a:rPr>
              <a:t> apposition at the root apex (C)</a:t>
            </a:r>
          </a:p>
          <a:p>
            <a:pPr marL="502920" lvl="0" indent="-457200" algn="just">
              <a:buFont typeface="+mj-lt"/>
              <a:buAutoNum type="arabicPeriod"/>
            </a:pPr>
            <a:r>
              <a:rPr lang="en-US" dirty="0">
                <a:solidFill>
                  <a:srgbClr val="002060"/>
                </a:solidFill>
              </a:rPr>
              <a:t>Root </a:t>
            </a:r>
            <a:r>
              <a:rPr lang="en-US" dirty="0" err="1">
                <a:solidFill>
                  <a:srgbClr val="002060"/>
                </a:solidFill>
              </a:rPr>
              <a:t>resorption</a:t>
            </a:r>
            <a:r>
              <a:rPr lang="en-US" dirty="0">
                <a:solidFill>
                  <a:srgbClr val="002060"/>
                </a:solidFill>
              </a:rPr>
              <a:t> at the apex (R)</a:t>
            </a:r>
          </a:p>
          <a:p>
            <a:pPr marL="502920" lvl="0" indent="-457200" algn="just">
              <a:buFont typeface="+mj-lt"/>
              <a:buAutoNum type="arabicPeriod"/>
            </a:pPr>
            <a:r>
              <a:rPr lang="en-US" dirty="0">
                <a:solidFill>
                  <a:srgbClr val="002060"/>
                </a:solidFill>
              </a:rPr>
              <a:t>Dentine translucency (T)</a:t>
            </a:r>
          </a:p>
          <a:p>
            <a:pPr marL="502920" indent="-457200" algn="just">
              <a:buNone/>
            </a:pPr>
            <a:r>
              <a:rPr lang="en-US" sz="2400" dirty="0">
                <a:solidFill>
                  <a:srgbClr val="002060"/>
                </a:solidFill>
              </a:rPr>
              <a:t>Age was estimated using the formula </a:t>
            </a:r>
            <a:r>
              <a:rPr lang="en-US" sz="2400" b="1" dirty="0">
                <a:solidFill>
                  <a:schemeClr val="accent2">
                    <a:lumMod val="75000"/>
                  </a:schemeClr>
                </a:solidFill>
              </a:rPr>
              <a:t>11.43+4.56X</a:t>
            </a:r>
            <a:r>
              <a:rPr lang="en-US" b="1" dirty="0">
                <a:solidFill>
                  <a:schemeClr val="accent2">
                    <a:lumMod val="75000"/>
                  </a:schemeClr>
                </a:solidFill>
              </a:rPr>
              <a:t> </a:t>
            </a:r>
          </a:p>
          <a:p>
            <a:pPr marL="502920" lvl="0" indent="-457200" algn="just">
              <a:buNone/>
            </a:pPr>
            <a:endParaRPr lang="en-US" dirty="0">
              <a:solidFill>
                <a:srgbClr val="002060"/>
              </a:solidFill>
            </a:endParaRP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7772400" cy="4191000"/>
          </a:xfrm>
        </p:spPr>
        <p:txBody>
          <a:bodyPr>
            <a:noAutofit/>
          </a:bodyPr>
          <a:lstStyle/>
          <a:p>
            <a:pPr lvl="0" algn="just">
              <a:buNone/>
            </a:pPr>
            <a:endParaRPr lang="en-US" sz="2400" dirty="0">
              <a:solidFill>
                <a:srgbClr val="002060"/>
              </a:solidFill>
            </a:endParaRPr>
          </a:p>
          <a:p>
            <a:pPr lvl="0" algn="just"/>
            <a:r>
              <a:rPr lang="en-US" sz="2400" i="1" dirty="0">
                <a:solidFill>
                  <a:srgbClr val="FF0000"/>
                </a:solidFill>
              </a:rPr>
              <a:t>Maples and Rice </a:t>
            </a:r>
            <a:r>
              <a:rPr lang="en-US" sz="2400" dirty="0">
                <a:solidFill>
                  <a:srgbClr val="002060"/>
                </a:solidFill>
              </a:rPr>
              <a:t>-  </a:t>
            </a:r>
            <a:r>
              <a:rPr lang="en-US" sz="2400" b="1" dirty="0">
                <a:solidFill>
                  <a:schemeClr val="accent2">
                    <a:lumMod val="75000"/>
                  </a:schemeClr>
                </a:solidFill>
              </a:rPr>
              <a:t>Age=13.45+4.26X</a:t>
            </a:r>
          </a:p>
          <a:p>
            <a:pPr algn="just"/>
            <a:endParaRPr lang="en-US" sz="2400" i="1" dirty="0">
              <a:solidFill>
                <a:srgbClr val="FF0000"/>
              </a:solidFill>
            </a:endParaRPr>
          </a:p>
          <a:p>
            <a:pPr algn="just"/>
            <a:r>
              <a:rPr lang="en-US" sz="2400" i="1" dirty="0" err="1">
                <a:solidFill>
                  <a:srgbClr val="FF0000"/>
                </a:solidFill>
              </a:rPr>
              <a:t>Johanson</a:t>
            </a:r>
            <a:r>
              <a:rPr lang="en-US" sz="2400" dirty="0">
                <a:solidFill>
                  <a:srgbClr val="002060"/>
                </a:solidFill>
              </a:rPr>
              <a:t> made improvements in this and suggested another formula which is widely accepted</a:t>
            </a:r>
          </a:p>
          <a:p>
            <a:pPr lvl="0" algn="just"/>
            <a:r>
              <a:rPr lang="en-US" sz="2400" b="1" dirty="0">
                <a:solidFill>
                  <a:schemeClr val="accent2">
                    <a:lumMod val="75000"/>
                  </a:schemeClr>
                </a:solidFill>
              </a:rPr>
              <a:t>Age=11.02+5.14A+2.3S+4.14P+3.71C+5.57R+8.98T </a:t>
            </a:r>
            <a:endParaRPr lang="en-US" sz="2400" dirty="0">
              <a:solidFill>
                <a:schemeClr val="accent2">
                  <a:lumMod val="75000"/>
                </a:schemeClr>
              </a:solidFill>
            </a:endParaRPr>
          </a:p>
          <a:p>
            <a:pPr algn="just"/>
            <a:endParaRPr lang="en-US" sz="2400" dirty="0">
              <a:solidFill>
                <a:srgbClr val="002060"/>
              </a:solidFill>
            </a:endParaRPr>
          </a:p>
          <a:p>
            <a:pPr lvl="0" algn="just"/>
            <a:endParaRPr lang="en-US" sz="2400" dirty="0">
              <a:solidFill>
                <a:srgbClr val="002060"/>
              </a:solidFill>
            </a:endParaRPr>
          </a:p>
          <a:p>
            <a:pPr lvl="0" algn="just">
              <a:buNone/>
            </a:pPr>
            <a:endParaRPr lang="en-US" sz="2400" dirty="0">
              <a:solidFill>
                <a:srgbClr val="002060"/>
              </a:solidFill>
            </a:endParaRPr>
          </a:p>
          <a:p>
            <a:pPr lvl="0" algn="just">
              <a:buNone/>
            </a:pPr>
            <a:endParaRPr lang="en-US" sz="2400" dirty="0">
              <a:solidFill>
                <a:srgbClr val="002060"/>
              </a:solidFill>
            </a:endParaRP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DENTIN TRANSLUCENCY:</a:t>
            </a:r>
            <a:br>
              <a:rPr lang="en-US" sz="2800" dirty="0"/>
            </a:br>
            <a:endParaRPr lang="en-US" sz="2800" dirty="0"/>
          </a:p>
        </p:txBody>
      </p:sp>
      <p:sp>
        <p:nvSpPr>
          <p:cNvPr id="3" name="Content Placeholder 2"/>
          <p:cNvSpPr>
            <a:spLocks noGrp="1"/>
          </p:cNvSpPr>
          <p:nvPr>
            <p:ph idx="1"/>
          </p:nvPr>
        </p:nvSpPr>
        <p:spPr>
          <a:xfrm>
            <a:off x="799116" y="1828800"/>
            <a:ext cx="7735283" cy="4191000"/>
          </a:xfrm>
        </p:spPr>
        <p:txBody>
          <a:bodyPr>
            <a:normAutofit/>
          </a:bodyPr>
          <a:lstStyle/>
          <a:p>
            <a:pPr algn="just"/>
            <a:r>
              <a:rPr lang="en-US" sz="2400" dirty="0">
                <a:solidFill>
                  <a:srgbClr val="002060"/>
                </a:solidFill>
                <a:latin typeface="+mj-lt"/>
                <a:cs typeface="Raavi" pitchFamily="34" charset="0"/>
              </a:rPr>
              <a:t>Root dentin → translucent → 3</a:t>
            </a:r>
            <a:r>
              <a:rPr lang="en-US" sz="2400" baseline="30000" dirty="0">
                <a:solidFill>
                  <a:srgbClr val="002060"/>
                </a:solidFill>
                <a:latin typeface="+mj-lt"/>
                <a:cs typeface="Raavi" pitchFamily="34" charset="0"/>
              </a:rPr>
              <a:t>rd</a:t>
            </a:r>
            <a:r>
              <a:rPr lang="en-US" sz="2400" dirty="0">
                <a:solidFill>
                  <a:srgbClr val="002060"/>
                </a:solidFill>
                <a:latin typeface="+mj-lt"/>
                <a:cs typeface="Raavi" pitchFamily="34" charset="0"/>
              </a:rPr>
              <a:t> decade of life</a:t>
            </a:r>
          </a:p>
          <a:p>
            <a:pPr algn="just"/>
            <a:r>
              <a:rPr lang="en-US" sz="2400" dirty="0">
                <a:solidFill>
                  <a:srgbClr val="002060"/>
                </a:solidFill>
                <a:latin typeface="+mj-lt"/>
                <a:cs typeface="Raavi" pitchFamily="34" charset="0"/>
              </a:rPr>
              <a:t>Begins at the apex and advance </a:t>
            </a:r>
            <a:r>
              <a:rPr lang="en-US" sz="2400" dirty="0" err="1">
                <a:solidFill>
                  <a:srgbClr val="002060"/>
                </a:solidFill>
                <a:latin typeface="+mj-lt"/>
                <a:cs typeface="Raavi" pitchFamily="34" charset="0"/>
              </a:rPr>
              <a:t>coronally</a:t>
            </a:r>
            <a:r>
              <a:rPr lang="en-US" sz="2400" dirty="0">
                <a:solidFill>
                  <a:srgbClr val="002060"/>
                </a:solidFill>
                <a:latin typeface="+mj-lt"/>
                <a:cs typeface="Raavi" pitchFamily="34" charset="0"/>
              </a:rPr>
              <a:t>.</a:t>
            </a:r>
          </a:p>
          <a:p>
            <a:pPr algn="just"/>
            <a:r>
              <a:rPr lang="en-US" sz="2400" dirty="0">
                <a:solidFill>
                  <a:srgbClr val="002060"/>
                </a:solidFill>
                <a:latin typeface="+mj-lt"/>
                <a:cs typeface="Raavi" pitchFamily="34" charset="0"/>
              </a:rPr>
              <a:t>↓  Diameter of dentinal tubules - ↑ </a:t>
            </a:r>
            <a:r>
              <a:rPr lang="en-US" sz="2400" dirty="0" err="1">
                <a:solidFill>
                  <a:srgbClr val="002060"/>
                </a:solidFill>
                <a:latin typeface="+mj-lt"/>
                <a:cs typeface="Raavi" pitchFamily="34" charset="0"/>
              </a:rPr>
              <a:t>intratubular</a:t>
            </a:r>
            <a:r>
              <a:rPr lang="en-US" sz="2400" dirty="0">
                <a:solidFill>
                  <a:srgbClr val="002060"/>
                </a:solidFill>
                <a:latin typeface="+mj-lt"/>
                <a:cs typeface="Raavi" pitchFamily="34" charset="0"/>
              </a:rPr>
              <a:t> calcification -  ↑ translucency.</a:t>
            </a:r>
          </a:p>
          <a:p>
            <a:pPr algn="just"/>
            <a:r>
              <a:rPr lang="en-US" sz="2400" dirty="0">
                <a:solidFill>
                  <a:schemeClr val="accent2">
                    <a:lumMod val="75000"/>
                  </a:schemeClr>
                </a:solidFill>
                <a:latin typeface="+mj-lt"/>
                <a:cs typeface="Raavi" pitchFamily="34" charset="0"/>
              </a:rPr>
              <a:t>Johnson-</a:t>
            </a:r>
            <a:r>
              <a:rPr lang="en-US" sz="2400" dirty="0">
                <a:solidFill>
                  <a:srgbClr val="002060"/>
                </a:solidFill>
                <a:latin typeface="+mj-lt"/>
                <a:cs typeface="Raavi" pitchFamily="34" charset="0"/>
              </a:rPr>
              <a:t> recognized it as best to age estimation.</a:t>
            </a:r>
          </a:p>
          <a:p>
            <a:pPr algn="just"/>
            <a:r>
              <a:rPr lang="en-US" sz="2400" dirty="0">
                <a:solidFill>
                  <a:schemeClr val="accent2">
                    <a:lumMod val="75000"/>
                  </a:schemeClr>
                </a:solidFill>
                <a:latin typeface="+mj-lt"/>
                <a:cs typeface="Raavi" pitchFamily="34" charset="0"/>
              </a:rPr>
              <a:t>Bang and </a:t>
            </a:r>
            <a:r>
              <a:rPr lang="en-US" sz="2400" dirty="0" err="1">
                <a:solidFill>
                  <a:schemeClr val="accent2">
                    <a:lumMod val="75000"/>
                  </a:schemeClr>
                </a:solidFill>
                <a:latin typeface="+mj-lt"/>
                <a:cs typeface="Raavi" pitchFamily="34" charset="0"/>
              </a:rPr>
              <a:t>Ramm</a:t>
            </a:r>
            <a:r>
              <a:rPr lang="en-US" sz="2400" dirty="0">
                <a:solidFill>
                  <a:schemeClr val="accent2">
                    <a:lumMod val="75000"/>
                  </a:schemeClr>
                </a:solidFill>
                <a:latin typeface="+mj-lt"/>
                <a:cs typeface="Raavi" pitchFamily="34" charset="0"/>
              </a:rPr>
              <a:t>-</a:t>
            </a:r>
            <a:r>
              <a:rPr lang="en-US" sz="2400" dirty="0">
                <a:solidFill>
                  <a:srgbClr val="002060"/>
                </a:solidFill>
                <a:latin typeface="+mj-lt"/>
                <a:cs typeface="Raavi" pitchFamily="34" charset="0"/>
              </a:rPr>
              <a:t> root translucency increases with age.</a:t>
            </a:r>
          </a:p>
          <a:p>
            <a:pPr algn="just"/>
            <a:endParaRPr lang="en-US" sz="2400" dirty="0">
              <a:solidFill>
                <a:srgbClr val="002060"/>
              </a:solidFill>
              <a:latin typeface="+mj-lt"/>
              <a:cs typeface="Raavi" pitchFamily="34" charset="0"/>
            </a:endParaRPr>
          </a:p>
          <a:p>
            <a:pPr algn="just">
              <a:buNone/>
            </a:pPr>
            <a:r>
              <a:rPr lang="en-US" sz="2400" dirty="0">
                <a:solidFill>
                  <a:srgbClr val="002060"/>
                </a:solidFill>
                <a:latin typeface="+mj-lt"/>
                <a:cs typeface="Raavi"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Age estimation from incremental  lines of </a:t>
            </a:r>
            <a:r>
              <a:rPr lang="en-US" sz="2800" dirty="0" err="1"/>
              <a:t>cementum</a:t>
            </a:r>
            <a:r>
              <a:rPr lang="en-US" sz="2800" dirty="0"/>
              <a:t> </a:t>
            </a:r>
            <a:br>
              <a:rPr lang="en-US" sz="2800" dirty="0"/>
            </a:br>
            <a:endParaRPr lang="en-US" sz="2800" dirty="0"/>
          </a:p>
        </p:txBody>
      </p:sp>
      <p:sp>
        <p:nvSpPr>
          <p:cNvPr id="3" name="Content Placeholder 2"/>
          <p:cNvSpPr>
            <a:spLocks noGrp="1"/>
          </p:cNvSpPr>
          <p:nvPr>
            <p:ph idx="1"/>
          </p:nvPr>
        </p:nvSpPr>
        <p:spPr>
          <a:xfrm>
            <a:off x="533400" y="1828800"/>
            <a:ext cx="8116283" cy="4191000"/>
          </a:xfrm>
        </p:spPr>
        <p:txBody>
          <a:bodyPr>
            <a:normAutofit/>
          </a:bodyPr>
          <a:lstStyle/>
          <a:p>
            <a:pPr algn="just"/>
            <a:r>
              <a:rPr lang="en-US" sz="2300" dirty="0" err="1">
                <a:solidFill>
                  <a:schemeClr val="accent2">
                    <a:lumMod val="75000"/>
                  </a:schemeClr>
                </a:solidFill>
                <a:latin typeface="+mj-lt"/>
              </a:rPr>
              <a:t>Kagerer</a:t>
            </a:r>
            <a:r>
              <a:rPr lang="en-US" sz="2300" dirty="0">
                <a:solidFill>
                  <a:schemeClr val="accent2">
                    <a:lumMod val="75000"/>
                  </a:schemeClr>
                </a:solidFill>
                <a:latin typeface="+mj-lt"/>
              </a:rPr>
              <a:t> and </a:t>
            </a:r>
            <a:r>
              <a:rPr lang="en-US" sz="2300" dirty="0" err="1">
                <a:solidFill>
                  <a:schemeClr val="accent2">
                    <a:lumMod val="75000"/>
                  </a:schemeClr>
                </a:solidFill>
                <a:latin typeface="+mj-lt"/>
              </a:rPr>
              <a:t>Grupe</a:t>
            </a:r>
            <a:r>
              <a:rPr lang="en-US" sz="2300" dirty="0">
                <a:solidFill>
                  <a:schemeClr val="accent2">
                    <a:lumMod val="75000"/>
                  </a:schemeClr>
                </a:solidFill>
                <a:latin typeface="+mj-lt"/>
              </a:rPr>
              <a:t>-</a:t>
            </a:r>
            <a:r>
              <a:rPr lang="en-US" sz="2300" dirty="0">
                <a:solidFill>
                  <a:srgbClr val="002060"/>
                </a:solidFill>
                <a:latin typeface="+mj-lt"/>
              </a:rPr>
              <a:t>- </a:t>
            </a:r>
            <a:r>
              <a:rPr lang="en-US" sz="2300" dirty="0" err="1">
                <a:solidFill>
                  <a:srgbClr val="002060"/>
                </a:solidFill>
                <a:latin typeface="+mj-lt"/>
              </a:rPr>
              <a:t>Acellular</a:t>
            </a:r>
            <a:r>
              <a:rPr lang="en-US" sz="2300" dirty="0">
                <a:solidFill>
                  <a:srgbClr val="002060"/>
                </a:solidFill>
                <a:latin typeface="+mj-lt"/>
              </a:rPr>
              <a:t> </a:t>
            </a:r>
            <a:r>
              <a:rPr lang="en-US" sz="2300" dirty="0" err="1">
                <a:solidFill>
                  <a:srgbClr val="002060"/>
                </a:solidFill>
                <a:latin typeface="+mj-lt"/>
              </a:rPr>
              <a:t>cementum</a:t>
            </a:r>
            <a:r>
              <a:rPr lang="en-US" sz="2300" dirty="0">
                <a:solidFill>
                  <a:srgbClr val="002060"/>
                </a:solidFill>
                <a:latin typeface="+mj-lt"/>
              </a:rPr>
              <a:t> incremental lines are used in estimation.</a:t>
            </a:r>
          </a:p>
          <a:p>
            <a:pPr algn="just"/>
            <a:r>
              <a:rPr lang="en-US" sz="2300" dirty="0">
                <a:solidFill>
                  <a:srgbClr val="002060"/>
                </a:solidFill>
                <a:latin typeface="+mj-lt"/>
              </a:rPr>
              <a:t> </a:t>
            </a:r>
            <a:r>
              <a:rPr lang="en-US" sz="2300" dirty="0">
                <a:solidFill>
                  <a:schemeClr val="accent2">
                    <a:lumMod val="75000"/>
                  </a:schemeClr>
                </a:solidFill>
                <a:latin typeface="+mj-lt"/>
              </a:rPr>
              <a:t>Mineralized unstained cross sections of teeth</a:t>
            </a:r>
            <a:r>
              <a:rPr lang="en-US" sz="2300" dirty="0">
                <a:solidFill>
                  <a:srgbClr val="002060"/>
                </a:solidFill>
                <a:latin typeface="+mj-lt"/>
              </a:rPr>
              <a:t>, preferably </a:t>
            </a:r>
            <a:r>
              <a:rPr lang="en-US" sz="2300" dirty="0" err="1">
                <a:solidFill>
                  <a:srgbClr val="002060"/>
                </a:solidFill>
                <a:latin typeface="+mj-lt"/>
              </a:rPr>
              <a:t>mandibular</a:t>
            </a:r>
            <a:r>
              <a:rPr lang="en-US" sz="2300" dirty="0">
                <a:solidFill>
                  <a:srgbClr val="002060"/>
                </a:solidFill>
                <a:latin typeface="+mj-lt"/>
              </a:rPr>
              <a:t> central incisors and third molars are used.</a:t>
            </a:r>
          </a:p>
          <a:p>
            <a:pPr algn="just"/>
            <a:r>
              <a:rPr lang="en-US" sz="2300" dirty="0">
                <a:solidFill>
                  <a:srgbClr val="002060"/>
                </a:solidFill>
                <a:latin typeface="+mj-lt"/>
              </a:rPr>
              <a:t>Author Claims </a:t>
            </a:r>
            <a:r>
              <a:rPr lang="en-US" sz="2300" dirty="0">
                <a:solidFill>
                  <a:schemeClr val="accent2">
                    <a:lumMod val="75000"/>
                  </a:schemeClr>
                </a:solidFill>
                <a:latin typeface="+mj-lt"/>
              </a:rPr>
              <a:t>accuracy to within 2-3 years </a:t>
            </a:r>
            <a:r>
              <a:rPr lang="en-US" sz="2300" dirty="0">
                <a:solidFill>
                  <a:srgbClr val="002060"/>
                </a:solidFill>
                <a:latin typeface="+mj-lt"/>
              </a:rPr>
              <a:t>of actual age.</a:t>
            </a:r>
          </a:p>
          <a:p>
            <a:pPr algn="just"/>
            <a:r>
              <a:rPr lang="en-US" sz="2300" dirty="0" err="1">
                <a:solidFill>
                  <a:srgbClr val="002060"/>
                </a:solidFill>
                <a:latin typeface="+mj-lt"/>
              </a:rPr>
              <a:t>Hypomineralized</a:t>
            </a:r>
            <a:r>
              <a:rPr lang="en-US" sz="2300" dirty="0">
                <a:solidFill>
                  <a:srgbClr val="002060"/>
                </a:solidFill>
                <a:latin typeface="+mj-lt"/>
              </a:rPr>
              <a:t> bands in the incremental line — indicates pregnancy, skeletal trauma and renal disorders which can be related to persons life-history → facilitating  identification.</a:t>
            </a:r>
          </a:p>
          <a:p>
            <a:pPr algn="just"/>
            <a:endParaRPr lang="en-US" sz="23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457200"/>
            <a:ext cx="6516798" cy="1066800"/>
          </a:xfrm>
        </p:spPr>
        <p:txBody>
          <a:bodyPr>
            <a:normAutofit/>
          </a:bodyPr>
          <a:lstStyle/>
          <a:p>
            <a:r>
              <a:rPr lang="en-US" sz="2800" dirty="0"/>
              <a:t>Radiographic method of </a:t>
            </a:r>
            <a:r>
              <a:rPr lang="en-US" sz="2800" dirty="0" err="1"/>
              <a:t>Kvaal</a:t>
            </a:r>
            <a:br>
              <a:rPr lang="en-US" sz="2800" dirty="0"/>
            </a:br>
            <a:endParaRPr lang="en-US" sz="2800" dirty="0"/>
          </a:p>
        </p:txBody>
      </p:sp>
      <p:sp>
        <p:nvSpPr>
          <p:cNvPr id="3" name="Content Placeholder 2"/>
          <p:cNvSpPr>
            <a:spLocks noGrp="1"/>
          </p:cNvSpPr>
          <p:nvPr>
            <p:ph idx="1"/>
          </p:nvPr>
        </p:nvSpPr>
        <p:spPr>
          <a:xfrm>
            <a:off x="381000" y="1447800"/>
            <a:ext cx="8381999" cy="4953000"/>
          </a:xfrm>
        </p:spPr>
        <p:txBody>
          <a:bodyPr>
            <a:noAutofit/>
          </a:bodyPr>
          <a:lstStyle/>
          <a:p>
            <a:pPr algn="just"/>
            <a:r>
              <a:rPr lang="en-US" sz="2400" dirty="0" err="1">
                <a:solidFill>
                  <a:srgbClr val="002060"/>
                </a:solidFill>
              </a:rPr>
              <a:t>Kvaal</a:t>
            </a:r>
            <a:r>
              <a:rPr lang="en-US" sz="2400" dirty="0">
                <a:solidFill>
                  <a:srgbClr val="002060"/>
                </a:solidFill>
              </a:rPr>
              <a:t> and associates developed a method that used pulp size measurements of six teeth.</a:t>
            </a:r>
          </a:p>
          <a:p>
            <a:pPr algn="just"/>
            <a:r>
              <a:rPr lang="en-US" sz="2400" dirty="0">
                <a:solidFill>
                  <a:srgbClr val="002060"/>
                </a:solidFill>
              </a:rPr>
              <a:t>Maxillary-  central &amp; lateral incisor, second premolar and </a:t>
            </a:r>
          </a:p>
          <a:p>
            <a:pPr algn="just"/>
            <a:r>
              <a:rPr lang="en-US" sz="2400" dirty="0" err="1">
                <a:solidFill>
                  <a:srgbClr val="002060"/>
                </a:solidFill>
              </a:rPr>
              <a:t>Mandibular</a:t>
            </a:r>
            <a:r>
              <a:rPr lang="en-US" sz="2400" dirty="0">
                <a:solidFill>
                  <a:srgbClr val="002060"/>
                </a:solidFill>
              </a:rPr>
              <a:t>- lateral incisor, canine and first premolar</a:t>
            </a:r>
          </a:p>
          <a:p>
            <a:pPr lvl="0"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609600"/>
            <a:ext cx="7735283" cy="5410200"/>
          </a:xfrm>
        </p:spPr>
        <p:txBody>
          <a:bodyPr>
            <a:normAutofit fontScale="85000" lnSpcReduction="20000"/>
          </a:bodyPr>
          <a:lstStyle/>
          <a:p>
            <a:pPr algn="just"/>
            <a:r>
              <a:rPr lang="en-US" sz="2800" dirty="0">
                <a:solidFill>
                  <a:srgbClr val="002060"/>
                </a:solidFill>
              </a:rPr>
              <a:t>The measurements included</a:t>
            </a:r>
          </a:p>
          <a:p>
            <a:pPr marL="502920" lvl="0" indent="-457200" algn="just">
              <a:buFont typeface="+mj-lt"/>
              <a:buAutoNum type="arabicPeriod"/>
            </a:pPr>
            <a:r>
              <a:rPr lang="en-US" sz="2800" dirty="0">
                <a:solidFill>
                  <a:srgbClr val="002060"/>
                </a:solidFill>
              </a:rPr>
              <a:t>     </a:t>
            </a:r>
            <a:r>
              <a:rPr lang="en-US" sz="2400" dirty="0">
                <a:solidFill>
                  <a:srgbClr val="002060"/>
                </a:solidFill>
              </a:rPr>
              <a:t>pulp-root length(P)</a:t>
            </a:r>
          </a:p>
          <a:p>
            <a:pPr marL="502920" lvl="0" indent="-457200" algn="just">
              <a:buFont typeface="+mj-lt"/>
              <a:buAutoNum type="arabicPeriod"/>
            </a:pPr>
            <a:r>
              <a:rPr lang="en-US" sz="2400" dirty="0">
                <a:solidFill>
                  <a:srgbClr val="002060"/>
                </a:solidFill>
              </a:rPr>
              <a:t>      pulp-tooth length(R)</a:t>
            </a:r>
          </a:p>
          <a:p>
            <a:pPr marL="502920" lvl="0" indent="-457200" algn="just">
              <a:buFont typeface="+mj-lt"/>
              <a:buAutoNum type="arabicPeriod"/>
            </a:pPr>
            <a:r>
              <a:rPr lang="en-US" sz="2400" dirty="0">
                <a:solidFill>
                  <a:srgbClr val="002060"/>
                </a:solidFill>
              </a:rPr>
              <a:t>      tooth-root length(T)</a:t>
            </a:r>
          </a:p>
          <a:p>
            <a:pPr marL="502920" lvl="0" indent="-457200" algn="just">
              <a:buFont typeface="+mj-lt"/>
              <a:buAutoNum type="arabicPeriod"/>
            </a:pPr>
            <a:r>
              <a:rPr lang="en-US" sz="2400" dirty="0">
                <a:solidFill>
                  <a:srgbClr val="002060"/>
                </a:solidFill>
              </a:rPr>
              <a:t>      pulp-root width at CEJ(A)</a:t>
            </a:r>
          </a:p>
          <a:p>
            <a:pPr marL="502920" lvl="0" indent="-457200" algn="just">
              <a:buFont typeface="+mj-lt"/>
              <a:buAutoNum type="arabicPeriod"/>
            </a:pPr>
            <a:r>
              <a:rPr lang="en-US" sz="2400" dirty="0">
                <a:solidFill>
                  <a:srgbClr val="002060"/>
                </a:solidFill>
              </a:rPr>
              <a:t>      Pulp-root width at the mid root level(C)</a:t>
            </a:r>
          </a:p>
          <a:p>
            <a:pPr marL="502920" lvl="0" indent="-457200" algn="just">
              <a:buFont typeface="+mj-lt"/>
              <a:buAutoNum type="arabicPeriod"/>
            </a:pPr>
            <a:r>
              <a:rPr lang="en-US" sz="2400" dirty="0">
                <a:solidFill>
                  <a:srgbClr val="002060"/>
                </a:solidFill>
              </a:rPr>
              <a:t>      Pulp-root  width at mid point btw level C and A(B)</a:t>
            </a:r>
          </a:p>
          <a:p>
            <a:pPr lvl="0" algn="just"/>
            <a:endParaRPr lang="en-US" sz="2400" dirty="0">
              <a:solidFill>
                <a:srgbClr val="002060"/>
              </a:solidFill>
            </a:endParaRPr>
          </a:p>
          <a:p>
            <a:pPr lvl="0" algn="just"/>
            <a:r>
              <a:rPr lang="en-US" sz="2400" dirty="0">
                <a:solidFill>
                  <a:srgbClr val="002060"/>
                </a:solidFill>
              </a:rPr>
              <a:t>M- Mean values of all ratios excluding T</a:t>
            </a:r>
          </a:p>
          <a:p>
            <a:pPr lvl="0" algn="just"/>
            <a:r>
              <a:rPr lang="en-US" sz="2400" dirty="0">
                <a:solidFill>
                  <a:srgbClr val="002060"/>
                </a:solidFill>
              </a:rPr>
              <a:t> w- Mean values of width ratios B and C</a:t>
            </a:r>
          </a:p>
          <a:p>
            <a:pPr lvl="0" algn="just"/>
            <a:r>
              <a:rPr lang="en-US" sz="2400" dirty="0">
                <a:solidFill>
                  <a:srgbClr val="002060"/>
                </a:solidFill>
              </a:rPr>
              <a:t> L- Mean values of length ratios P and R</a:t>
            </a:r>
          </a:p>
          <a:p>
            <a:pPr algn="just">
              <a:buNone/>
            </a:pPr>
            <a:r>
              <a:rPr lang="en-US" sz="2400" b="1" dirty="0">
                <a:solidFill>
                  <a:schemeClr val="accent2">
                    <a:lumMod val="75000"/>
                  </a:schemeClr>
                </a:solidFill>
              </a:rPr>
              <a:t>AGE=129.8 - 316.4 (M) - 66.8 (W - L)</a:t>
            </a:r>
            <a:endParaRPr lang="en-US" sz="2400" dirty="0">
              <a:solidFill>
                <a:schemeClr val="accent2">
                  <a:lumMod val="75000"/>
                </a:schemeClr>
              </a:solidFill>
            </a:endParaRPr>
          </a:p>
          <a:p>
            <a:pPr algn="just">
              <a:buNone/>
            </a:pPr>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228600"/>
            <a:ext cx="6516798" cy="1066800"/>
          </a:xfrm>
        </p:spPr>
        <p:txBody>
          <a:bodyPr>
            <a:normAutofit/>
          </a:bodyPr>
          <a:lstStyle/>
          <a:p>
            <a:r>
              <a:rPr lang="en-US" sz="2800" dirty="0"/>
              <a:t>Amino  acid  </a:t>
            </a:r>
            <a:r>
              <a:rPr lang="en-US" sz="2800" dirty="0" err="1"/>
              <a:t>racemisation</a:t>
            </a:r>
            <a:r>
              <a:rPr lang="en-US" sz="2800" dirty="0"/>
              <a:t> </a:t>
            </a:r>
            <a:br>
              <a:rPr lang="en-US" sz="2800" dirty="0"/>
            </a:br>
            <a:r>
              <a:rPr lang="en-US" sz="2800" dirty="0"/>
              <a:t> </a:t>
            </a:r>
          </a:p>
        </p:txBody>
      </p:sp>
      <p:sp>
        <p:nvSpPr>
          <p:cNvPr id="3" name="Content Placeholder 2"/>
          <p:cNvSpPr>
            <a:spLocks noGrp="1"/>
          </p:cNvSpPr>
          <p:nvPr>
            <p:ph idx="1"/>
          </p:nvPr>
        </p:nvSpPr>
        <p:spPr>
          <a:xfrm>
            <a:off x="533400" y="1219200"/>
            <a:ext cx="8192484" cy="4191000"/>
          </a:xfrm>
        </p:spPr>
        <p:txBody>
          <a:bodyPr>
            <a:noAutofit/>
          </a:bodyPr>
          <a:lstStyle/>
          <a:p>
            <a:pPr algn="just"/>
            <a:r>
              <a:rPr lang="en-US" sz="2400" dirty="0">
                <a:solidFill>
                  <a:srgbClr val="002060"/>
                </a:solidFill>
              </a:rPr>
              <a:t>All humans use amino acids exclusively in protein synthesis.</a:t>
            </a:r>
          </a:p>
          <a:p>
            <a:pPr algn="just"/>
            <a:r>
              <a:rPr lang="en-US" sz="2400" dirty="0">
                <a:solidFill>
                  <a:srgbClr val="002060"/>
                </a:solidFill>
              </a:rPr>
              <a:t>Aspartic acid is an amino acid that has a rapid rate of </a:t>
            </a:r>
            <a:r>
              <a:rPr lang="en-US" sz="2400" dirty="0" err="1">
                <a:solidFill>
                  <a:srgbClr val="002060"/>
                </a:solidFill>
              </a:rPr>
              <a:t>racemisation</a:t>
            </a:r>
            <a:r>
              <a:rPr lang="en-US" sz="2400" dirty="0">
                <a:solidFill>
                  <a:srgbClr val="002060"/>
                </a:solidFill>
              </a:rPr>
              <a:t> i.e., it gets spontaneously converted from one type (L-Aspartic acid) to another (D-Aspartic acid) with increasing age.</a:t>
            </a:r>
          </a:p>
          <a:p>
            <a:pPr algn="just"/>
            <a:r>
              <a:rPr lang="en-US" sz="2400" dirty="0">
                <a:solidFill>
                  <a:srgbClr val="002060"/>
                </a:solidFill>
              </a:rPr>
              <a:t>Constant change in the ratio of L and D aspartic acid at different ages and this ratio may be used for age estimation.</a:t>
            </a:r>
          </a:p>
          <a:p>
            <a:pPr algn="just"/>
            <a:r>
              <a:rPr lang="en-US" sz="2400" dirty="0" err="1">
                <a:solidFill>
                  <a:srgbClr val="002060"/>
                </a:solidFill>
              </a:rPr>
              <a:t>Racemisation</a:t>
            </a:r>
            <a:r>
              <a:rPr lang="en-US" sz="2400" dirty="0">
                <a:solidFill>
                  <a:srgbClr val="002060"/>
                </a:solidFill>
              </a:rPr>
              <a:t> rate of aspartic acid is high in root dentin </a:t>
            </a:r>
          </a:p>
          <a:p>
            <a:pPr algn="just"/>
            <a:r>
              <a:rPr lang="en-US" sz="2400" dirty="0">
                <a:solidFill>
                  <a:srgbClr val="002060"/>
                </a:solidFill>
              </a:rPr>
              <a:t>Age estimates within ± 3 years of actual age.</a:t>
            </a:r>
          </a:p>
          <a:p>
            <a:pPr algn="just"/>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2800" dirty="0"/>
              <a:t>Historical evidences</a:t>
            </a:r>
            <a:br>
              <a:rPr lang="en-US" sz="2800" dirty="0"/>
            </a:br>
            <a:endParaRPr lang="en-US" sz="2800" dirty="0"/>
          </a:p>
        </p:txBody>
      </p:sp>
      <p:sp>
        <p:nvSpPr>
          <p:cNvPr id="3" name="Content Placeholder 2"/>
          <p:cNvSpPr>
            <a:spLocks noGrp="1"/>
          </p:cNvSpPr>
          <p:nvPr>
            <p:ph idx="1"/>
          </p:nvPr>
        </p:nvSpPr>
        <p:spPr>
          <a:xfrm>
            <a:off x="533400" y="1371600"/>
            <a:ext cx="7391400" cy="4648200"/>
          </a:xfrm>
        </p:spPr>
        <p:txBody>
          <a:bodyPr>
            <a:normAutofit/>
          </a:bodyPr>
          <a:lstStyle/>
          <a:p>
            <a:pPr algn="just"/>
            <a:r>
              <a:rPr lang="en-US" sz="2500" i="1" dirty="0">
                <a:solidFill>
                  <a:schemeClr val="accent2">
                    <a:lumMod val="75000"/>
                  </a:schemeClr>
                </a:solidFill>
              </a:rPr>
              <a:t>Dr. Oscar </a:t>
            </a:r>
            <a:r>
              <a:rPr lang="en-US" sz="2500" i="1" dirty="0" err="1">
                <a:solidFill>
                  <a:schemeClr val="accent2">
                    <a:lumMod val="75000"/>
                  </a:schemeClr>
                </a:solidFill>
              </a:rPr>
              <a:t>Amoedo</a:t>
            </a:r>
            <a:r>
              <a:rPr lang="en-US" sz="2500" dirty="0">
                <a:solidFill>
                  <a:srgbClr val="002060"/>
                </a:solidFill>
              </a:rPr>
              <a:t>, Paris, is considered as "Father of Forensic </a:t>
            </a:r>
            <a:r>
              <a:rPr lang="en-US" sz="2500" dirty="0" err="1">
                <a:solidFill>
                  <a:srgbClr val="002060"/>
                </a:solidFill>
              </a:rPr>
              <a:t>Odontology</a:t>
            </a:r>
            <a:r>
              <a:rPr lang="en-US" sz="2500" dirty="0">
                <a:solidFill>
                  <a:srgbClr val="002060"/>
                </a:solidFill>
              </a:rPr>
              <a:t>".  </a:t>
            </a:r>
          </a:p>
          <a:p>
            <a:pPr algn="just"/>
            <a:r>
              <a:rPr lang="en-US" sz="2500" dirty="0">
                <a:solidFill>
                  <a:srgbClr val="002060"/>
                </a:solidFill>
              </a:rPr>
              <a:t>Dental evidence played a vital role in historical case of identification of </a:t>
            </a:r>
            <a:r>
              <a:rPr lang="en-US" sz="2500" i="1" dirty="0">
                <a:solidFill>
                  <a:schemeClr val="accent2">
                    <a:lumMod val="75000"/>
                  </a:schemeClr>
                </a:solidFill>
              </a:rPr>
              <a:t>Adolf Hitler</a:t>
            </a:r>
            <a:r>
              <a:rPr lang="en-US" sz="2500" dirty="0">
                <a:solidFill>
                  <a:srgbClr val="002060"/>
                </a:solidFill>
              </a:rPr>
              <a:t>. His dental findings were compared with </a:t>
            </a:r>
            <a:r>
              <a:rPr lang="en-US" sz="2500" dirty="0" err="1">
                <a:solidFill>
                  <a:srgbClr val="002060"/>
                </a:solidFill>
              </a:rPr>
              <a:t>antemortem</a:t>
            </a:r>
            <a:r>
              <a:rPr lang="en-US" sz="2500" dirty="0">
                <a:solidFill>
                  <a:srgbClr val="002060"/>
                </a:solidFill>
              </a:rPr>
              <a:t> dental records and radiographs . </a:t>
            </a:r>
          </a:p>
          <a:p>
            <a:pPr algn="just"/>
            <a:r>
              <a:rPr lang="en-US" sz="2500" dirty="0">
                <a:solidFill>
                  <a:srgbClr val="002060"/>
                </a:solidFill>
              </a:rPr>
              <a:t>Dentition was an important lead in the identification of remains of various leaders, who were killed, like </a:t>
            </a:r>
            <a:r>
              <a:rPr lang="en-US" sz="2500" i="1" dirty="0">
                <a:solidFill>
                  <a:schemeClr val="accent2">
                    <a:lumMod val="75000"/>
                  </a:schemeClr>
                </a:solidFill>
              </a:rPr>
              <a:t>Zia </a:t>
            </a:r>
            <a:r>
              <a:rPr lang="en-US" sz="2500" i="1" dirty="0" err="1">
                <a:solidFill>
                  <a:schemeClr val="accent2">
                    <a:lumMod val="75000"/>
                  </a:schemeClr>
                </a:solidFill>
              </a:rPr>
              <a:t>Ul</a:t>
            </a:r>
            <a:r>
              <a:rPr lang="en-US" sz="2500" i="1" dirty="0">
                <a:solidFill>
                  <a:schemeClr val="accent2">
                    <a:lumMod val="75000"/>
                  </a:schemeClr>
                </a:solidFill>
              </a:rPr>
              <a:t> </a:t>
            </a:r>
            <a:r>
              <a:rPr lang="en-US" sz="2500" i="1" dirty="0" err="1">
                <a:solidFill>
                  <a:schemeClr val="accent2">
                    <a:lumMod val="75000"/>
                  </a:schemeClr>
                </a:solidFill>
              </a:rPr>
              <a:t>Haq</a:t>
            </a:r>
            <a:r>
              <a:rPr lang="en-US" sz="2500" i="1" dirty="0">
                <a:solidFill>
                  <a:schemeClr val="accent2">
                    <a:lumMod val="75000"/>
                  </a:schemeClr>
                </a:solidFill>
              </a:rPr>
              <a:t>,</a:t>
            </a:r>
            <a:r>
              <a:rPr lang="en-US" sz="2500" dirty="0">
                <a:solidFill>
                  <a:srgbClr val="002060"/>
                </a:solidFill>
              </a:rPr>
              <a:t> former Pakistani President and </a:t>
            </a:r>
            <a:r>
              <a:rPr lang="en-US" sz="2500" i="1" dirty="0">
                <a:solidFill>
                  <a:schemeClr val="accent2">
                    <a:lumMod val="75000"/>
                  </a:schemeClr>
                </a:solidFill>
              </a:rPr>
              <a:t>Rajiv Gandhi</a:t>
            </a:r>
            <a:r>
              <a:rPr lang="en-US" sz="2500" dirty="0">
                <a:solidFill>
                  <a:srgbClr val="002060"/>
                </a:solidFill>
              </a:rPr>
              <a:t>, former Indian Prime Minister. </a:t>
            </a:r>
          </a:p>
          <a:p>
            <a:pPr algn="just"/>
            <a:endParaRPr lang="en-US" sz="2500" dirty="0">
              <a:solidFill>
                <a:srgbClr val="002060"/>
              </a:solidFill>
            </a:endParaRPr>
          </a:p>
          <a:p>
            <a:pPr algn="just"/>
            <a:endParaRPr lang="en-US" sz="25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838200"/>
            <a:ext cx="7735283" cy="4191000"/>
          </a:xfrm>
        </p:spPr>
        <p:txBody>
          <a:bodyPr>
            <a:normAutofit/>
          </a:bodyPr>
          <a:lstStyle/>
          <a:p>
            <a:pPr algn="just">
              <a:buNone/>
            </a:pPr>
            <a:r>
              <a:rPr lang="en-US" sz="2400" dirty="0">
                <a:solidFill>
                  <a:srgbClr val="002060"/>
                </a:solidFill>
              </a:rPr>
              <a:t>    Key to optimal dental estimation </a:t>
            </a:r>
          </a:p>
          <a:p>
            <a:pPr algn="just">
              <a:buNone/>
            </a:pPr>
            <a:r>
              <a:rPr lang="en-US" sz="2400" dirty="0">
                <a:solidFill>
                  <a:schemeClr val="accent2">
                    <a:lumMod val="75000"/>
                  </a:schemeClr>
                </a:solidFill>
              </a:rPr>
              <a:t>   ( </a:t>
            </a:r>
            <a:r>
              <a:rPr lang="en-US" sz="2400" dirty="0" err="1">
                <a:solidFill>
                  <a:schemeClr val="accent2">
                    <a:lumMod val="75000"/>
                  </a:schemeClr>
                </a:solidFill>
              </a:rPr>
              <a:t>Williems</a:t>
            </a:r>
            <a:r>
              <a:rPr lang="en-US" sz="2400" dirty="0">
                <a:solidFill>
                  <a:schemeClr val="accent2">
                    <a:lumMod val="75000"/>
                  </a:schemeClr>
                </a:solidFill>
              </a:rPr>
              <a:t> and associates):</a:t>
            </a:r>
          </a:p>
          <a:p>
            <a:pPr marL="502920" indent="-457200" algn="just">
              <a:buAutoNum type="arabicParenR"/>
            </a:pPr>
            <a:r>
              <a:rPr lang="en-US" sz="2400" dirty="0">
                <a:solidFill>
                  <a:srgbClr val="002060"/>
                </a:solidFill>
              </a:rPr>
              <a:t>Investigator should be sufficiently experienced</a:t>
            </a:r>
          </a:p>
          <a:p>
            <a:pPr marL="502920" indent="-457200" algn="just">
              <a:buAutoNum type="arabicParenR"/>
            </a:pPr>
            <a:r>
              <a:rPr lang="en-US" sz="2400" dirty="0">
                <a:solidFill>
                  <a:srgbClr val="002060"/>
                </a:solidFill>
              </a:rPr>
              <a:t>Second opinion is important</a:t>
            </a:r>
          </a:p>
          <a:p>
            <a:pPr marL="502920" indent="-457200" algn="just">
              <a:buAutoNum type="arabicParenR"/>
            </a:pPr>
            <a:r>
              <a:rPr lang="en-US" sz="2400" dirty="0">
                <a:solidFill>
                  <a:srgbClr val="002060"/>
                </a:solidFill>
              </a:rPr>
              <a:t>Use of multiple age estimation methods</a:t>
            </a:r>
          </a:p>
          <a:p>
            <a:pPr marL="502920" indent="-457200" algn="just">
              <a:buAutoNum type="arabicParenR"/>
            </a:pPr>
            <a:r>
              <a:rPr lang="en-US" sz="2400" dirty="0">
                <a:solidFill>
                  <a:srgbClr val="002060"/>
                </a:solidFill>
              </a:rPr>
              <a:t>Use of multiple teeth</a:t>
            </a:r>
          </a:p>
          <a:p>
            <a:pPr marL="502920" indent="-457200" algn="just">
              <a:buAutoNum type="arabicParenR"/>
            </a:pPr>
            <a:r>
              <a:rPr lang="en-US" sz="2400" dirty="0">
                <a:solidFill>
                  <a:srgbClr val="002060"/>
                </a:solidFill>
              </a:rPr>
              <a:t>Careful adherence to suggested protocol</a:t>
            </a:r>
          </a:p>
          <a:p>
            <a:pPr marL="502920" indent="-457200" algn="just">
              <a:buAutoNum type="arabicParenR"/>
            </a:pPr>
            <a:endParaRPr lang="en-US"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5000" b="1" dirty="0">
              <a:solidFill>
                <a:srgbClr val="002060"/>
              </a:solidFill>
            </a:endParaRPr>
          </a:p>
        </p:txBody>
      </p:sp>
      <p:pic>
        <p:nvPicPr>
          <p:cNvPr id="114690" name="Picture 2" descr="http://1.bp.blogspot.com/-lafq7pnLpCU/T5MyAnhg4TI/AAAAAAAAASg/jLhmew_Vk0E/s1600/btm.jpg"/>
          <p:cNvPicPr>
            <a:picLocks noChangeAspect="1" noChangeArrowheads="1"/>
          </p:cNvPicPr>
          <p:nvPr/>
        </p:nvPicPr>
        <p:blipFill>
          <a:blip r:embed="rId2"/>
          <a:srcRect/>
          <a:stretch>
            <a:fillRect/>
          </a:stretch>
        </p:blipFill>
        <p:spPr bwMode="auto">
          <a:xfrm>
            <a:off x="-1" y="0"/>
            <a:ext cx="9144001"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799116" y="1828800"/>
            <a:ext cx="8040083" cy="4191000"/>
          </a:xfrm>
        </p:spPr>
        <p:txBody>
          <a:bodyPr>
            <a:noAutofit/>
          </a:bodyPr>
          <a:lstStyle/>
          <a:p>
            <a:pPr algn="just"/>
            <a:r>
              <a:rPr lang="en-US" sz="2200" dirty="0" err="1">
                <a:solidFill>
                  <a:srgbClr val="002060"/>
                </a:solidFill>
              </a:rPr>
              <a:t>Bitemarks</a:t>
            </a:r>
            <a:r>
              <a:rPr lang="en-US" sz="2200" dirty="0">
                <a:solidFill>
                  <a:srgbClr val="002060"/>
                </a:solidFill>
              </a:rPr>
              <a:t> have been defined by </a:t>
            </a:r>
            <a:r>
              <a:rPr lang="en-US" sz="2200" dirty="0">
                <a:solidFill>
                  <a:schemeClr val="accent2">
                    <a:lumMod val="75000"/>
                  </a:schemeClr>
                </a:solidFill>
              </a:rPr>
              <a:t>MacDonald </a:t>
            </a:r>
            <a:r>
              <a:rPr lang="en-US" sz="2200" dirty="0">
                <a:solidFill>
                  <a:srgbClr val="002060"/>
                </a:solidFill>
              </a:rPr>
              <a:t>as a</a:t>
            </a:r>
            <a:r>
              <a:rPr lang="en-US" sz="2200" i="1" dirty="0">
                <a:solidFill>
                  <a:srgbClr val="002060"/>
                </a:solidFill>
              </a:rPr>
              <a:t>” mark caused by the teeth either alone or in combination with other mouth parts” </a:t>
            </a:r>
            <a:endParaRPr lang="en-US" sz="2200" dirty="0">
              <a:solidFill>
                <a:srgbClr val="002060"/>
              </a:solidFill>
            </a:endParaRPr>
          </a:p>
          <a:p>
            <a:pPr algn="just"/>
            <a:r>
              <a:rPr lang="en-US" sz="2200" dirty="0">
                <a:solidFill>
                  <a:srgbClr val="002060"/>
                </a:solidFill>
              </a:rPr>
              <a:t> </a:t>
            </a:r>
            <a:r>
              <a:rPr lang="en-US" sz="2200" dirty="0">
                <a:solidFill>
                  <a:schemeClr val="accent2">
                    <a:lumMod val="75000"/>
                  </a:schemeClr>
                </a:solidFill>
              </a:rPr>
              <a:t>ABFO </a:t>
            </a:r>
            <a:r>
              <a:rPr lang="en-US" sz="2200" dirty="0">
                <a:solidFill>
                  <a:srgbClr val="002060"/>
                </a:solidFill>
              </a:rPr>
              <a:t>defines bite-marks as “</a:t>
            </a:r>
            <a:r>
              <a:rPr lang="en-US" sz="2200" i="1" dirty="0">
                <a:solidFill>
                  <a:srgbClr val="002060"/>
                </a:solidFill>
              </a:rPr>
              <a:t>a pattern left in an object or tissue by the dental structures of an animal or human,”</a:t>
            </a:r>
          </a:p>
          <a:p>
            <a:pPr algn="just"/>
            <a:r>
              <a:rPr lang="en-US" sz="2200" dirty="0">
                <a:solidFill>
                  <a:srgbClr val="002060"/>
                </a:solidFill>
              </a:rPr>
              <a:t> During sexual attacks including sexual homicide, rape and child sexual abuse, bite marks are clustered around parts of body associated with sexuality</a:t>
            </a:r>
            <a:endParaRPr lang="en-US" sz="2200" i="1" dirty="0">
              <a:solidFill>
                <a:srgbClr val="002060"/>
              </a:solidFill>
            </a:endParaRPr>
          </a:p>
          <a:p>
            <a:pPr algn="just"/>
            <a:endParaRPr lang="en-US" sz="2200" i="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99116" y="1828800"/>
            <a:ext cx="7659083" cy="4191000"/>
          </a:xfrm>
        </p:spPr>
        <p:txBody>
          <a:bodyPr>
            <a:normAutofit/>
          </a:bodyPr>
          <a:lstStyle/>
          <a:p>
            <a:pPr algn="just"/>
            <a:r>
              <a:rPr lang="en-US" sz="2200" dirty="0">
                <a:solidFill>
                  <a:schemeClr val="accent2">
                    <a:lumMod val="75000"/>
                  </a:schemeClr>
                </a:solidFill>
              </a:rPr>
              <a:t>Sweet and pretty-  </a:t>
            </a:r>
            <a:r>
              <a:rPr lang="en-US" sz="2200" dirty="0">
                <a:solidFill>
                  <a:srgbClr val="002060"/>
                </a:solidFill>
              </a:rPr>
              <a:t>“The size, shape and pattern of the biting edges of the anterior teeth in the upper and lower dental arches are considered to be specific to an individual”. </a:t>
            </a:r>
          </a:p>
          <a:p>
            <a:pPr algn="just"/>
            <a:r>
              <a:rPr lang="en-IN" sz="2200" dirty="0">
                <a:solidFill>
                  <a:schemeClr val="accent2">
                    <a:lumMod val="75000"/>
                  </a:schemeClr>
                </a:solidFill>
              </a:rPr>
              <a:t>Rawson and associates</a:t>
            </a:r>
            <a:r>
              <a:rPr lang="en-IN" sz="2200" dirty="0">
                <a:solidFill>
                  <a:srgbClr val="002060"/>
                </a:solidFill>
              </a:rPr>
              <a:t> have mathematically calculated that biting edges (</a:t>
            </a:r>
            <a:r>
              <a:rPr lang="en-IN" sz="2200" dirty="0" err="1">
                <a:solidFill>
                  <a:srgbClr val="002060"/>
                </a:solidFill>
              </a:rPr>
              <a:t>incisal</a:t>
            </a:r>
            <a:r>
              <a:rPr lang="en-IN" sz="2200" dirty="0">
                <a:solidFill>
                  <a:srgbClr val="002060"/>
                </a:solidFill>
              </a:rPr>
              <a:t> edges) of the twelve anterior teeth can be arranged in 1.36 X 10</a:t>
            </a:r>
            <a:r>
              <a:rPr lang="en-IN" sz="2200" baseline="30000" dirty="0">
                <a:solidFill>
                  <a:srgbClr val="002060"/>
                </a:solidFill>
              </a:rPr>
              <a:t>26</a:t>
            </a:r>
            <a:r>
              <a:rPr lang="en-IN" sz="2200" dirty="0">
                <a:solidFill>
                  <a:srgbClr val="002060"/>
                </a:solidFill>
              </a:rPr>
              <a:t> different combinations</a:t>
            </a:r>
            <a:endParaRPr lang="en-US" sz="2200" dirty="0">
              <a:solidFill>
                <a:srgbClr val="002060"/>
              </a:solidFill>
            </a:endParaRPr>
          </a:p>
          <a:p>
            <a:pPr algn="just"/>
            <a:endParaRPr lang="en-US" sz="2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Classification of Bite Marks: </a:t>
            </a:r>
            <a:br>
              <a:rPr lang="en-US" dirty="0"/>
            </a:br>
            <a:r>
              <a:rPr lang="en-US" dirty="0"/>
              <a:t> </a:t>
            </a:r>
            <a:br>
              <a:rPr lang="en-US" dirty="0"/>
            </a:br>
            <a:endParaRPr lang="en-US" dirty="0"/>
          </a:p>
        </p:txBody>
      </p:sp>
      <p:sp>
        <p:nvSpPr>
          <p:cNvPr id="3" name="Content Placeholder 2"/>
          <p:cNvSpPr>
            <a:spLocks noGrp="1"/>
          </p:cNvSpPr>
          <p:nvPr>
            <p:ph idx="1"/>
          </p:nvPr>
        </p:nvSpPr>
        <p:spPr>
          <a:xfrm>
            <a:off x="799116" y="1143000"/>
            <a:ext cx="7201883" cy="4191000"/>
          </a:xfrm>
        </p:spPr>
        <p:txBody>
          <a:bodyPr>
            <a:noAutofit/>
          </a:bodyPr>
          <a:lstStyle/>
          <a:p>
            <a:pPr>
              <a:buNone/>
            </a:pPr>
            <a:r>
              <a:rPr lang="en-US" sz="2200" b="1" dirty="0">
                <a:solidFill>
                  <a:schemeClr val="accent2">
                    <a:lumMod val="75000"/>
                  </a:schemeClr>
                </a:solidFill>
              </a:rPr>
              <a:t>A. Cameron And SIMS Classification: </a:t>
            </a:r>
          </a:p>
          <a:p>
            <a:pPr>
              <a:buNone/>
            </a:pPr>
            <a:r>
              <a:rPr lang="en-US" sz="2200" dirty="0">
                <a:solidFill>
                  <a:srgbClr val="002060"/>
                </a:solidFill>
              </a:rPr>
              <a:t>   This is based on the type of agent producing the bite mark and material exhibiting it. </a:t>
            </a:r>
          </a:p>
          <a:p>
            <a:pPr>
              <a:buNone/>
            </a:pPr>
            <a:r>
              <a:rPr lang="en-US" sz="2200" b="1" dirty="0">
                <a:solidFill>
                  <a:srgbClr val="C00000"/>
                </a:solidFill>
              </a:rPr>
              <a:t>1. Agents: </a:t>
            </a:r>
            <a:endParaRPr lang="en-US" sz="2200" dirty="0">
              <a:solidFill>
                <a:srgbClr val="C00000"/>
              </a:solidFill>
            </a:endParaRPr>
          </a:p>
          <a:p>
            <a:pPr>
              <a:buNone/>
            </a:pPr>
            <a:r>
              <a:rPr lang="en-US" sz="2200" dirty="0">
                <a:solidFill>
                  <a:srgbClr val="002060"/>
                </a:solidFill>
              </a:rPr>
              <a:t>a) Human </a:t>
            </a:r>
          </a:p>
          <a:p>
            <a:pPr>
              <a:buNone/>
            </a:pPr>
            <a:r>
              <a:rPr lang="en-US" sz="2200" dirty="0">
                <a:solidFill>
                  <a:srgbClr val="002060"/>
                </a:solidFill>
              </a:rPr>
              <a:t>b) Animal </a:t>
            </a:r>
          </a:p>
          <a:p>
            <a:pPr>
              <a:buNone/>
            </a:pPr>
            <a:r>
              <a:rPr lang="en-US" sz="2200" b="1" dirty="0">
                <a:solidFill>
                  <a:srgbClr val="C00000"/>
                </a:solidFill>
              </a:rPr>
              <a:t>2. Materials: </a:t>
            </a:r>
            <a:endParaRPr lang="en-US" sz="2200" dirty="0">
              <a:solidFill>
                <a:srgbClr val="C00000"/>
              </a:solidFill>
            </a:endParaRPr>
          </a:p>
          <a:p>
            <a:pPr>
              <a:buNone/>
            </a:pPr>
            <a:r>
              <a:rPr lang="en-US" sz="2200" dirty="0">
                <a:solidFill>
                  <a:srgbClr val="002060"/>
                </a:solidFill>
              </a:rPr>
              <a:t>a) Skin, body tissue </a:t>
            </a:r>
          </a:p>
          <a:p>
            <a:pPr>
              <a:buNone/>
            </a:pPr>
            <a:r>
              <a:rPr lang="en-US" sz="2200" dirty="0">
                <a:solidFill>
                  <a:srgbClr val="002060"/>
                </a:solidFill>
              </a:rPr>
              <a:t>b) Food stuff </a:t>
            </a:r>
          </a:p>
          <a:p>
            <a:pPr>
              <a:buNone/>
            </a:pPr>
            <a:r>
              <a:rPr lang="en-US" sz="2200" dirty="0">
                <a:solidFill>
                  <a:srgbClr val="002060"/>
                </a:solidFill>
              </a:rPr>
              <a:t>c) Other materials </a:t>
            </a:r>
          </a:p>
          <a:p>
            <a:pPr>
              <a:buNone/>
            </a:pPr>
            <a:endParaRPr lang="en-US" sz="2200" dirty="0">
              <a:solidFill>
                <a:schemeClr val="accent2">
                  <a:lumMod val="75000"/>
                </a:schemeClr>
              </a:solidFill>
            </a:endParaRPr>
          </a:p>
          <a:p>
            <a:endParaRPr lang="en-US" sz="2200" dirty="0">
              <a:solidFill>
                <a:schemeClr val="accent2">
                  <a:lumMod val="75000"/>
                </a:schemeClr>
              </a:solidFill>
            </a:endParaRPr>
          </a:p>
        </p:txBody>
      </p:sp>
      <p:pic>
        <p:nvPicPr>
          <p:cNvPr id="4" name="Picture 2" descr="C:\Users\dipika\Downloads\app.jpg"/>
          <p:cNvPicPr>
            <a:picLocks noChangeAspect="1" noChangeArrowheads="1"/>
          </p:cNvPicPr>
          <p:nvPr/>
        </p:nvPicPr>
        <p:blipFill>
          <a:blip r:embed="rId2"/>
          <a:srcRect/>
          <a:stretch>
            <a:fillRect/>
          </a:stretch>
        </p:blipFill>
        <p:spPr bwMode="auto">
          <a:xfrm>
            <a:off x="5888429" y="3276600"/>
            <a:ext cx="2588821" cy="2743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838200"/>
            <a:ext cx="7582883" cy="5181600"/>
          </a:xfrm>
        </p:spPr>
        <p:txBody>
          <a:bodyPr>
            <a:normAutofit/>
          </a:bodyPr>
          <a:lstStyle/>
          <a:p>
            <a:pPr algn="just">
              <a:buNone/>
            </a:pPr>
            <a:r>
              <a:rPr lang="en-US" sz="2200" b="1" dirty="0">
                <a:solidFill>
                  <a:schemeClr val="accent2">
                    <a:lumMod val="75000"/>
                  </a:schemeClr>
                </a:solidFill>
              </a:rPr>
              <a:t>B. Mac Donald’s Classification: </a:t>
            </a:r>
            <a:endParaRPr lang="en-US" sz="2200" dirty="0">
              <a:solidFill>
                <a:schemeClr val="accent2">
                  <a:lumMod val="75000"/>
                </a:schemeClr>
              </a:solidFill>
            </a:endParaRPr>
          </a:p>
          <a:p>
            <a:pPr algn="just">
              <a:buNone/>
            </a:pPr>
            <a:r>
              <a:rPr lang="en-US" sz="2200" b="1" dirty="0">
                <a:solidFill>
                  <a:srgbClr val="C00000"/>
                </a:solidFill>
              </a:rPr>
              <a:t>a) Tooth Pressure Marks: </a:t>
            </a:r>
            <a:r>
              <a:rPr lang="en-US" sz="2200" dirty="0">
                <a:solidFill>
                  <a:srgbClr val="002060"/>
                </a:solidFill>
              </a:rPr>
              <a:t>Marks produced on tissues as a result of </a:t>
            </a:r>
            <a:r>
              <a:rPr lang="en-US" sz="2200" b="1" i="1" dirty="0">
                <a:solidFill>
                  <a:srgbClr val="002060"/>
                </a:solidFill>
              </a:rPr>
              <a:t>direct application of pressure by teeth</a:t>
            </a:r>
            <a:r>
              <a:rPr lang="en-US" sz="2200" dirty="0">
                <a:solidFill>
                  <a:srgbClr val="002060"/>
                </a:solidFill>
              </a:rPr>
              <a:t>. These are generally produced by the </a:t>
            </a:r>
            <a:r>
              <a:rPr lang="en-US" sz="2200" dirty="0" err="1">
                <a:solidFill>
                  <a:srgbClr val="002060"/>
                </a:solidFill>
              </a:rPr>
              <a:t>incisal</a:t>
            </a:r>
            <a:r>
              <a:rPr lang="en-US" sz="2200" dirty="0">
                <a:solidFill>
                  <a:srgbClr val="002060"/>
                </a:solidFill>
              </a:rPr>
              <a:t> or </a:t>
            </a:r>
            <a:r>
              <a:rPr lang="en-US" sz="2200" dirty="0" err="1">
                <a:solidFill>
                  <a:srgbClr val="002060"/>
                </a:solidFill>
              </a:rPr>
              <a:t>occlusal</a:t>
            </a:r>
            <a:r>
              <a:rPr lang="en-US" sz="2200" dirty="0">
                <a:solidFill>
                  <a:srgbClr val="002060"/>
                </a:solidFill>
              </a:rPr>
              <a:t> surfaces of teeth. </a:t>
            </a:r>
          </a:p>
          <a:p>
            <a:pPr algn="just">
              <a:buNone/>
            </a:pPr>
            <a:r>
              <a:rPr lang="en-US" sz="2200" b="1" dirty="0">
                <a:solidFill>
                  <a:srgbClr val="C00000"/>
                </a:solidFill>
              </a:rPr>
              <a:t>b) Tongue Pressure Marks: </a:t>
            </a:r>
            <a:r>
              <a:rPr lang="en-US" sz="2200" dirty="0">
                <a:solidFill>
                  <a:srgbClr val="002060"/>
                </a:solidFill>
              </a:rPr>
              <a:t>When sufficient amount of tissue is taken into mouth, the tongue presses it against rigid areas. </a:t>
            </a:r>
          </a:p>
          <a:p>
            <a:pPr algn="just">
              <a:buNone/>
            </a:pPr>
            <a:r>
              <a:rPr lang="en-US" sz="2200" b="1" dirty="0">
                <a:solidFill>
                  <a:srgbClr val="C00000"/>
                </a:solidFill>
              </a:rPr>
              <a:t>c) Tooth Scrape Marks: </a:t>
            </a:r>
            <a:r>
              <a:rPr lang="en-US" sz="2200" dirty="0">
                <a:solidFill>
                  <a:srgbClr val="002060"/>
                </a:solidFill>
              </a:rPr>
              <a:t>These are caused due to </a:t>
            </a:r>
            <a:r>
              <a:rPr lang="en-US" sz="2200" b="1" i="1" dirty="0">
                <a:solidFill>
                  <a:srgbClr val="002060"/>
                </a:solidFill>
              </a:rPr>
              <a:t>scraping of teeth across the bitten material</a:t>
            </a:r>
            <a:r>
              <a:rPr lang="en-US" sz="2200" dirty="0">
                <a:solidFill>
                  <a:srgbClr val="002060"/>
                </a:solidFill>
              </a:rPr>
              <a:t>. They are usually caused by anterior teeth and present as scratches or superficial abrasions. </a:t>
            </a:r>
          </a:p>
          <a:p>
            <a:pPr algn="just"/>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6934201" cy="4191000"/>
          </a:xfrm>
        </p:spPr>
        <p:txBody>
          <a:bodyPr>
            <a:normAutofit/>
          </a:bodyPr>
          <a:lstStyle/>
          <a:p>
            <a:pPr>
              <a:buNone/>
            </a:pPr>
            <a:r>
              <a:rPr lang="en-US" sz="2200" b="1" dirty="0">
                <a:solidFill>
                  <a:schemeClr val="accent2">
                    <a:lumMod val="75000"/>
                  </a:schemeClr>
                </a:solidFill>
              </a:rPr>
              <a:t>Webster’s–foodstuff- theft/robbery</a:t>
            </a:r>
            <a:endParaRPr lang="en-US" sz="2200" dirty="0">
              <a:solidFill>
                <a:schemeClr val="accent2">
                  <a:lumMod val="75000"/>
                </a:schemeClr>
              </a:solidFill>
            </a:endParaRPr>
          </a:p>
          <a:p>
            <a:r>
              <a:rPr lang="en-US" sz="2200" dirty="0">
                <a:solidFill>
                  <a:srgbClr val="C00000"/>
                </a:solidFill>
              </a:rPr>
              <a:t>Type 1- </a:t>
            </a:r>
            <a:r>
              <a:rPr lang="en-US" sz="2200" dirty="0">
                <a:solidFill>
                  <a:srgbClr val="002060"/>
                </a:solidFill>
              </a:rPr>
              <a:t>food item fractures readily-limited tooth penetration </a:t>
            </a:r>
            <a:r>
              <a:rPr lang="en-US" sz="2200" dirty="0" err="1">
                <a:solidFill>
                  <a:srgbClr val="002060"/>
                </a:solidFill>
              </a:rPr>
              <a:t>eg</a:t>
            </a:r>
            <a:r>
              <a:rPr lang="en-US" sz="2200" dirty="0">
                <a:solidFill>
                  <a:srgbClr val="002060"/>
                </a:solidFill>
              </a:rPr>
              <a:t>- hard chocolate</a:t>
            </a:r>
          </a:p>
          <a:p>
            <a:r>
              <a:rPr lang="en-US" sz="2200" dirty="0">
                <a:solidFill>
                  <a:srgbClr val="C00000"/>
                </a:solidFill>
              </a:rPr>
              <a:t>Type 2- </a:t>
            </a:r>
            <a:r>
              <a:rPr lang="en-US" sz="2200" dirty="0">
                <a:solidFill>
                  <a:srgbClr val="002060"/>
                </a:solidFill>
              </a:rPr>
              <a:t>considerable food  penetration </a:t>
            </a:r>
            <a:r>
              <a:rPr lang="en-US" sz="2200" dirty="0" err="1">
                <a:solidFill>
                  <a:srgbClr val="002060"/>
                </a:solidFill>
              </a:rPr>
              <a:t>eg</a:t>
            </a:r>
            <a:r>
              <a:rPr lang="en-US" sz="2200" dirty="0">
                <a:solidFill>
                  <a:srgbClr val="002060"/>
                </a:solidFill>
              </a:rPr>
              <a:t>- apple &amp; other firm fruits</a:t>
            </a:r>
          </a:p>
          <a:p>
            <a:r>
              <a:rPr lang="en-US" sz="2200" dirty="0">
                <a:solidFill>
                  <a:srgbClr val="C00000"/>
                </a:solidFill>
              </a:rPr>
              <a:t>Type 3- </a:t>
            </a:r>
            <a:r>
              <a:rPr lang="en-US" sz="2200" dirty="0">
                <a:solidFill>
                  <a:srgbClr val="002060"/>
                </a:solidFill>
              </a:rPr>
              <a:t>complete penetration of food item with slide marks-</a:t>
            </a:r>
            <a:r>
              <a:rPr lang="en-US" sz="2200" dirty="0" err="1">
                <a:solidFill>
                  <a:srgbClr val="002060"/>
                </a:solidFill>
              </a:rPr>
              <a:t>eg</a:t>
            </a:r>
            <a:r>
              <a:rPr lang="en-US" sz="2200" dirty="0">
                <a:solidFill>
                  <a:srgbClr val="002060"/>
                </a:solidFill>
              </a:rPr>
              <a:t> cheese </a:t>
            </a:r>
          </a:p>
          <a:p>
            <a:endParaRPr lang="en-US" sz="2200" dirty="0">
              <a:solidFill>
                <a:srgbClr val="002060"/>
              </a:solidFill>
            </a:endParaRPr>
          </a:p>
        </p:txBody>
      </p:sp>
      <p:pic>
        <p:nvPicPr>
          <p:cNvPr id="108548" name="Picture 4" descr="http://crimemagazine.com/images/chocolate.jpg"/>
          <p:cNvPicPr>
            <a:picLocks noChangeAspect="1" noChangeArrowheads="1"/>
          </p:cNvPicPr>
          <p:nvPr/>
        </p:nvPicPr>
        <p:blipFill>
          <a:blip r:embed="rId2"/>
          <a:srcRect/>
          <a:stretch>
            <a:fillRect/>
          </a:stretch>
        </p:blipFill>
        <p:spPr bwMode="auto">
          <a:xfrm>
            <a:off x="6276975" y="4800600"/>
            <a:ext cx="2867025" cy="14382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001000" cy="5334000"/>
          </a:xfrm>
        </p:spPr>
        <p:txBody>
          <a:bodyPr>
            <a:normAutofit/>
          </a:bodyPr>
          <a:lstStyle/>
          <a:p>
            <a:pPr algn="just">
              <a:buNone/>
            </a:pPr>
            <a:r>
              <a:rPr lang="en-IN" sz="2200" b="1" dirty="0">
                <a:solidFill>
                  <a:schemeClr val="accent2">
                    <a:lumMod val="75000"/>
                  </a:schemeClr>
                </a:solidFill>
                <a:latin typeface="+mj-lt"/>
              </a:rPr>
              <a:t>Description of some types of bite marks:</a:t>
            </a:r>
          </a:p>
          <a:p>
            <a:pPr algn="just"/>
            <a:r>
              <a:rPr lang="en-IN" sz="2200" b="1" dirty="0">
                <a:solidFill>
                  <a:srgbClr val="C00000"/>
                </a:solidFill>
                <a:latin typeface="+mj-lt"/>
              </a:rPr>
              <a:t>Sexually Oriented bites- </a:t>
            </a:r>
            <a:r>
              <a:rPr lang="en-IN" sz="2200" dirty="0">
                <a:solidFill>
                  <a:srgbClr val="002060"/>
                </a:solidFill>
                <a:latin typeface="+mj-lt"/>
              </a:rPr>
              <a:t>inflicted slowly and deliberately with suction applied to the tissue by tongue and lips.  </a:t>
            </a:r>
          </a:p>
          <a:p>
            <a:pPr algn="just"/>
            <a:r>
              <a:rPr lang="en-IN" sz="2200" dirty="0">
                <a:solidFill>
                  <a:srgbClr val="002060"/>
                </a:solidFill>
                <a:latin typeface="+mj-lt"/>
              </a:rPr>
              <a:t>exhibits central or peripheral "suck marks" and marks of- anterior teeth with good definition.  </a:t>
            </a:r>
          </a:p>
          <a:p>
            <a:pPr algn="just"/>
            <a:r>
              <a:rPr lang="en-IN" sz="2200" b="1" dirty="0">
                <a:solidFill>
                  <a:srgbClr val="C00000"/>
                </a:solidFill>
                <a:latin typeface="+mj-lt"/>
              </a:rPr>
              <a:t>Child abuse cases</a:t>
            </a:r>
            <a:r>
              <a:rPr lang="en-IN" sz="2200" b="1" dirty="0">
                <a:solidFill>
                  <a:srgbClr val="002060"/>
                </a:solidFill>
                <a:latin typeface="+mj-lt"/>
              </a:rPr>
              <a:t>: </a:t>
            </a:r>
            <a:r>
              <a:rPr lang="en-IN" sz="2200" dirty="0">
                <a:solidFill>
                  <a:srgbClr val="002060"/>
                </a:solidFill>
                <a:latin typeface="+mj-lt"/>
              </a:rPr>
              <a:t>In the child abuse cases either aggressive (anger bite marks) or sexually oriented type of bite marks are seen.</a:t>
            </a:r>
          </a:p>
          <a:p>
            <a:pPr algn="just"/>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838200"/>
            <a:ext cx="7506683" cy="5181600"/>
          </a:xfrm>
        </p:spPr>
        <p:txBody>
          <a:bodyPr>
            <a:normAutofit/>
          </a:bodyPr>
          <a:lstStyle/>
          <a:p>
            <a:pPr algn="just"/>
            <a:r>
              <a:rPr lang="en-IN" sz="2200" b="1" dirty="0">
                <a:solidFill>
                  <a:schemeClr val="accent2">
                    <a:lumMod val="75000"/>
                  </a:schemeClr>
                </a:solidFill>
                <a:latin typeface="+mj-lt"/>
              </a:rPr>
              <a:t>Self inflicted bite marks: </a:t>
            </a:r>
            <a:r>
              <a:rPr lang="en-IN" sz="2200" dirty="0">
                <a:solidFill>
                  <a:srgbClr val="002060"/>
                </a:solidFill>
                <a:latin typeface="+mj-lt"/>
              </a:rPr>
              <a:t>Mostly found on the forearms of children caused by themselves. </a:t>
            </a:r>
          </a:p>
          <a:p>
            <a:pPr algn="just"/>
            <a:r>
              <a:rPr lang="en-IN" sz="2200" dirty="0">
                <a:solidFill>
                  <a:srgbClr val="002060"/>
                </a:solidFill>
                <a:latin typeface="+mj-lt"/>
              </a:rPr>
              <a:t>Mentally retarded and psychologically disturbed people may also inflict bite on themselves. </a:t>
            </a:r>
          </a:p>
          <a:p>
            <a:pPr algn="just"/>
            <a:r>
              <a:rPr lang="en-IN" sz="2200" dirty="0" err="1">
                <a:solidFill>
                  <a:srgbClr val="C00000"/>
                </a:solidFill>
                <a:latin typeface="+mj-lt"/>
              </a:rPr>
              <a:t>Lesch-Nyhan</a:t>
            </a:r>
            <a:r>
              <a:rPr lang="en-IN" sz="2200" dirty="0">
                <a:solidFill>
                  <a:srgbClr val="C00000"/>
                </a:solidFill>
                <a:latin typeface="+mj-lt"/>
              </a:rPr>
              <a:t> syndrome</a:t>
            </a:r>
            <a:r>
              <a:rPr lang="en-IN" sz="2200" dirty="0">
                <a:solidFill>
                  <a:srgbClr val="002060"/>
                </a:solidFill>
                <a:latin typeface="+mj-lt"/>
              </a:rPr>
              <a:t>, a X-linked, recessively transmitted disease with insensitivity to pain.</a:t>
            </a:r>
          </a:p>
          <a:p>
            <a:pPr algn="just"/>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304800"/>
            <a:ext cx="6516798" cy="1066800"/>
          </a:xfrm>
        </p:spPr>
        <p:txBody>
          <a:bodyPr>
            <a:normAutofit/>
          </a:bodyPr>
          <a:lstStyle/>
          <a:p>
            <a:r>
              <a:rPr lang="en-US" sz="2800" dirty="0"/>
              <a:t>Identifying injury as a bite mark</a:t>
            </a:r>
            <a:br>
              <a:rPr lang="en-US" sz="2800" dirty="0"/>
            </a:br>
            <a:endParaRPr lang="en-US" sz="2800" dirty="0"/>
          </a:p>
        </p:txBody>
      </p:sp>
      <p:sp>
        <p:nvSpPr>
          <p:cNvPr id="3" name="Content Placeholder 2"/>
          <p:cNvSpPr>
            <a:spLocks noGrp="1"/>
          </p:cNvSpPr>
          <p:nvPr>
            <p:ph idx="1"/>
          </p:nvPr>
        </p:nvSpPr>
        <p:spPr>
          <a:xfrm>
            <a:off x="304800" y="1524000"/>
            <a:ext cx="6705600" cy="4191000"/>
          </a:xfrm>
        </p:spPr>
        <p:txBody>
          <a:bodyPr>
            <a:noAutofit/>
          </a:bodyPr>
          <a:lstStyle/>
          <a:p>
            <a:pPr>
              <a:buNone/>
            </a:pPr>
            <a:r>
              <a:rPr lang="en-US" sz="2200" b="1" dirty="0">
                <a:solidFill>
                  <a:schemeClr val="accent2">
                    <a:lumMod val="75000"/>
                  </a:schemeClr>
                </a:solidFill>
              </a:rPr>
              <a:t>Gross features: </a:t>
            </a:r>
            <a:endParaRPr lang="en-US" sz="2200" dirty="0">
              <a:solidFill>
                <a:schemeClr val="accent2">
                  <a:lumMod val="75000"/>
                </a:schemeClr>
              </a:solidFill>
            </a:endParaRPr>
          </a:p>
          <a:p>
            <a:pPr>
              <a:buNone/>
            </a:pPr>
            <a:r>
              <a:rPr lang="en-US" sz="2200" b="1" dirty="0">
                <a:solidFill>
                  <a:srgbClr val="002060"/>
                </a:solidFill>
              </a:rPr>
              <a:t>-</a:t>
            </a:r>
            <a:r>
              <a:rPr lang="en-US" sz="2200" dirty="0">
                <a:solidFill>
                  <a:srgbClr val="C00000"/>
                </a:solidFill>
              </a:rPr>
              <a:t>circular/elliptical mark </a:t>
            </a:r>
            <a:r>
              <a:rPr lang="en-US" sz="2200" dirty="0">
                <a:solidFill>
                  <a:srgbClr val="002060"/>
                </a:solidFill>
              </a:rPr>
              <a:t>- upper &amp; lower arch</a:t>
            </a:r>
          </a:p>
          <a:p>
            <a:pPr>
              <a:buNone/>
            </a:pPr>
            <a:r>
              <a:rPr lang="en-US" sz="2200" dirty="0">
                <a:solidFill>
                  <a:srgbClr val="002060"/>
                </a:solidFill>
              </a:rPr>
              <a:t>-central area </a:t>
            </a:r>
            <a:r>
              <a:rPr lang="en-US" sz="2200" dirty="0" err="1">
                <a:solidFill>
                  <a:srgbClr val="002060"/>
                </a:solidFill>
              </a:rPr>
              <a:t>ecchymosis</a:t>
            </a:r>
            <a:r>
              <a:rPr lang="en-US" sz="2200" dirty="0">
                <a:solidFill>
                  <a:srgbClr val="002060"/>
                </a:solidFill>
              </a:rPr>
              <a:t> - sucking action</a:t>
            </a:r>
          </a:p>
          <a:p>
            <a:pPr>
              <a:buNone/>
            </a:pPr>
            <a:r>
              <a:rPr lang="en-US" sz="2200" b="1" dirty="0">
                <a:solidFill>
                  <a:schemeClr val="accent2">
                    <a:lumMod val="75000"/>
                  </a:schemeClr>
                </a:solidFill>
              </a:rPr>
              <a:t>Class features: differentiate b/n tooth type</a:t>
            </a:r>
            <a:endParaRPr lang="en-US" sz="2200" dirty="0">
              <a:solidFill>
                <a:schemeClr val="accent2">
                  <a:lumMod val="75000"/>
                </a:schemeClr>
              </a:solidFill>
            </a:endParaRPr>
          </a:p>
          <a:p>
            <a:pPr>
              <a:buNone/>
            </a:pPr>
            <a:r>
              <a:rPr lang="en-US" sz="2200" b="1" dirty="0">
                <a:solidFill>
                  <a:srgbClr val="002060"/>
                </a:solidFill>
              </a:rPr>
              <a:t>-</a:t>
            </a:r>
            <a:r>
              <a:rPr lang="en-US" sz="2200" dirty="0">
                <a:solidFill>
                  <a:srgbClr val="C00000"/>
                </a:solidFill>
              </a:rPr>
              <a:t>incisors - </a:t>
            </a:r>
            <a:r>
              <a:rPr lang="en-US" sz="2200" dirty="0">
                <a:solidFill>
                  <a:srgbClr val="002060"/>
                </a:solidFill>
              </a:rPr>
              <a:t>rectangular</a:t>
            </a:r>
          </a:p>
          <a:p>
            <a:pPr>
              <a:buNone/>
            </a:pPr>
            <a:r>
              <a:rPr lang="en-US" sz="2200" dirty="0">
                <a:solidFill>
                  <a:srgbClr val="002060"/>
                </a:solidFill>
              </a:rPr>
              <a:t>-</a:t>
            </a:r>
            <a:r>
              <a:rPr lang="en-US" sz="2200" dirty="0">
                <a:solidFill>
                  <a:srgbClr val="C00000"/>
                </a:solidFill>
              </a:rPr>
              <a:t>canines</a:t>
            </a:r>
            <a:r>
              <a:rPr lang="en-US" sz="2200" dirty="0">
                <a:solidFill>
                  <a:srgbClr val="002060"/>
                </a:solidFill>
              </a:rPr>
              <a:t> - triangular</a:t>
            </a:r>
          </a:p>
          <a:p>
            <a:pPr>
              <a:buNone/>
            </a:pPr>
            <a:r>
              <a:rPr lang="en-US" sz="2200" dirty="0">
                <a:solidFill>
                  <a:srgbClr val="002060"/>
                </a:solidFill>
              </a:rPr>
              <a:t>-</a:t>
            </a:r>
            <a:r>
              <a:rPr lang="en-US" sz="2200" dirty="0">
                <a:solidFill>
                  <a:srgbClr val="C00000"/>
                </a:solidFill>
              </a:rPr>
              <a:t>premolars + molars </a:t>
            </a:r>
            <a:r>
              <a:rPr lang="en-US" sz="2200" dirty="0">
                <a:solidFill>
                  <a:srgbClr val="002060"/>
                </a:solidFill>
              </a:rPr>
              <a:t>– spherical/point shaped</a:t>
            </a:r>
          </a:p>
          <a:p>
            <a:pPr>
              <a:buNone/>
            </a:pPr>
            <a:r>
              <a:rPr lang="en-US" sz="2200" dirty="0">
                <a:solidFill>
                  <a:srgbClr val="002060"/>
                </a:solidFill>
              </a:rPr>
              <a:t>- Depends on attrition </a:t>
            </a:r>
          </a:p>
          <a:p>
            <a:pPr>
              <a:buNone/>
            </a:pPr>
            <a:r>
              <a:rPr lang="en-US" sz="2200" b="1" dirty="0">
                <a:solidFill>
                  <a:schemeClr val="accent2">
                    <a:lumMod val="75000"/>
                  </a:schemeClr>
                </a:solidFill>
              </a:rPr>
              <a:t>Individual features</a:t>
            </a:r>
            <a:r>
              <a:rPr lang="en-US" sz="2200" dirty="0">
                <a:solidFill>
                  <a:schemeClr val="accent2">
                    <a:lumMod val="75000"/>
                  </a:schemeClr>
                </a:solidFill>
              </a:rPr>
              <a:t>: </a:t>
            </a:r>
            <a:r>
              <a:rPr lang="en-US" sz="2200" dirty="0">
                <a:solidFill>
                  <a:srgbClr val="002060"/>
                </a:solidFill>
              </a:rPr>
              <a:t>fractures/rotations/spacing</a:t>
            </a:r>
          </a:p>
          <a:p>
            <a:pPr>
              <a:buNone/>
            </a:pPr>
            <a:endParaRPr lang="en-US" sz="2200" dirty="0"/>
          </a:p>
          <a:p>
            <a:endParaRPr lang="en-US" sz="2200" dirty="0">
              <a:solidFill>
                <a:srgbClr val="002060"/>
              </a:solidFill>
            </a:endParaRPr>
          </a:p>
          <a:p>
            <a:endParaRPr lang="en-US" sz="2200" dirty="0">
              <a:solidFill>
                <a:srgbClr val="002060"/>
              </a:solidFill>
            </a:endParaRPr>
          </a:p>
        </p:txBody>
      </p:sp>
      <p:pic>
        <p:nvPicPr>
          <p:cNvPr id="2050" name="Picture 2"/>
          <p:cNvPicPr>
            <a:picLocks noChangeAspect="1" noChangeArrowheads="1"/>
          </p:cNvPicPr>
          <p:nvPr/>
        </p:nvPicPr>
        <p:blipFill>
          <a:blip r:embed="rId2"/>
          <a:srcRect/>
          <a:stretch>
            <a:fillRect/>
          </a:stretch>
        </p:blipFill>
        <p:spPr bwMode="auto">
          <a:xfrm>
            <a:off x="6848475" y="990600"/>
            <a:ext cx="2295525" cy="2438400"/>
          </a:xfrm>
          <a:prstGeom prst="rect">
            <a:avLst/>
          </a:prstGeom>
          <a:noFill/>
          <a:ln w="9525">
            <a:noFill/>
            <a:miter lim="800000"/>
            <a:headEnd/>
            <a:tailEnd/>
          </a:ln>
          <a:effectLst/>
        </p:spPr>
      </p:pic>
      <p:pic>
        <p:nvPicPr>
          <p:cNvPr id="53250" name="Picture 2" descr="http://www.ijdr.in/articles/2011/22/3/images/IndianJDentRes_2011_22_3_493_87079_f1.jpg"/>
          <p:cNvPicPr>
            <a:picLocks noChangeAspect="1" noChangeArrowheads="1"/>
          </p:cNvPicPr>
          <p:nvPr/>
        </p:nvPicPr>
        <p:blipFill>
          <a:blip r:embed="rId3"/>
          <a:srcRect/>
          <a:stretch>
            <a:fillRect/>
          </a:stretch>
        </p:blipFill>
        <p:spPr bwMode="auto">
          <a:xfrm>
            <a:off x="6477000" y="3886200"/>
            <a:ext cx="2667000" cy="29718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7924800" cy="5638800"/>
          </a:xfrm>
        </p:spPr>
        <p:txBody>
          <a:bodyPr>
            <a:normAutofit/>
          </a:bodyPr>
          <a:lstStyle/>
          <a:p>
            <a:pPr algn="just"/>
            <a:r>
              <a:rPr lang="en-US" sz="2300" i="1" dirty="0">
                <a:solidFill>
                  <a:srgbClr val="002060"/>
                </a:solidFill>
              </a:rPr>
              <a:t>Mass disaster- </a:t>
            </a:r>
            <a:r>
              <a:rPr lang="en-US" sz="2300" i="1" dirty="0">
                <a:solidFill>
                  <a:schemeClr val="accent2">
                    <a:lumMod val="75000"/>
                  </a:schemeClr>
                </a:solidFill>
              </a:rPr>
              <a:t>World Trade Centre in September 11, 2001</a:t>
            </a:r>
            <a:r>
              <a:rPr lang="en-US" sz="2300" dirty="0">
                <a:solidFill>
                  <a:srgbClr val="002060"/>
                </a:solidFill>
              </a:rPr>
              <a:t>. </a:t>
            </a:r>
          </a:p>
          <a:p>
            <a:pPr algn="just"/>
            <a:r>
              <a:rPr lang="en-US" sz="2300" dirty="0">
                <a:solidFill>
                  <a:srgbClr val="002060"/>
                </a:solidFill>
              </a:rPr>
              <a:t>Recently </a:t>
            </a:r>
            <a:r>
              <a:rPr lang="en-US" sz="2300" i="1" dirty="0">
                <a:solidFill>
                  <a:schemeClr val="accent2">
                    <a:lumMod val="75000"/>
                  </a:schemeClr>
                </a:solidFill>
              </a:rPr>
              <a:t>in </a:t>
            </a:r>
            <a:r>
              <a:rPr lang="en-US" sz="2300" i="1" dirty="0" err="1">
                <a:solidFill>
                  <a:schemeClr val="accent2">
                    <a:lumMod val="75000"/>
                  </a:schemeClr>
                </a:solidFill>
              </a:rPr>
              <a:t>Nirbaya</a:t>
            </a:r>
            <a:r>
              <a:rPr lang="en-US" sz="2300" i="1" dirty="0">
                <a:solidFill>
                  <a:schemeClr val="accent2">
                    <a:lumMod val="75000"/>
                  </a:schemeClr>
                </a:solidFill>
              </a:rPr>
              <a:t> case </a:t>
            </a:r>
            <a:r>
              <a:rPr lang="en-US" sz="2300" dirty="0">
                <a:solidFill>
                  <a:srgbClr val="002060"/>
                </a:solidFill>
              </a:rPr>
              <a:t>suspects are confirmed , By Dr. </a:t>
            </a:r>
            <a:r>
              <a:rPr lang="en-US" sz="2300" dirty="0" err="1">
                <a:solidFill>
                  <a:srgbClr val="002060"/>
                </a:solidFill>
              </a:rPr>
              <a:t>Ashith</a:t>
            </a:r>
            <a:r>
              <a:rPr lang="en-US" sz="2300" dirty="0">
                <a:solidFill>
                  <a:srgbClr val="002060"/>
                </a:solidFill>
              </a:rPr>
              <a:t> </a:t>
            </a:r>
            <a:r>
              <a:rPr lang="en-US" sz="2300" dirty="0" err="1">
                <a:solidFill>
                  <a:srgbClr val="002060"/>
                </a:solidFill>
              </a:rPr>
              <a:t>Acharya</a:t>
            </a:r>
            <a:r>
              <a:rPr lang="en-US" sz="2300" dirty="0">
                <a:solidFill>
                  <a:srgbClr val="002060"/>
                </a:solidFill>
              </a:rPr>
              <a:t>  using forensic </a:t>
            </a:r>
            <a:r>
              <a:rPr lang="en-US" sz="2300" dirty="0" err="1">
                <a:solidFill>
                  <a:srgbClr val="002060"/>
                </a:solidFill>
              </a:rPr>
              <a:t>odontology</a:t>
            </a:r>
            <a:r>
              <a:rPr lang="en-US" sz="2300" dirty="0">
                <a:solidFill>
                  <a:srgbClr val="002060"/>
                </a:solidFill>
              </a:rPr>
              <a:t>.</a:t>
            </a:r>
          </a:p>
          <a:p>
            <a:pPr algn="just"/>
            <a:r>
              <a:rPr lang="en-US" sz="2300" dirty="0">
                <a:solidFill>
                  <a:srgbClr val="002060"/>
                </a:solidFill>
              </a:rPr>
              <a:t>Federation </a:t>
            </a:r>
            <a:r>
              <a:rPr lang="en-US" sz="2300" dirty="0" err="1">
                <a:solidFill>
                  <a:srgbClr val="002060"/>
                </a:solidFill>
              </a:rPr>
              <a:t>Dentair</a:t>
            </a:r>
            <a:r>
              <a:rPr lang="en-US" sz="2300" dirty="0">
                <a:solidFill>
                  <a:srgbClr val="002060"/>
                </a:solidFill>
              </a:rPr>
              <a:t> International in 1968 has recommended to include forensic </a:t>
            </a:r>
            <a:r>
              <a:rPr lang="en-US" sz="2300" dirty="0" err="1">
                <a:solidFill>
                  <a:srgbClr val="002060"/>
                </a:solidFill>
              </a:rPr>
              <a:t>odontology</a:t>
            </a:r>
            <a:r>
              <a:rPr lang="en-US" sz="2300" dirty="0">
                <a:solidFill>
                  <a:srgbClr val="002060"/>
                </a:solidFill>
              </a:rPr>
              <a:t> in the curriculum of teaching institutions. </a:t>
            </a:r>
          </a:p>
          <a:p>
            <a:pPr algn="just"/>
            <a:r>
              <a:rPr lang="en-US" sz="2300" dirty="0">
                <a:solidFill>
                  <a:srgbClr val="002060"/>
                </a:solidFill>
              </a:rPr>
              <a:t>First formal instructional </a:t>
            </a:r>
            <a:r>
              <a:rPr lang="en-US" sz="2300" dirty="0" err="1">
                <a:solidFill>
                  <a:srgbClr val="002060"/>
                </a:solidFill>
              </a:rPr>
              <a:t>programme</a:t>
            </a:r>
            <a:r>
              <a:rPr lang="en-US" sz="2300" dirty="0">
                <a:solidFill>
                  <a:srgbClr val="002060"/>
                </a:solidFill>
              </a:rPr>
              <a:t> in forensic dentistry was given in </a:t>
            </a:r>
            <a:r>
              <a:rPr lang="en-US" sz="2300" i="1" dirty="0">
                <a:solidFill>
                  <a:schemeClr val="accent2">
                    <a:lumMod val="75000"/>
                  </a:schemeClr>
                </a:solidFill>
              </a:rPr>
              <a:t>United States at the Armed Forces Institute of Pathology</a:t>
            </a:r>
          </a:p>
          <a:p>
            <a:pPr algn="just"/>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Sites of bite marks</a:t>
            </a:r>
          </a:p>
        </p:txBody>
      </p:sp>
      <p:sp>
        <p:nvSpPr>
          <p:cNvPr id="3" name="Content Placeholder 2"/>
          <p:cNvSpPr>
            <a:spLocks noGrp="1"/>
          </p:cNvSpPr>
          <p:nvPr>
            <p:ph idx="1"/>
          </p:nvPr>
        </p:nvSpPr>
        <p:spPr>
          <a:xfrm>
            <a:off x="533400" y="1828800"/>
            <a:ext cx="8077199" cy="4191000"/>
          </a:xfrm>
        </p:spPr>
        <p:txBody>
          <a:bodyPr>
            <a:normAutofit/>
          </a:bodyPr>
          <a:lstStyle/>
          <a:p>
            <a:pPr algn="just"/>
            <a:r>
              <a:rPr lang="en-US" sz="2200" dirty="0">
                <a:solidFill>
                  <a:schemeClr val="accent2">
                    <a:lumMod val="75000"/>
                  </a:schemeClr>
                </a:solidFill>
              </a:rPr>
              <a:t>Females are usually bitten </a:t>
            </a:r>
            <a:r>
              <a:rPr lang="en-US" sz="2200" dirty="0">
                <a:solidFill>
                  <a:srgbClr val="002060"/>
                </a:solidFill>
              </a:rPr>
              <a:t>- breasts, abdomen, thighs, buttocks and pubis, while</a:t>
            </a:r>
          </a:p>
          <a:p>
            <a:pPr algn="just"/>
            <a:r>
              <a:rPr lang="en-US" sz="2200" dirty="0">
                <a:solidFill>
                  <a:schemeClr val="accent2">
                    <a:lumMod val="75000"/>
                  </a:schemeClr>
                </a:solidFill>
              </a:rPr>
              <a:t>Men are usually bitten </a:t>
            </a:r>
            <a:r>
              <a:rPr lang="en-US" sz="2200" dirty="0">
                <a:solidFill>
                  <a:srgbClr val="002060"/>
                </a:solidFill>
              </a:rPr>
              <a:t>-      back, arms, shoulders, chest and penis. </a:t>
            </a:r>
          </a:p>
          <a:p>
            <a:pPr algn="just"/>
            <a:r>
              <a:rPr lang="en-US" sz="2200" dirty="0">
                <a:solidFill>
                  <a:srgbClr val="002060"/>
                </a:solidFill>
              </a:rPr>
              <a:t>In cases of </a:t>
            </a:r>
            <a:r>
              <a:rPr lang="en-US" sz="2200" dirty="0">
                <a:solidFill>
                  <a:schemeClr val="accent2">
                    <a:lumMod val="75000"/>
                  </a:schemeClr>
                </a:solidFill>
              </a:rPr>
              <a:t>self-defense</a:t>
            </a:r>
            <a:r>
              <a:rPr lang="en-US" sz="2200" dirty="0">
                <a:solidFill>
                  <a:srgbClr val="002060"/>
                </a:solidFill>
              </a:rPr>
              <a:t> the victim can bite on the hands and arms of an assailant. </a:t>
            </a:r>
          </a:p>
          <a:p>
            <a:pPr algn="just"/>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152400"/>
            <a:ext cx="8040083" cy="1066800"/>
          </a:xfrm>
        </p:spPr>
        <p:txBody>
          <a:bodyPr/>
          <a:lstStyle/>
          <a:p>
            <a:r>
              <a:rPr lang="en-IN" dirty="0"/>
              <a:t>Factors influencing the bite marks:</a:t>
            </a:r>
            <a:endParaRPr lang="en-US" dirty="0"/>
          </a:p>
        </p:txBody>
      </p:sp>
      <p:sp>
        <p:nvSpPr>
          <p:cNvPr id="3" name="Content Placeholder 2"/>
          <p:cNvSpPr>
            <a:spLocks noGrp="1"/>
          </p:cNvSpPr>
          <p:nvPr>
            <p:ph idx="1"/>
          </p:nvPr>
        </p:nvSpPr>
        <p:spPr>
          <a:xfrm>
            <a:off x="457200" y="1371600"/>
            <a:ext cx="8229599" cy="4191000"/>
          </a:xfrm>
        </p:spPr>
        <p:txBody>
          <a:bodyPr>
            <a:noAutofit/>
          </a:bodyPr>
          <a:lstStyle/>
          <a:p>
            <a:r>
              <a:rPr lang="en-IN" sz="2200" dirty="0">
                <a:solidFill>
                  <a:schemeClr val="accent2">
                    <a:lumMod val="75000"/>
                  </a:schemeClr>
                </a:solidFill>
              </a:rPr>
              <a:t>Type of tissue: </a:t>
            </a:r>
          </a:p>
          <a:p>
            <a:pPr>
              <a:buFont typeface="Wingdings" pitchFamily="2" charset="2"/>
              <a:buChar char="Ø"/>
            </a:pPr>
            <a:r>
              <a:rPr lang="en-IN" sz="2200" dirty="0">
                <a:solidFill>
                  <a:srgbClr val="C00000"/>
                </a:solidFill>
              </a:rPr>
              <a:t>loose or with excessive fat  </a:t>
            </a:r>
            <a:r>
              <a:rPr lang="en-IN" sz="2200" dirty="0">
                <a:solidFill>
                  <a:srgbClr val="002060"/>
                </a:solidFill>
              </a:rPr>
              <a:t>- bruising leading to poor definition.  </a:t>
            </a:r>
            <a:endParaRPr lang="en-US" sz="2200" dirty="0">
              <a:solidFill>
                <a:srgbClr val="002060"/>
              </a:solidFill>
            </a:endParaRPr>
          </a:p>
          <a:p>
            <a:pPr>
              <a:buFont typeface="Wingdings" pitchFamily="2" charset="2"/>
              <a:buChar char="Ø"/>
            </a:pPr>
            <a:r>
              <a:rPr lang="en-IN" sz="2200" dirty="0">
                <a:solidFill>
                  <a:srgbClr val="C00000"/>
                </a:solidFill>
              </a:rPr>
              <a:t>Fibrous tissue or with high muscle content </a:t>
            </a:r>
            <a:r>
              <a:rPr lang="en-IN" sz="2200" dirty="0">
                <a:solidFill>
                  <a:srgbClr val="002060"/>
                </a:solidFill>
              </a:rPr>
              <a:t>- bruise less, definition is good. </a:t>
            </a:r>
            <a:endParaRPr lang="en-US" sz="2200" dirty="0">
              <a:solidFill>
                <a:srgbClr val="002060"/>
              </a:solidFill>
            </a:endParaRPr>
          </a:p>
          <a:p>
            <a:r>
              <a:rPr lang="en-IN" sz="2200" i="1" dirty="0">
                <a:solidFill>
                  <a:schemeClr val="accent2">
                    <a:lumMod val="75000"/>
                  </a:schemeClr>
                </a:solidFill>
              </a:rPr>
              <a:t>Age: </a:t>
            </a:r>
            <a:r>
              <a:rPr lang="en-IN" sz="2200" i="1" dirty="0">
                <a:solidFill>
                  <a:srgbClr val="002060"/>
                </a:solidFill>
              </a:rPr>
              <a:t>Infants and old individuals bruise more than other age groups. </a:t>
            </a:r>
            <a:endParaRPr lang="en-US" sz="2200" dirty="0">
              <a:solidFill>
                <a:srgbClr val="002060"/>
              </a:solidFill>
            </a:endParaRPr>
          </a:p>
          <a:p>
            <a:r>
              <a:rPr lang="en-IN" sz="2200" dirty="0">
                <a:solidFill>
                  <a:schemeClr val="accent2">
                    <a:lumMod val="75000"/>
                  </a:schemeClr>
                </a:solidFill>
              </a:rPr>
              <a:t>Sex</a:t>
            </a:r>
            <a:r>
              <a:rPr lang="en-IN" sz="2200" i="1" dirty="0">
                <a:solidFill>
                  <a:schemeClr val="accent2">
                    <a:lumMod val="75000"/>
                  </a:schemeClr>
                </a:solidFill>
              </a:rPr>
              <a:t>: </a:t>
            </a:r>
            <a:r>
              <a:rPr lang="en-IN" sz="2200" dirty="0">
                <a:solidFill>
                  <a:srgbClr val="002060"/>
                </a:solidFill>
              </a:rPr>
              <a:t>Females tend to bruise more than males. Once produced </a:t>
            </a:r>
            <a:r>
              <a:rPr lang="en-IN" sz="2200" dirty="0" err="1">
                <a:solidFill>
                  <a:srgbClr val="002060"/>
                </a:solidFill>
              </a:rPr>
              <a:t>bitemarks</a:t>
            </a:r>
            <a:r>
              <a:rPr lang="en-IN" sz="2200" dirty="0">
                <a:solidFill>
                  <a:srgbClr val="002060"/>
                </a:solidFill>
              </a:rPr>
              <a:t> will be evident for longer period of time in females compared to males. </a:t>
            </a:r>
            <a:endParaRPr lang="en-US" sz="2200" dirty="0">
              <a:solidFill>
                <a:srgbClr val="002060"/>
              </a:solidFill>
            </a:endParaRPr>
          </a:p>
          <a:p>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533400"/>
            <a:ext cx="7735283" cy="5486400"/>
          </a:xfrm>
        </p:spPr>
        <p:txBody>
          <a:bodyPr>
            <a:normAutofit/>
          </a:bodyPr>
          <a:lstStyle/>
          <a:p>
            <a:endParaRPr lang="en-IN" sz="2300" dirty="0">
              <a:solidFill>
                <a:srgbClr val="002060"/>
              </a:solidFill>
            </a:endParaRPr>
          </a:p>
          <a:p>
            <a:r>
              <a:rPr lang="en-IN" sz="2300" dirty="0">
                <a:solidFill>
                  <a:schemeClr val="accent2">
                    <a:lumMod val="75000"/>
                  </a:schemeClr>
                </a:solidFill>
              </a:rPr>
              <a:t>Medical status- </a:t>
            </a:r>
            <a:r>
              <a:rPr lang="en-IN" sz="2300" dirty="0">
                <a:solidFill>
                  <a:srgbClr val="002060"/>
                </a:solidFill>
              </a:rPr>
              <a:t>bleeding disturbances, under anticoagulant therapy, skin diseases </a:t>
            </a:r>
            <a:r>
              <a:rPr lang="en-IN" sz="2300" dirty="0">
                <a:solidFill>
                  <a:srgbClr val="002060"/>
                </a:solidFill>
                <a:latin typeface="Calibri"/>
              </a:rPr>
              <a:t>→ </a:t>
            </a:r>
            <a:r>
              <a:rPr lang="en-IN" sz="2300" dirty="0">
                <a:solidFill>
                  <a:srgbClr val="002060"/>
                </a:solidFill>
              </a:rPr>
              <a:t>bruise more. </a:t>
            </a:r>
            <a:endParaRPr lang="en-US" sz="2300" dirty="0">
              <a:solidFill>
                <a:srgbClr val="002060"/>
              </a:solidFill>
            </a:endParaRPr>
          </a:p>
          <a:p>
            <a:pPr>
              <a:buNone/>
            </a:pPr>
            <a:endParaRPr lang="en-US" sz="2300" dirty="0">
              <a:solidFill>
                <a:srgbClr val="002060"/>
              </a:solidFill>
            </a:endParaRPr>
          </a:p>
          <a:p>
            <a:r>
              <a:rPr lang="en-IN" sz="2300" dirty="0">
                <a:solidFill>
                  <a:schemeClr val="accent2">
                    <a:lumMod val="75000"/>
                  </a:schemeClr>
                </a:solidFill>
              </a:rPr>
              <a:t>Time: </a:t>
            </a:r>
            <a:r>
              <a:rPr lang="en-IN" sz="2300" dirty="0">
                <a:solidFill>
                  <a:srgbClr val="002060"/>
                </a:solidFill>
              </a:rPr>
              <a:t>Depression produced in the skin due to </a:t>
            </a:r>
            <a:r>
              <a:rPr lang="en-IN" sz="2300" dirty="0" err="1">
                <a:solidFill>
                  <a:srgbClr val="002060"/>
                </a:solidFill>
              </a:rPr>
              <a:t>bitemarks</a:t>
            </a:r>
            <a:r>
              <a:rPr lang="en-IN" sz="2300" dirty="0">
                <a:solidFill>
                  <a:srgbClr val="002060"/>
                </a:solidFill>
              </a:rPr>
              <a:t> will recover within 10-20 minutes leaving swelling and discoloration. </a:t>
            </a:r>
          </a:p>
          <a:p>
            <a:r>
              <a:rPr lang="en-IN" sz="2300" dirty="0">
                <a:solidFill>
                  <a:srgbClr val="002060"/>
                </a:solidFill>
              </a:rPr>
              <a:t>After death skin tends to contract, harden and decompose </a:t>
            </a:r>
            <a:endParaRPr lang="en-US" sz="2300" dirty="0">
              <a:solidFill>
                <a:srgbClr val="002060"/>
              </a:solidFill>
            </a:endParaRPr>
          </a:p>
          <a:p>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077199" cy="5562600"/>
          </a:xfrm>
        </p:spPr>
        <p:txBody>
          <a:bodyPr>
            <a:normAutofit/>
          </a:bodyPr>
          <a:lstStyle/>
          <a:p>
            <a:pPr>
              <a:buNone/>
            </a:pPr>
            <a:r>
              <a:rPr lang="en-IN" sz="2400" b="1" i="1" dirty="0">
                <a:solidFill>
                  <a:srgbClr val="002060"/>
                </a:solidFill>
              </a:rPr>
              <a:t>   </a:t>
            </a:r>
            <a:r>
              <a:rPr lang="en-IN" sz="2400" b="1" dirty="0">
                <a:solidFill>
                  <a:schemeClr val="accent2">
                    <a:lumMod val="75000"/>
                  </a:schemeClr>
                </a:solidFill>
              </a:rPr>
              <a:t>Bite mark cases have to be dealt step by step in the following way:</a:t>
            </a:r>
            <a:endParaRPr lang="en-US" sz="2400" b="1" dirty="0">
              <a:solidFill>
                <a:schemeClr val="accent2">
                  <a:lumMod val="75000"/>
                </a:schemeClr>
              </a:solidFill>
            </a:endParaRPr>
          </a:p>
          <a:p>
            <a:pPr marL="502920" lvl="0" indent="-457200">
              <a:buFont typeface="+mj-lt"/>
              <a:buAutoNum type="arabicPeriod"/>
            </a:pPr>
            <a:r>
              <a:rPr lang="en-IN" sz="2400" dirty="0">
                <a:solidFill>
                  <a:srgbClr val="002060"/>
                </a:solidFill>
              </a:rPr>
              <a:t>Description of bite marks.</a:t>
            </a:r>
            <a:endParaRPr lang="en-US" sz="2400" dirty="0">
              <a:solidFill>
                <a:srgbClr val="002060"/>
              </a:solidFill>
            </a:endParaRPr>
          </a:p>
          <a:p>
            <a:pPr marL="502920" lvl="0" indent="-457200">
              <a:buFont typeface="+mj-lt"/>
              <a:buAutoNum type="arabicPeriod"/>
            </a:pPr>
            <a:r>
              <a:rPr lang="en-IN" sz="2400" dirty="0">
                <a:solidFill>
                  <a:srgbClr val="002060"/>
                </a:solidFill>
              </a:rPr>
              <a:t>Collection of evidence from the victim.</a:t>
            </a:r>
            <a:endParaRPr lang="en-US" sz="2400" dirty="0">
              <a:solidFill>
                <a:srgbClr val="002060"/>
              </a:solidFill>
            </a:endParaRPr>
          </a:p>
          <a:p>
            <a:pPr marL="502920" lvl="0" indent="-457200">
              <a:buFont typeface="+mj-lt"/>
              <a:buAutoNum type="arabicPeriod"/>
            </a:pPr>
            <a:r>
              <a:rPr lang="en-IN" sz="2400" dirty="0">
                <a:solidFill>
                  <a:srgbClr val="002060"/>
                </a:solidFill>
              </a:rPr>
              <a:t>Collection of evidence from the suspect.</a:t>
            </a:r>
            <a:endParaRPr lang="en-US" sz="2400" dirty="0">
              <a:solidFill>
                <a:srgbClr val="002060"/>
              </a:solidFill>
            </a:endParaRPr>
          </a:p>
          <a:p>
            <a:pPr marL="502920" lvl="0" indent="-457200">
              <a:buFont typeface="+mj-lt"/>
              <a:buAutoNum type="arabicPeriod"/>
            </a:pPr>
            <a:r>
              <a:rPr lang="en-IN" sz="2400" dirty="0">
                <a:solidFill>
                  <a:srgbClr val="002060"/>
                </a:solidFill>
              </a:rPr>
              <a:t>Bite marks comparison. </a:t>
            </a:r>
            <a:r>
              <a:rPr lang="en-US" sz="2400" b="1" dirty="0">
                <a:solidFill>
                  <a:srgbClr val="002060"/>
                </a:solidFill>
              </a:rPr>
              <a:t> </a:t>
            </a:r>
            <a:endParaRPr lang="en-US" sz="2400" dirty="0">
              <a:solidFill>
                <a:srgbClr val="002060"/>
              </a:solidFill>
            </a:endParaRPr>
          </a:p>
          <a:p>
            <a:endParaRPr lang="en-US" sz="2400" dirty="0">
              <a:solidFill>
                <a:srgbClr val="002060"/>
              </a:solidFill>
            </a:endParaRPr>
          </a:p>
        </p:txBody>
      </p:sp>
      <p:pic>
        <p:nvPicPr>
          <p:cNvPr id="4" name="Picture 2" descr="C:\Users\dipika\Downloads\no_biting_sign.jpg"/>
          <p:cNvPicPr>
            <a:picLocks noChangeAspect="1" noChangeArrowheads="1"/>
          </p:cNvPicPr>
          <p:nvPr/>
        </p:nvPicPr>
        <p:blipFill>
          <a:blip r:embed="rId2"/>
          <a:srcRect/>
          <a:stretch>
            <a:fillRect/>
          </a:stretch>
        </p:blipFill>
        <p:spPr bwMode="auto">
          <a:xfrm>
            <a:off x="5791200" y="3124200"/>
            <a:ext cx="3200400" cy="3200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153399" cy="5638800"/>
          </a:xfrm>
        </p:spPr>
        <p:txBody>
          <a:bodyPr>
            <a:normAutofit/>
          </a:bodyPr>
          <a:lstStyle/>
          <a:p>
            <a:pPr marL="560070" indent="-514350">
              <a:buAutoNum type="romanUcPeriod"/>
            </a:pPr>
            <a:r>
              <a:rPr lang="en-IN" sz="2200" b="1" dirty="0">
                <a:solidFill>
                  <a:schemeClr val="accent2">
                    <a:lumMod val="75000"/>
                  </a:schemeClr>
                </a:solidFill>
              </a:rPr>
              <a:t>Description of bite marks:  </a:t>
            </a:r>
          </a:p>
          <a:p>
            <a:pPr marL="560070" indent="-514350">
              <a:buNone/>
            </a:pPr>
            <a:r>
              <a:rPr lang="en-IN" sz="2200" b="1" dirty="0">
                <a:solidFill>
                  <a:srgbClr val="002060"/>
                </a:solidFill>
              </a:rPr>
              <a:t>       </a:t>
            </a:r>
            <a:r>
              <a:rPr lang="en-IN" sz="2200" dirty="0">
                <a:solidFill>
                  <a:srgbClr val="002060"/>
                </a:solidFill>
              </a:rPr>
              <a:t>Both in the living and deceased victims the following vital information should be recorded.</a:t>
            </a:r>
            <a:endParaRPr lang="en-US" sz="2200" dirty="0">
              <a:solidFill>
                <a:srgbClr val="002060"/>
              </a:solidFill>
            </a:endParaRPr>
          </a:p>
          <a:p>
            <a:pPr lvl="0">
              <a:buNone/>
            </a:pPr>
            <a:r>
              <a:rPr lang="en-IN" sz="2200" i="1" dirty="0">
                <a:solidFill>
                  <a:srgbClr val="C00000"/>
                </a:solidFill>
              </a:rPr>
              <a:t>Demographics:</a:t>
            </a:r>
            <a:r>
              <a:rPr lang="en-IN" sz="2200" i="1" dirty="0">
                <a:solidFill>
                  <a:srgbClr val="002060"/>
                </a:solidFill>
              </a:rPr>
              <a:t>  </a:t>
            </a:r>
            <a:endParaRPr lang="en-US" sz="2200" dirty="0">
              <a:solidFill>
                <a:srgbClr val="002060"/>
              </a:solidFill>
            </a:endParaRPr>
          </a:p>
          <a:p>
            <a:r>
              <a:rPr lang="en-IN" sz="2200" dirty="0">
                <a:solidFill>
                  <a:srgbClr val="002060"/>
                </a:solidFill>
              </a:rPr>
              <a:t>Name, age, sex, race, case number, date of examination, and name of the examiners should be recorded. </a:t>
            </a:r>
            <a:endParaRPr lang="en-US" sz="2200" dirty="0">
              <a:solidFill>
                <a:srgbClr val="002060"/>
              </a:solidFill>
            </a:endParaRPr>
          </a:p>
          <a:p>
            <a:pPr>
              <a:buNone/>
            </a:pPr>
            <a:r>
              <a:rPr lang="en-IN" sz="2200" i="1" dirty="0">
                <a:solidFill>
                  <a:srgbClr val="C00000"/>
                </a:solidFill>
              </a:rPr>
              <a:t>Location of the bite mark:</a:t>
            </a:r>
            <a:endParaRPr lang="en-US" sz="2200" dirty="0">
              <a:solidFill>
                <a:srgbClr val="C00000"/>
              </a:solidFill>
            </a:endParaRPr>
          </a:p>
          <a:p>
            <a:r>
              <a:rPr lang="en-IN" sz="2200" dirty="0">
                <a:solidFill>
                  <a:srgbClr val="002060"/>
                </a:solidFill>
              </a:rPr>
              <a:t>Anatomic location, contour - flat, curved or irregular and state the tissue characters</a:t>
            </a:r>
            <a:endParaRPr lang="en-US" sz="2200" dirty="0">
              <a:solidFill>
                <a:srgbClr val="002060"/>
              </a:solidFill>
            </a:endParaRPr>
          </a:p>
          <a:p>
            <a:r>
              <a:rPr lang="en-IN" sz="2200" dirty="0">
                <a:solidFill>
                  <a:srgbClr val="002060"/>
                </a:solidFill>
              </a:rPr>
              <a:t> Skin - fixed or mobile.</a:t>
            </a:r>
            <a:endParaRPr lang="en-US" sz="2200" dirty="0">
              <a:solidFill>
                <a:srgbClr val="002060"/>
              </a:solidFill>
            </a:endParaRPr>
          </a:p>
          <a:p>
            <a:r>
              <a:rPr lang="en-IN" sz="2200" dirty="0">
                <a:solidFill>
                  <a:srgbClr val="002060"/>
                </a:solidFill>
              </a:rPr>
              <a:t>Underlying tissue - bone, cartilage, muscle or fat. </a:t>
            </a:r>
            <a:endParaRPr lang="en-US" sz="2200" dirty="0">
              <a:solidFill>
                <a:srgbClr val="002060"/>
              </a:solidFill>
            </a:endParaRPr>
          </a:p>
          <a:p>
            <a:pPr marL="560070" indent="-514350">
              <a:buNone/>
            </a:pPr>
            <a:endParaRPr lang="en-US" sz="2200" dirty="0">
              <a:solidFill>
                <a:srgbClr val="002060"/>
              </a:solidFill>
            </a:endParaRPr>
          </a:p>
          <a:p>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381999" cy="5638800"/>
          </a:xfrm>
        </p:spPr>
        <p:txBody>
          <a:bodyPr>
            <a:noAutofit/>
          </a:bodyPr>
          <a:lstStyle/>
          <a:p>
            <a:pPr>
              <a:buNone/>
            </a:pPr>
            <a:r>
              <a:rPr lang="en-IN" sz="2200" dirty="0">
                <a:solidFill>
                  <a:srgbClr val="C00000"/>
                </a:solidFill>
              </a:rPr>
              <a:t>Shape of the bite marks:</a:t>
            </a:r>
            <a:endParaRPr lang="en-US" sz="2200" dirty="0">
              <a:solidFill>
                <a:srgbClr val="C00000"/>
              </a:solidFill>
            </a:endParaRPr>
          </a:p>
          <a:p>
            <a:r>
              <a:rPr lang="en-IN" sz="2200" dirty="0">
                <a:solidFill>
                  <a:srgbClr val="002060"/>
                </a:solidFill>
              </a:rPr>
              <a:t>round, ovoid, crescent or irregular in shape. </a:t>
            </a:r>
            <a:endParaRPr lang="en-US" sz="2200" dirty="0">
              <a:solidFill>
                <a:srgbClr val="002060"/>
              </a:solidFill>
            </a:endParaRPr>
          </a:p>
          <a:p>
            <a:pPr>
              <a:buNone/>
            </a:pPr>
            <a:r>
              <a:rPr lang="en-IN" sz="2200" dirty="0" err="1">
                <a:solidFill>
                  <a:srgbClr val="C00000"/>
                </a:solidFill>
              </a:rPr>
              <a:t>Color</a:t>
            </a:r>
            <a:r>
              <a:rPr lang="en-IN" sz="2200" dirty="0">
                <a:solidFill>
                  <a:srgbClr val="C00000"/>
                </a:solidFill>
              </a:rPr>
              <a:t> of the mark: </a:t>
            </a:r>
            <a:r>
              <a:rPr lang="en-IN" sz="2200" dirty="0">
                <a:solidFill>
                  <a:srgbClr val="002060"/>
                </a:solidFill>
              </a:rPr>
              <a:t> </a:t>
            </a:r>
            <a:endParaRPr lang="en-US" sz="2200" dirty="0">
              <a:solidFill>
                <a:srgbClr val="002060"/>
              </a:solidFill>
            </a:endParaRPr>
          </a:p>
          <a:p>
            <a:pPr>
              <a:buNone/>
            </a:pPr>
            <a:r>
              <a:rPr lang="en-IN" sz="2200" dirty="0">
                <a:solidFill>
                  <a:srgbClr val="C00000"/>
                </a:solidFill>
              </a:rPr>
              <a:t>Size of the mark:</a:t>
            </a:r>
            <a:endParaRPr lang="en-US" sz="2200" dirty="0">
              <a:solidFill>
                <a:srgbClr val="C00000"/>
              </a:solidFill>
            </a:endParaRPr>
          </a:p>
          <a:p>
            <a:r>
              <a:rPr lang="en-IN" sz="2200" dirty="0">
                <a:solidFill>
                  <a:srgbClr val="002060"/>
                </a:solidFill>
              </a:rPr>
              <a:t>Both vertical and horizontal dimensions should be recorded in metric system.</a:t>
            </a:r>
            <a:endParaRPr lang="en-US" sz="2200" dirty="0">
              <a:solidFill>
                <a:srgbClr val="002060"/>
              </a:solidFill>
            </a:endParaRPr>
          </a:p>
          <a:p>
            <a:pPr>
              <a:buNone/>
            </a:pPr>
            <a:r>
              <a:rPr lang="en-IN" sz="2200" dirty="0">
                <a:solidFill>
                  <a:srgbClr val="C00000"/>
                </a:solidFill>
              </a:rPr>
              <a:t>Type of injury:</a:t>
            </a:r>
            <a:endParaRPr lang="en-US" sz="2200" dirty="0">
              <a:solidFill>
                <a:srgbClr val="C00000"/>
              </a:solidFill>
            </a:endParaRPr>
          </a:p>
          <a:p>
            <a:r>
              <a:rPr lang="en-IN" sz="2200" dirty="0" err="1">
                <a:solidFill>
                  <a:srgbClr val="002060"/>
                </a:solidFill>
              </a:rPr>
              <a:t>Petechial</a:t>
            </a:r>
            <a:r>
              <a:rPr lang="en-IN" sz="2200" dirty="0">
                <a:solidFill>
                  <a:srgbClr val="002060"/>
                </a:solidFill>
              </a:rPr>
              <a:t> </a:t>
            </a:r>
            <a:r>
              <a:rPr lang="en-IN" sz="2200" dirty="0" err="1">
                <a:solidFill>
                  <a:srgbClr val="002060"/>
                </a:solidFill>
              </a:rPr>
              <a:t>hemorrhage</a:t>
            </a:r>
            <a:r>
              <a:rPr lang="en-US" sz="2200" dirty="0">
                <a:solidFill>
                  <a:srgbClr val="002060"/>
                </a:solidFill>
              </a:rPr>
              <a:t>, </a:t>
            </a:r>
            <a:r>
              <a:rPr lang="en-IN" sz="2200" dirty="0">
                <a:solidFill>
                  <a:srgbClr val="002060"/>
                </a:solidFill>
              </a:rPr>
              <a:t>Contusion</a:t>
            </a:r>
            <a:r>
              <a:rPr lang="en-US" sz="2200" dirty="0">
                <a:solidFill>
                  <a:srgbClr val="002060"/>
                </a:solidFill>
              </a:rPr>
              <a:t>, </a:t>
            </a:r>
            <a:r>
              <a:rPr lang="en-IN" sz="2200" dirty="0">
                <a:solidFill>
                  <a:srgbClr val="002060"/>
                </a:solidFill>
              </a:rPr>
              <a:t>Abrasion</a:t>
            </a:r>
            <a:r>
              <a:rPr lang="en-US" sz="2200" dirty="0">
                <a:solidFill>
                  <a:srgbClr val="002060"/>
                </a:solidFill>
              </a:rPr>
              <a:t>, </a:t>
            </a:r>
            <a:r>
              <a:rPr lang="en-IN" sz="2200" dirty="0">
                <a:solidFill>
                  <a:srgbClr val="002060"/>
                </a:solidFill>
              </a:rPr>
              <a:t>Laceration</a:t>
            </a:r>
            <a:r>
              <a:rPr lang="en-US" sz="2200" dirty="0">
                <a:solidFill>
                  <a:srgbClr val="002060"/>
                </a:solidFill>
              </a:rPr>
              <a:t>, </a:t>
            </a:r>
            <a:r>
              <a:rPr lang="en-IN" sz="2200" dirty="0">
                <a:solidFill>
                  <a:srgbClr val="002060"/>
                </a:solidFill>
              </a:rPr>
              <a:t>Incision</a:t>
            </a:r>
            <a:r>
              <a:rPr lang="en-US" sz="2200" dirty="0">
                <a:solidFill>
                  <a:srgbClr val="002060"/>
                </a:solidFill>
              </a:rPr>
              <a:t>, </a:t>
            </a:r>
            <a:r>
              <a:rPr lang="en-IN" sz="2200" dirty="0">
                <a:solidFill>
                  <a:srgbClr val="002060"/>
                </a:solidFill>
              </a:rPr>
              <a:t>Avulsion</a:t>
            </a:r>
            <a:r>
              <a:rPr lang="en-US" sz="2200" dirty="0">
                <a:solidFill>
                  <a:srgbClr val="002060"/>
                </a:solidFill>
              </a:rPr>
              <a:t>.</a:t>
            </a:r>
            <a:r>
              <a:rPr lang="en-IN" sz="2200" dirty="0">
                <a:solidFill>
                  <a:srgbClr val="002060"/>
                </a:solidFill>
              </a:rPr>
              <a:t> </a:t>
            </a:r>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228600"/>
            <a:ext cx="7811483" cy="5791200"/>
          </a:xfrm>
        </p:spPr>
        <p:txBody>
          <a:bodyPr>
            <a:normAutofit/>
          </a:bodyPr>
          <a:lstStyle/>
          <a:p>
            <a:pPr>
              <a:buNone/>
            </a:pPr>
            <a:r>
              <a:rPr lang="en-IN" sz="2200" b="1" dirty="0">
                <a:solidFill>
                  <a:schemeClr val="accent2">
                    <a:lumMod val="75000"/>
                  </a:schemeClr>
                </a:solidFill>
              </a:rPr>
              <a:t>II. Data collection from the victim:</a:t>
            </a:r>
            <a:endParaRPr lang="en-US" sz="2200" dirty="0">
              <a:solidFill>
                <a:schemeClr val="accent2">
                  <a:lumMod val="75000"/>
                </a:schemeClr>
              </a:solidFill>
            </a:endParaRPr>
          </a:p>
          <a:p>
            <a:r>
              <a:rPr lang="en-IN" sz="2200" dirty="0">
                <a:solidFill>
                  <a:srgbClr val="002060"/>
                </a:solidFill>
              </a:rPr>
              <a:t>Steps in the examination of the victim: </a:t>
            </a:r>
            <a:endParaRPr lang="en-US" sz="2200" dirty="0">
              <a:solidFill>
                <a:srgbClr val="002060"/>
              </a:solidFill>
            </a:endParaRPr>
          </a:p>
          <a:p>
            <a:pPr>
              <a:buNone/>
            </a:pPr>
            <a:r>
              <a:rPr lang="en-IN" sz="2200" dirty="0">
                <a:solidFill>
                  <a:srgbClr val="C00000"/>
                </a:solidFill>
              </a:rPr>
              <a:t>A. Visual Examination</a:t>
            </a:r>
            <a:r>
              <a:rPr lang="en-US" sz="2200" dirty="0">
                <a:solidFill>
                  <a:srgbClr val="002060"/>
                </a:solidFill>
              </a:rPr>
              <a:t>- </a:t>
            </a:r>
            <a:r>
              <a:rPr lang="en-IN" sz="2200" dirty="0">
                <a:solidFill>
                  <a:srgbClr val="002060"/>
                </a:solidFill>
              </a:rPr>
              <a:t>Type of injury</a:t>
            </a:r>
            <a:r>
              <a:rPr lang="en-US" sz="2200" dirty="0">
                <a:solidFill>
                  <a:srgbClr val="002060"/>
                </a:solidFill>
              </a:rPr>
              <a:t>, </a:t>
            </a:r>
            <a:r>
              <a:rPr lang="en-IN" sz="2200" dirty="0">
                <a:solidFill>
                  <a:srgbClr val="002060"/>
                </a:solidFill>
              </a:rPr>
              <a:t>Contour &amp; texture, Physical appearance (</a:t>
            </a:r>
            <a:r>
              <a:rPr lang="en-IN" sz="2200" dirty="0" err="1">
                <a:solidFill>
                  <a:srgbClr val="002060"/>
                </a:solidFill>
              </a:rPr>
              <a:t>color</a:t>
            </a:r>
            <a:r>
              <a:rPr lang="en-IN" sz="2200" dirty="0">
                <a:solidFill>
                  <a:srgbClr val="002060"/>
                </a:solidFill>
              </a:rPr>
              <a:t> and size), location</a:t>
            </a:r>
            <a:endParaRPr lang="en-US" sz="2200" dirty="0">
              <a:solidFill>
                <a:srgbClr val="002060"/>
              </a:solidFill>
            </a:endParaRPr>
          </a:p>
          <a:p>
            <a:r>
              <a:rPr lang="en-IN" sz="2200" dirty="0">
                <a:solidFill>
                  <a:srgbClr val="002060"/>
                </a:solidFill>
              </a:rPr>
              <a:t>If the victim is dead, visual examination must be done before an autopsy.  </a:t>
            </a:r>
          </a:p>
          <a:p>
            <a:pPr algn="just">
              <a:buNone/>
            </a:pPr>
            <a:r>
              <a:rPr lang="en-IN" sz="2400" dirty="0">
                <a:solidFill>
                  <a:srgbClr val="C00000"/>
                </a:solidFill>
              </a:rPr>
              <a:t>B. Photographs </a:t>
            </a:r>
            <a:r>
              <a:rPr lang="en-IN" sz="2400" dirty="0">
                <a:solidFill>
                  <a:srgbClr val="002060"/>
                </a:solidFill>
              </a:rPr>
              <a:t>of the bite marks should be made immediately. </a:t>
            </a:r>
            <a:endParaRPr lang="en-US" sz="2400" dirty="0">
              <a:solidFill>
                <a:srgbClr val="002060"/>
              </a:solidFill>
            </a:endParaRPr>
          </a:p>
          <a:p>
            <a:pPr marL="502920" lvl="0" indent="-457200" algn="just">
              <a:buFont typeface="+mj-lt"/>
              <a:buAutoNum type="arabicPeriod"/>
            </a:pPr>
            <a:r>
              <a:rPr lang="en-IN" sz="2400" dirty="0">
                <a:solidFill>
                  <a:srgbClr val="002060"/>
                </a:solidFill>
              </a:rPr>
              <a:t>Orientation photographs </a:t>
            </a:r>
            <a:endParaRPr lang="en-US" sz="2400" dirty="0">
              <a:solidFill>
                <a:srgbClr val="002060"/>
              </a:solidFill>
            </a:endParaRPr>
          </a:p>
          <a:p>
            <a:pPr marL="502920" lvl="0" indent="-457200" algn="just">
              <a:buFont typeface="+mj-lt"/>
              <a:buAutoNum type="arabicPeriod"/>
            </a:pPr>
            <a:r>
              <a:rPr lang="en-IN" sz="2400" dirty="0">
                <a:solidFill>
                  <a:srgbClr val="002060"/>
                </a:solidFill>
              </a:rPr>
              <a:t>Close-up photographs </a:t>
            </a:r>
          </a:p>
          <a:p>
            <a:pPr>
              <a:buNone/>
            </a:pPr>
            <a:endParaRPr lang="en-US" sz="2200" dirty="0">
              <a:solidFill>
                <a:srgbClr val="002060"/>
              </a:solidFill>
            </a:endParaRPr>
          </a:p>
          <a:p>
            <a:endParaRPr lang="en-US" sz="2200" dirty="0">
              <a:solidFill>
                <a:srgbClr val="002060"/>
              </a:solidFill>
            </a:endParaRPr>
          </a:p>
        </p:txBody>
      </p:sp>
      <p:pic>
        <p:nvPicPr>
          <p:cNvPr id="4" name="Picture 2" descr="C:\Users\dipika\Downloads\man-with-a-camera-clip-art.jpg"/>
          <p:cNvPicPr>
            <a:picLocks noChangeAspect="1" noChangeArrowheads="1"/>
          </p:cNvPicPr>
          <p:nvPr/>
        </p:nvPicPr>
        <p:blipFill>
          <a:blip r:embed="rId2"/>
          <a:srcRect/>
          <a:stretch>
            <a:fillRect/>
          </a:stretch>
        </p:blipFill>
        <p:spPr bwMode="auto">
          <a:xfrm>
            <a:off x="6172200" y="3643937"/>
            <a:ext cx="2528888" cy="2604463"/>
          </a:xfrm>
          <a:prstGeom prst="rect">
            <a:avLst/>
          </a:prstGeom>
          <a:noFill/>
          <a:effectLst>
            <a:glow rad="101600">
              <a:schemeClr val="accent6">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5638800" cy="5334000"/>
          </a:xfrm>
        </p:spPr>
        <p:txBody>
          <a:bodyPr>
            <a:normAutofit/>
          </a:bodyPr>
          <a:lstStyle/>
          <a:p>
            <a:pPr algn="just">
              <a:buNone/>
            </a:pPr>
            <a:r>
              <a:rPr lang="en-IN" sz="2300" b="1" i="1" dirty="0">
                <a:solidFill>
                  <a:srgbClr val="C00000"/>
                </a:solidFill>
              </a:rPr>
              <a:t>C. Salivary swabbing:</a:t>
            </a:r>
            <a:endParaRPr lang="en-US" sz="2300" dirty="0">
              <a:solidFill>
                <a:srgbClr val="C00000"/>
              </a:solidFill>
            </a:endParaRPr>
          </a:p>
          <a:p>
            <a:pPr algn="just"/>
            <a:r>
              <a:rPr lang="en-US" sz="2200" dirty="0">
                <a:solidFill>
                  <a:srgbClr val="002060"/>
                </a:solidFill>
              </a:rPr>
              <a:t>Saliva deposited on skin may have WBCs and sloughed epithelial cells which may be a source of DNA, enabling direct link to the suspect</a:t>
            </a:r>
          </a:p>
          <a:p>
            <a:pPr algn="just">
              <a:buNone/>
            </a:pPr>
            <a:r>
              <a:rPr lang="en-IN" sz="2200" b="1" dirty="0">
                <a:solidFill>
                  <a:srgbClr val="C00000"/>
                </a:solidFill>
              </a:rPr>
              <a:t>D. Impression of bite marks</a:t>
            </a:r>
            <a:endParaRPr lang="en-US" sz="2200" b="1" dirty="0">
              <a:solidFill>
                <a:srgbClr val="C00000"/>
              </a:solidFill>
            </a:endParaRPr>
          </a:p>
          <a:p>
            <a:pPr algn="just"/>
            <a:endParaRPr lang="en-US" sz="2300" dirty="0">
              <a:solidFill>
                <a:srgbClr val="002060"/>
              </a:solidFill>
            </a:endParaRPr>
          </a:p>
        </p:txBody>
      </p:sp>
      <p:pic>
        <p:nvPicPr>
          <p:cNvPr id="3077" name="Picture 5"/>
          <p:cNvPicPr>
            <a:picLocks noChangeAspect="1" noChangeArrowheads="1"/>
          </p:cNvPicPr>
          <p:nvPr/>
        </p:nvPicPr>
        <p:blipFill>
          <a:blip r:embed="rId2"/>
          <a:srcRect/>
          <a:stretch>
            <a:fillRect/>
          </a:stretch>
        </p:blipFill>
        <p:spPr bwMode="auto">
          <a:xfrm>
            <a:off x="6705600" y="2438400"/>
            <a:ext cx="2133600" cy="14478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305800" cy="5486400"/>
          </a:xfrm>
        </p:spPr>
        <p:txBody>
          <a:bodyPr>
            <a:noAutofit/>
          </a:bodyPr>
          <a:lstStyle/>
          <a:p>
            <a:pPr>
              <a:buNone/>
            </a:pPr>
            <a:r>
              <a:rPr lang="en-IN" sz="2200" b="1" dirty="0">
                <a:solidFill>
                  <a:schemeClr val="accent2">
                    <a:lumMod val="75000"/>
                  </a:schemeClr>
                </a:solidFill>
              </a:rPr>
              <a:t>III. Examination of the suspect:</a:t>
            </a:r>
            <a:r>
              <a:rPr lang="en-IN" sz="2200" dirty="0">
                <a:solidFill>
                  <a:schemeClr val="accent2">
                    <a:lumMod val="75000"/>
                  </a:schemeClr>
                </a:solidFill>
              </a:rPr>
              <a:t> </a:t>
            </a:r>
            <a:endParaRPr lang="en-US" sz="2200" dirty="0">
              <a:solidFill>
                <a:schemeClr val="accent2">
                  <a:lumMod val="75000"/>
                </a:schemeClr>
              </a:solidFill>
            </a:endParaRPr>
          </a:p>
          <a:p>
            <a:pPr lvl="0"/>
            <a:r>
              <a:rPr lang="en-IN" sz="2200" dirty="0">
                <a:solidFill>
                  <a:srgbClr val="002060"/>
                </a:solidFill>
              </a:rPr>
              <a:t>History of dental treatments after or just before the bite mark has to be noted.</a:t>
            </a:r>
            <a:endParaRPr lang="en-US" sz="2200" dirty="0">
              <a:solidFill>
                <a:srgbClr val="002060"/>
              </a:solidFill>
            </a:endParaRPr>
          </a:p>
          <a:p>
            <a:pPr lvl="0">
              <a:buNone/>
            </a:pPr>
            <a:r>
              <a:rPr lang="en-IN" sz="2200" dirty="0">
                <a:solidFill>
                  <a:srgbClr val="C00000"/>
                </a:solidFill>
              </a:rPr>
              <a:t>Photographs: </a:t>
            </a:r>
            <a:endParaRPr lang="en-US" sz="2200" dirty="0">
              <a:solidFill>
                <a:srgbClr val="C00000"/>
              </a:solidFill>
            </a:endParaRPr>
          </a:p>
          <a:p>
            <a:pPr lvl="0"/>
            <a:r>
              <a:rPr lang="en-IN" sz="2200" dirty="0">
                <a:solidFill>
                  <a:srgbClr val="002060"/>
                </a:solidFill>
              </a:rPr>
              <a:t>Full face, frontal, </a:t>
            </a:r>
            <a:r>
              <a:rPr lang="en-IN" sz="2200" dirty="0" err="1">
                <a:solidFill>
                  <a:srgbClr val="002060"/>
                </a:solidFill>
              </a:rPr>
              <a:t>occlusal</a:t>
            </a:r>
            <a:r>
              <a:rPr lang="en-IN" sz="2200" dirty="0">
                <a:solidFill>
                  <a:srgbClr val="002060"/>
                </a:solidFill>
              </a:rPr>
              <a:t> and lateral views of the dental arches should be taken. </a:t>
            </a:r>
            <a:endParaRPr lang="en-US" sz="2200" dirty="0">
              <a:solidFill>
                <a:srgbClr val="002060"/>
              </a:solidFill>
            </a:endParaRPr>
          </a:p>
          <a:p>
            <a:pPr>
              <a:buNone/>
            </a:pPr>
            <a:r>
              <a:rPr lang="en-IN" sz="2200" dirty="0">
                <a:solidFill>
                  <a:srgbClr val="C00000"/>
                </a:solidFill>
              </a:rPr>
              <a:t> Examination:</a:t>
            </a:r>
            <a:endParaRPr lang="en-US" sz="2200" dirty="0">
              <a:solidFill>
                <a:srgbClr val="C00000"/>
              </a:solidFill>
            </a:endParaRPr>
          </a:p>
          <a:p>
            <a:pPr lvl="0"/>
            <a:r>
              <a:rPr lang="en-IN" sz="2200" dirty="0">
                <a:solidFill>
                  <a:srgbClr val="002060"/>
                </a:solidFill>
              </a:rPr>
              <a:t>TMJ  status, facial asymmetry, muscle tone, maximum opening of mouth, deviation while opening and closing movements</a:t>
            </a:r>
            <a:r>
              <a:rPr lang="en-US" sz="2200" dirty="0">
                <a:solidFill>
                  <a:srgbClr val="002060"/>
                </a:solidFill>
              </a:rPr>
              <a:t>, </a:t>
            </a:r>
            <a:r>
              <a:rPr lang="en-IN" sz="2200" dirty="0">
                <a:solidFill>
                  <a:srgbClr val="002060"/>
                </a:solidFill>
              </a:rPr>
              <a:t>Tongue movements, periodontal status should be noted. Special attention should be given to the arrangement of dentition.</a:t>
            </a:r>
            <a:endParaRPr lang="en-US" sz="2200" dirty="0">
              <a:solidFill>
                <a:srgbClr val="002060"/>
              </a:solidFill>
            </a:endParaRPr>
          </a:p>
          <a:p>
            <a:pPr>
              <a:buNone/>
            </a:pPr>
            <a:r>
              <a:rPr lang="en-IN" sz="2200" dirty="0">
                <a:solidFill>
                  <a:srgbClr val="C00000"/>
                </a:solidFill>
              </a:rPr>
              <a:t>Saliva swabbing should be performed</a:t>
            </a:r>
            <a:endParaRPr lang="en-US" sz="2200" dirty="0">
              <a:solidFill>
                <a:srgbClr val="C00000"/>
              </a:solidFill>
            </a:endParaRPr>
          </a:p>
          <a:p>
            <a:pPr>
              <a:buNone/>
            </a:pPr>
            <a:r>
              <a:rPr lang="en-IN" sz="2200" dirty="0">
                <a:solidFill>
                  <a:srgbClr val="C00000"/>
                </a:solidFill>
              </a:rPr>
              <a:t>Upper and lower dental models should be prepared.</a:t>
            </a:r>
            <a:endParaRPr lang="en-US" sz="2200" dirty="0">
              <a:solidFill>
                <a:srgbClr val="C00000"/>
              </a:solidFill>
            </a:endParaRPr>
          </a:p>
          <a:p>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6" y="609600"/>
            <a:ext cx="7887683" cy="5410200"/>
          </a:xfrm>
        </p:spPr>
        <p:txBody>
          <a:bodyPr/>
          <a:lstStyle/>
          <a:p>
            <a:pPr>
              <a:buNone/>
            </a:pPr>
            <a:r>
              <a:rPr lang="en-IN" dirty="0">
                <a:solidFill>
                  <a:schemeClr val="accent2">
                    <a:lumMod val="75000"/>
                  </a:schemeClr>
                </a:solidFill>
              </a:rPr>
              <a:t>IV. Evaluation of evidence</a:t>
            </a:r>
          </a:p>
          <a:p>
            <a:pPr lvl="0"/>
            <a:r>
              <a:rPr lang="en-IN" sz="2200" dirty="0">
                <a:solidFill>
                  <a:srgbClr val="002060"/>
                </a:solidFill>
              </a:rPr>
              <a:t>While evaluating the bite mark first the cause of the mark has to be determined, since bite marks may be caused by nonhumans or humans. </a:t>
            </a:r>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79D4-A980-4E49-9457-E8F06BCFA784}"/>
              </a:ext>
            </a:extLst>
          </p:cNvPr>
          <p:cNvSpPr>
            <a:spLocks noGrp="1"/>
          </p:cNvSpPr>
          <p:nvPr>
            <p:ph type="title"/>
          </p:nvPr>
        </p:nvSpPr>
        <p:spPr/>
        <p:txBody>
          <a:bodyPr/>
          <a:lstStyle/>
          <a:p>
            <a:r>
              <a:rPr lang="en-US" dirty="0"/>
              <a:t>SCOPE AND PURPOSE :</a:t>
            </a:r>
            <a:br>
              <a:rPr lang="en-US" dirty="0"/>
            </a:br>
            <a:endParaRPr lang="en-US" dirty="0"/>
          </a:p>
        </p:txBody>
      </p:sp>
      <p:sp>
        <p:nvSpPr>
          <p:cNvPr id="3" name="Content Placeholder 2">
            <a:extLst>
              <a:ext uri="{FF2B5EF4-FFF2-40B4-BE49-F238E27FC236}">
                <a16:creationId xmlns:a16="http://schemas.microsoft.com/office/drawing/2014/main" id="{6C70B744-81A6-CE4C-9373-0B15EAEEBBF7}"/>
              </a:ext>
            </a:extLst>
          </p:cNvPr>
          <p:cNvSpPr>
            <a:spLocks noGrp="1"/>
          </p:cNvSpPr>
          <p:nvPr>
            <p:ph idx="1"/>
          </p:nvPr>
        </p:nvSpPr>
        <p:spPr>
          <a:xfrm>
            <a:off x="457200" y="1295400"/>
            <a:ext cx="8305799" cy="5486400"/>
          </a:xfrm>
        </p:spPr>
        <p:txBody>
          <a:bodyPr>
            <a:normAutofit/>
          </a:bodyPr>
          <a:lstStyle/>
          <a:p>
            <a:r>
              <a:rPr lang="en-IN" sz="2800" dirty="0"/>
              <a:t>Identifying Unknown Human Remains Through Comparison Of </a:t>
            </a:r>
            <a:r>
              <a:rPr lang="en-IN" sz="2800" dirty="0" err="1"/>
              <a:t>Postmortem</a:t>
            </a:r>
            <a:r>
              <a:rPr lang="en-IN" sz="2800" dirty="0"/>
              <a:t> Dental Evidence With Dental Records Of The Presumed Deceased. </a:t>
            </a:r>
          </a:p>
          <a:p>
            <a:r>
              <a:rPr lang="en-IN" sz="2800" dirty="0"/>
              <a:t> Assisting At The Scene Of A Mass Disaster And In The Victims’ Identification. </a:t>
            </a:r>
          </a:p>
          <a:p>
            <a:r>
              <a:rPr lang="en-IN" sz="2800" dirty="0"/>
              <a:t> Eliciting The Ethnicity/Population Affinity And Assisting In Building Up A Picture Of Lifestyle And Diet Of Skeletal Remains At Forensic And Archaeological Sites. </a:t>
            </a:r>
          </a:p>
          <a:p>
            <a:endParaRPr lang="en-US" dirty="0"/>
          </a:p>
        </p:txBody>
      </p:sp>
    </p:spTree>
    <p:extLst>
      <p:ext uri="{BB962C8B-B14F-4D97-AF65-F5344CB8AC3E}">
        <p14:creationId xmlns:p14="http://schemas.microsoft.com/office/powerpoint/2010/main" val="380675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96199" cy="1066800"/>
          </a:xfrm>
        </p:spPr>
        <p:txBody>
          <a:bodyPr>
            <a:noAutofit/>
          </a:bodyPr>
          <a:lstStyle/>
          <a:p>
            <a:r>
              <a:rPr lang="en-US" sz="2800" dirty="0"/>
              <a:t>HISTOPATHOLOGICAL CHANGES IN BITE MARKS</a:t>
            </a:r>
            <a:br>
              <a:rPr lang="en-US" sz="2800" dirty="0"/>
            </a:br>
            <a:endParaRPr lang="en-US" sz="2800" dirty="0"/>
          </a:p>
        </p:txBody>
      </p:sp>
      <p:sp>
        <p:nvSpPr>
          <p:cNvPr id="5" name="Rectangle 4"/>
          <p:cNvSpPr/>
          <p:nvPr/>
        </p:nvSpPr>
        <p:spPr>
          <a:xfrm>
            <a:off x="762000" y="1371600"/>
            <a:ext cx="7924800" cy="3139321"/>
          </a:xfrm>
          <a:prstGeom prst="rect">
            <a:avLst/>
          </a:prstGeom>
        </p:spPr>
        <p:txBody>
          <a:bodyPr wrap="square">
            <a:spAutoFit/>
          </a:bodyPr>
          <a:lstStyle/>
          <a:p>
            <a:endParaRPr lang="en-US" sz="2200" dirty="0"/>
          </a:p>
          <a:p>
            <a:endParaRPr lang="en-US" sz="2200" dirty="0"/>
          </a:p>
          <a:p>
            <a:r>
              <a:rPr lang="en-US" sz="2200" dirty="0">
                <a:solidFill>
                  <a:schemeClr val="accent2">
                    <a:lumMod val="75000"/>
                  </a:schemeClr>
                </a:solidFill>
              </a:rPr>
              <a:t>•Stage 1 </a:t>
            </a:r>
            <a:r>
              <a:rPr lang="en-US" sz="2200" dirty="0"/>
              <a:t>–0 to 18 hrs –    </a:t>
            </a:r>
            <a:r>
              <a:rPr lang="en-US" sz="2200" dirty="0">
                <a:solidFill>
                  <a:srgbClr val="002060"/>
                </a:solidFill>
              </a:rPr>
              <a:t>Scab formation </a:t>
            </a:r>
          </a:p>
          <a:p>
            <a:endParaRPr lang="en-US" sz="2200" dirty="0"/>
          </a:p>
          <a:p>
            <a:r>
              <a:rPr lang="en-US" sz="2200" dirty="0">
                <a:solidFill>
                  <a:schemeClr val="accent2">
                    <a:lumMod val="75000"/>
                  </a:schemeClr>
                </a:solidFill>
              </a:rPr>
              <a:t>•Stage 2 </a:t>
            </a:r>
            <a:r>
              <a:rPr lang="en-US" sz="2200" dirty="0"/>
              <a:t>–30 to 70 hrs‐    </a:t>
            </a:r>
            <a:r>
              <a:rPr lang="en-US" sz="2200" dirty="0">
                <a:solidFill>
                  <a:srgbClr val="002060"/>
                </a:solidFill>
              </a:rPr>
              <a:t>Epithelial regeneration</a:t>
            </a:r>
          </a:p>
          <a:p>
            <a:r>
              <a:rPr lang="en-US" sz="2200" dirty="0"/>
              <a:t> </a:t>
            </a:r>
          </a:p>
          <a:p>
            <a:r>
              <a:rPr lang="en-US" sz="2200" dirty="0">
                <a:solidFill>
                  <a:schemeClr val="accent2">
                    <a:lumMod val="75000"/>
                  </a:schemeClr>
                </a:solidFill>
              </a:rPr>
              <a:t>•Stage 3 </a:t>
            </a:r>
            <a:r>
              <a:rPr lang="en-US" sz="2200" dirty="0"/>
              <a:t>–5 to 12 days ‐   </a:t>
            </a:r>
            <a:r>
              <a:rPr lang="en-US" sz="2200" dirty="0" err="1">
                <a:solidFill>
                  <a:srgbClr val="002060"/>
                </a:solidFill>
              </a:rPr>
              <a:t>Subepidermal</a:t>
            </a:r>
            <a:r>
              <a:rPr lang="en-US" sz="2200" dirty="0">
                <a:solidFill>
                  <a:srgbClr val="002060"/>
                </a:solidFill>
              </a:rPr>
              <a:t> granulation</a:t>
            </a:r>
          </a:p>
          <a:p>
            <a:r>
              <a:rPr lang="en-US" sz="2200" dirty="0">
                <a:solidFill>
                  <a:srgbClr val="002060"/>
                </a:solidFill>
              </a:rPr>
              <a:t> </a:t>
            </a:r>
          </a:p>
          <a:p>
            <a:r>
              <a:rPr lang="en-US" sz="2200" dirty="0">
                <a:solidFill>
                  <a:schemeClr val="accent2">
                    <a:lumMod val="75000"/>
                  </a:schemeClr>
                </a:solidFill>
              </a:rPr>
              <a:t>•Stage 4 </a:t>
            </a:r>
            <a:r>
              <a:rPr lang="en-US" sz="2200" dirty="0"/>
              <a:t>–after 12 days – </a:t>
            </a:r>
            <a:r>
              <a:rPr lang="en-US" sz="2200" dirty="0">
                <a:solidFill>
                  <a:srgbClr val="002060"/>
                </a:solidFill>
              </a:rPr>
              <a:t>Regression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01000" cy="1066800"/>
          </a:xfrm>
        </p:spPr>
        <p:txBody>
          <a:bodyPr>
            <a:normAutofit/>
          </a:bodyPr>
          <a:lstStyle/>
          <a:p>
            <a:r>
              <a:rPr lang="en-IN" sz="2800" dirty="0"/>
              <a:t>METHODS OF BITE MARKS ANALYSIS: </a:t>
            </a:r>
            <a:br>
              <a:rPr lang="en-US" sz="2800" dirty="0"/>
            </a:br>
            <a:endParaRPr lang="en-US" sz="2800" dirty="0"/>
          </a:p>
        </p:txBody>
      </p:sp>
      <p:sp>
        <p:nvSpPr>
          <p:cNvPr id="3" name="Content Placeholder 2"/>
          <p:cNvSpPr>
            <a:spLocks noGrp="1"/>
          </p:cNvSpPr>
          <p:nvPr>
            <p:ph idx="1"/>
          </p:nvPr>
        </p:nvSpPr>
        <p:spPr>
          <a:xfrm>
            <a:off x="304800" y="1219200"/>
            <a:ext cx="4267200" cy="5334000"/>
          </a:xfrm>
        </p:spPr>
        <p:txBody>
          <a:bodyPr>
            <a:normAutofit/>
          </a:bodyPr>
          <a:lstStyle/>
          <a:p>
            <a:pPr algn="just">
              <a:buNone/>
            </a:pPr>
            <a:r>
              <a:rPr lang="en-IN" sz="2200" b="1" dirty="0" err="1">
                <a:solidFill>
                  <a:schemeClr val="accent2">
                    <a:lumMod val="75000"/>
                  </a:schemeClr>
                </a:solidFill>
              </a:rPr>
              <a:t>Odontometric</a:t>
            </a:r>
            <a:r>
              <a:rPr lang="en-IN" sz="2200" b="1" dirty="0">
                <a:solidFill>
                  <a:schemeClr val="accent2">
                    <a:lumMod val="75000"/>
                  </a:schemeClr>
                </a:solidFill>
              </a:rPr>
              <a:t> triangle method:</a:t>
            </a:r>
            <a:endParaRPr lang="en-US" sz="2200" dirty="0">
              <a:solidFill>
                <a:schemeClr val="accent2">
                  <a:lumMod val="75000"/>
                </a:schemeClr>
              </a:solidFill>
            </a:endParaRPr>
          </a:p>
          <a:p>
            <a:pPr algn="just"/>
            <a:r>
              <a:rPr lang="en-IN" sz="2200" dirty="0">
                <a:solidFill>
                  <a:srgbClr val="002060"/>
                </a:solidFill>
              </a:rPr>
              <a:t>A triangle is made on the tracing of bite marks and teeth models by marking three points, two on the outer most convex point of canines and one in the centre of the upper central incisors. </a:t>
            </a:r>
            <a:endParaRPr lang="en-US" sz="2200" dirty="0">
              <a:solidFill>
                <a:srgbClr val="002060"/>
              </a:solidFill>
            </a:endParaRPr>
          </a:p>
          <a:p>
            <a:pPr algn="just"/>
            <a:r>
              <a:rPr lang="en-US" sz="2200" dirty="0">
                <a:solidFill>
                  <a:srgbClr val="002060"/>
                </a:solidFill>
              </a:rPr>
              <a:t>Three angles measured and compared </a:t>
            </a:r>
          </a:p>
          <a:p>
            <a:pPr algn="just"/>
            <a:endParaRPr lang="en-US" sz="2200" dirty="0">
              <a:solidFill>
                <a:srgbClr val="002060"/>
              </a:solidFill>
            </a:endParaRPr>
          </a:p>
          <a:p>
            <a:pPr algn="just"/>
            <a:endParaRPr lang="en-US" sz="2200" dirty="0">
              <a:solidFill>
                <a:srgbClr val="002060"/>
              </a:solidFill>
            </a:endParaRPr>
          </a:p>
        </p:txBody>
      </p:sp>
      <p:pic>
        <p:nvPicPr>
          <p:cNvPr id="1027" name="Picture 3"/>
          <p:cNvPicPr>
            <a:picLocks noChangeAspect="1" noChangeArrowheads="1"/>
          </p:cNvPicPr>
          <p:nvPr/>
        </p:nvPicPr>
        <p:blipFill>
          <a:blip r:embed="rId2"/>
          <a:srcRect/>
          <a:stretch>
            <a:fillRect/>
          </a:stretch>
        </p:blipFill>
        <p:spPr bwMode="auto">
          <a:xfrm>
            <a:off x="5486400" y="1595438"/>
            <a:ext cx="3499556" cy="221456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5562601" y="4267200"/>
            <a:ext cx="3320580" cy="19050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228600"/>
            <a:ext cx="6516798" cy="1066800"/>
          </a:xfrm>
        </p:spPr>
        <p:txBody>
          <a:bodyPr>
            <a:normAutofit/>
          </a:bodyPr>
          <a:lstStyle/>
          <a:p>
            <a:br>
              <a:rPr lang="en-US" sz="2500" b="0" dirty="0">
                <a:solidFill>
                  <a:schemeClr val="accent2">
                    <a:lumMod val="75000"/>
                  </a:schemeClr>
                </a:solidFill>
              </a:rPr>
            </a:br>
            <a:r>
              <a:rPr lang="en-US" sz="2500" b="0" dirty="0">
                <a:solidFill>
                  <a:schemeClr val="accent2">
                    <a:lumMod val="75000"/>
                  </a:schemeClr>
                </a:solidFill>
              </a:rPr>
              <a:t>Metric analysis</a:t>
            </a:r>
          </a:p>
        </p:txBody>
      </p:sp>
      <p:pic>
        <p:nvPicPr>
          <p:cNvPr id="3075" name="Picture 3"/>
          <p:cNvPicPr>
            <a:picLocks noChangeAspect="1" noChangeArrowheads="1"/>
          </p:cNvPicPr>
          <p:nvPr/>
        </p:nvPicPr>
        <p:blipFill>
          <a:blip r:embed="rId2"/>
          <a:srcRect/>
          <a:stretch>
            <a:fillRect/>
          </a:stretch>
        </p:blipFill>
        <p:spPr bwMode="auto">
          <a:xfrm>
            <a:off x="381000" y="2895600"/>
            <a:ext cx="4343400" cy="26289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5181600" y="2867025"/>
            <a:ext cx="3800475" cy="3152775"/>
          </a:xfrm>
          <a:prstGeom prst="rect">
            <a:avLst/>
          </a:prstGeom>
          <a:noFill/>
          <a:ln w="9525">
            <a:noFill/>
            <a:miter lim="800000"/>
            <a:headEnd/>
            <a:tailEnd/>
          </a:ln>
          <a:effectLst/>
        </p:spPr>
      </p:pic>
      <p:sp>
        <p:nvSpPr>
          <p:cNvPr id="7" name="Rectangle 6"/>
          <p:cNvSpPr/>
          <p:nvPr/>
        </p:nvSpPr>
        <p:spPr>
          <a:xfrm>
            <a:off x="762000" y="1944469"/>
            <a:ext cx="4572000" cy="707886"/>
          </a:xfrm>
          <a:prstGeom prst="rect">
            <a:avLst/>
          </a:prstGeom>
        </p:spPr>
        <p:txBody>
          <a:bodyPr>
            <a:spAutoFit/>
          </a:bodyPr>
          <a:lstStyle/>
          <a:p>
            <a:endParaRPr lang="en-US" sz="2000" dirty="0">
              <a:solidFill>
                <a:srgbClr val="002060"/>
              </a:solidFill>
            </a:endParaRPr>
          </a:p>
          <a:p>
            <a:r>
              <a:rPr lang="en-US" sz="2000" dirty="0" err="1">
                <a:solidFill>
                  <a:srgbClr val="002060"/>
                </a:solidFill>
              </a:rPr>
              <a:t>Vernier</a:t>
            </a:r>
            <a:r>
              <a:rPr lang="en-US" sz="2000" dirty="0">
                <a:solidFill>
                  <a:srgbClr val="002060"/>
                </a:solidFill>
              </a:rPr>
              <a:t> Calipers </a:t>
            </a:r>
          </a:p>
        </p:txBody>
      </p:sp>
      <p:sp>
        <p:nvSpPr>
          <p:cNvPr id="8" name="Rectangle 7"/>
          <p:cNvSpPr/>
          <p:nvPr/>
        </p:nvSpPr>
        <p:spPr>
          <a:xfrm>
            <a:off x="5410200" y="1981200"/>
            <a:ext cx="4572000" cy="707886"/>
          </a:xfrm>
          <a:prstGeom prst="rect">
            <a:avLst/>
          </a:prstGeom>
        </p:spPr>
        <p:txBody>
          <a:bodyPr>
            <a:spAutoFit/>
          </a:bodyPr>
          <a:lstStyle/>
          <a:p>
            <a:endParaRPr lang="en-US" sz="2000" dirty="0">
              <a:solidFill>
                <a:srgbClr val="002060"/>
              </a:solidFill>
            </a:endParaRPr>
          </a:p>
          <a:p>
            <a:r>
              <a:rPr lang="en-US" sz="2000" dirty="0">
                <a:solidFill>
                  <a:srgbClr val="002060"/>
                </a:solidFill>
              </a:rPr>
              <a:t>Computer digitization method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7" y="-304800"/>
            <a:ext cx="6516798" cy="1066800"/>
          </a:xfrm>
        </p:spPr>
        <p:txBody>
          <a:bodyPr>
            <a:normAutofit/>
          </a:bodyPr>
          <a:lstStyle/>
          <a:p>
            <a:br>
              <a:rPr lang="en-US" sz="2500" b="0" dirty="0">
                <a:solidFill>
                  <a:schemeClr val="accent2">
                    <a:lumMod val="75000"/>
                  </a:schemeClr>
                </a:solidFill>
              </a:rPr>
            </a:br>
            <a:r>
              <a:rPr lang="en-US" sz="2500" b="0" dirty="0">
                <a:solidFill>
                  <a:schemeClr val="accent2">
                    <a:lumMod val="75000"/>
                  </a:schemeClr>
                </a:solidFill>
              </a:rPr>
              <a:t>Pattern Association</a:t>
            </a:r>
          </a:p>
        </p:txBody>
      </p:sp>
      <p:pic>
        <p:nvPicPr>
          <p:cNvPr id="4098" name="Picture 2"/>
          <p:cNvPicPr>
            <a:picLocks noChangeAspect="1" noChangeArrowheads="1"/>
          </p:cNvPicPr>
          <p:nvPr/>
        </p:nvPicPr>
        <p:blipFill>
          <a:blip r:embed="rId2"/>
          <a:srcRect/>
          <a:stretch>
            <a:fillRect/>
          </a:stretch>
        </p:blipFill>
        <p:spPr bwMode="auto">
          <a:xfrm>
            <a:off x="228600" y="1295400"/>
            <a:ext cx="3352800" cy="24955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114800" y="1295400"/>
            <a:ext cx="4162425" cy="24384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304800" y="4343400"/>
            <a:ext cx="3124200" cy="2343150"/>
          </a:xfrm>
          <a:prstGeom prst="rect">
            <a:avLst/>
          </a:prstGeom>
          <a:noFill/>
          <a:ln w="9525">
            <a:noFill/>
            <a:miter lim="800000"/>
            <a:headEnd/>
            <a:tailEnd/>
          </a:ln>
          <a:effectLst/>
        </p:spPr>
      </p:pic>
      <p:sp>
        <p:nvSpPr>
          <p:cNvPr id="7" name="Rectangle 6"/>
          <p:cNvSpPr/>
          <p:nvPr/>
        </p:nvSpPr>
        <p:spPr>
          <a:xfrm>
            <a:off x="152400" y="685800"/>
            <a:ext cx="3581400" cy="646331"/>
          </a:xfrm>
          <a:prstGeom prst="rect">
            <a:avLst/>
          </a:prstGeom>
        </p:spPr>
        <p:txBody>
          <a:bodyPr wrap="square">
            <a:spAutoFit/>
          </a:bodyPr>
          <a:lstStyle/>
          <a:p>
            <a:endParaRPr lang="en-US" dirty="0">
              <a:solidFill>
                <a:srgbClr val="002060"/>
              </a:solidFill>
            </a:endParaRPr>
          </a:p>
          <a:p>
            <a:r>
              <a:rPr lang="en-US" dirty="0">
                <a:solidFill>
                  <a:srgbClr val="002060"/>
                </a:solidFill>
              </a:rPr>
              <a:t>Bite mark photograph from victim </a:t>
            </a:r>
          </a:p>
        </p:txBody>
      </p:sp>
      <p:sp>
        <p:nvSpPr>
          <p:cNvPr id="8" name="Rectangle 7"/>
          <p:cNvSpPr/>
          <p:nvPr/>
        </p:nvSpPr>
        <p:spPr>
          <a:xfrm>
            <a:off x="4495800" y="649069"/>
            <a:ext cx="4572000" cy="646331"/>
          </a:xfrm>
          <a:prstGeom prst="rect">
            <a:avLst/>
          </a:prstGeom>
        </p:spPr>
        <p:txBody>
          <a:bodyPr>
            <a:spAutoFit/>
          </a:bodyPr>
          <a:lstStyle/>
          <a:p>
            <a:endParaRPr lang="en-US" dirty="0">
              <a:solidFill>
                <a:srgbClr val="002060"/>
              </a:solidFill>
            </a:endParaRPr>
          </a:p>
          <a:p>
            <a:r>
              <a:rPr lang="en-US" dirty="0">
                <a:solidFill>
                  <a:srgbClr val="002060"/>
                </a:solidFill>
              </a:rPr>
              <a:t>Models from suspect</a:t>
            </a:r>
          </a:p>
        </p:txBody>
      </p:sp>
      <p:sp>
        <p:nvSpPr>
          <p:cNvPr id="9" name="Rectangle 8"/>
          <p:cNvSpPr/>
          <p:nvPr/>
        </p:nvSpPr>
        <p:spPr>
          <a:xfrm>
            <a:off x="304800" y="3697069"/>
            <a:ext cx="4572000" cy="646331"/>
          </a:xfrm>
          <a:prstGeom prst="rect">
            <a:avLst/>
          </a:prstGeom>
        </p:spPr>
        <p:txBody>
          <a:bodyPr>
            <a:spAutoFit/>
          </a:bodyPr>
          <a:lstStyle/>
          <a:p>
            <a:endParaRPr lang="en-US" dirty="0">
              <a:solidFill>
                <a:srgbClr val="002060"/>
              </a:solidFill>
            </a:endParaRPr>
          </a:p>
          <a:p>
            <a:r>
              <a:rPr lang="en-US" dirty="0">
                <a:solidFill>
                  <a:srgbClr val="002060"/>
                </a:solidFill>
              </a:rPr>
              <a:t>Comparison </a:t>
            </a:r>
          </a:p>
        </p:txBody>
      </p:sp>
      <p:sp>
        <p:nvSpPr>
          <p:cNvPr id="10" name="Rectangle 9"/>
          <p:cNvSpPr/>
          <p:nvPr/>
        </p:nvSpPr>
        <p:spPr>
          <a:xfrm>
            <a:off x="3505200" y="4114800"/>
            <a:ext cx="5105400" cy="2031325"/>
          </a:xfrm>
          <a:prstGeom prst="rect">
            <a:avLst/>
          </a:prstGeom>
        </p:spPr>
        <p:txBody>
          <a:bodyPr wrap="square">
            <a:spAutoFit/>
          </a:bodyPr>
          <a:lstStyle/>
          <a:p>
            <a:pPr algn="just"/>
            <a:r>
              <a:rPr lang="en-US" dirty="0">
                <a:solidFill>
                  <a:schemeClr val="accent2">
                    <a:lumMod val="75000"/>
                  </a:schemeClr>
                </a:solidFill>
              </a:rPr>
              <a:t>Direct method- </a:t>
            </a:r>
            <a:r>
              <a:rPr lang="en-US" dirty="0">
                <a:solidFill>
                  <a:srgbClr val="002060"/>
                </a:solidFill>
              </a:rPr>
              <a:t>suspects model are placed directly over the bite mark photograph</a:t>
            </a:r>
          </a:p>
          <a:p>
            <a:pPr algn="just"/>
            <a:endParaRPr lang="en-US" dirty="0">
              <a:solidFill>
                <a:srgbClr val="002060"/>
              </a:solidFill>
            </a:endParaRPr>
          </a:p>
          <a:p>
            <a:pPr algn="just"/>
            <a:r>
              <a:rPr lang="en-US" dirty="0">
                <a:solidFill>
                  <a:schemeClr val="accent2">
                    <a:lumMod val="75000"/>
                  </a:schemeClr>
                </a:solidFill>
              </a:rPr>
              <a:t>Indirect method- </a:t>
            </a:r>
            <a:r>
              <a:rPr lang="en-US" dirty="0" err="1">
                <a:solidFill>
                  <a:srgbClr val="002060"/>
                </a:solidFill>
              </a:rPr>
              <a:t>incisal</a:t>
            </a:r>
            <a:r>
              <a:rPr lang="en-US" dirty="0">
                <a:solidFill>
                  <a:srgbClr val="002060"/>
                </a:solidFill>
              </a:rPr>
              <a:t> and </a:t>
            </a:r>
            <a:r>
              <a:rPr lang="en-US" dirty="0" err="1">
                <a:solidFill>
                  <a:srgbClr val="002060"/>
                </a:solidFill>
              </a:rPr>
              <a:t>occlusal</a:t>
            </a:r>
            <a:r>
              <a:rPr lang="en-US" dirty="0">
                <a:solidFill>
                  <a:srgbClr val="002060"/>
                </a:solidFill>
              </a:rPr>
              <a:t> edge of the suspect’s teeth may be traced on to clear acetate and superimposed on life-size bite mark photographs.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6" y="457200"/>
            <a:ext cx="7735283" cy="1066800"/>
          </a:xfrm>
        </p:spPr>
        <p:txBody>
          <a:bodyPr>
            <a:normAutofit fontScale="90000"/>
          </a:bodyPr>
          <a:lstStyle/>
          <a:p>
            <a:r>
              <a:rPr lang="en-IN" dirty="0"/>
              <a:t>CONCLUSIONS OF BITE MARK ANALYSIS </a:t>
            </a:r>
            <a:br>
              <a:rPr lang="en-US" dirty="0"/>
            </a:br>
            <a:endParaRPr lang="en-US" dirty="0"/>
          </a:p>
        </p:txBody>
      </p:sp>
      <p:sp>
        <p:nvSpPr>
          <p:cNvPr id="3" name="Content Placeholder 2"/>
          <p:cNvSpPr>
            <a:spLocks noGrp="1"/>
          </p:cNvSpPr>
          <p:nvPr>
            <p:ph idx="1"/>
          </p:nvPr>
        </p:nvSpPr>
        <p:spPr>
          <a:xfrm>
            <a:off x="799116" y="1371600"/>
            <a:ext cx="7735283" cy="4648200"/>
          </a:xfrm>
        </p:spPr>
        <p:txBody>
          <a:bodyPr>
            <a:normAutofit/>
          </a:bodyPr>
          <a:lstStyle/>
          <a:p>
            <a:pPr algn="just">
              <a:buNone/>
            </a:pPr>
            <a:r>
              <a:rPr lang="en-IN" b="1" dirty="0">
                <a:solidFill>
                  <a:srgbClr val="C00000"/>
                </a:solidFill>
              </a:rPr>
              <a:t>By </a:t>
            </a:r>
            <a:r>
              <a:rPr lang="en-IN" b="1" dirty="0" err="1">
                <a:solidFill>
                  <a:srgbClr val="C00000"/>
                </a:solidFill>
              </a:rPr>
              <a:t>Levie</a:t>
            </a:r>
            <a:endParaRPr lang="en-IN" b="1" dirty="0">
              <a:solidFill>
                <a:srgbClr val="C00000"/>
              </a:solidFill>
            </a:endParaRPr>
          </a:p>
          <a:p>
            <a:pPr algn="just">
              <a:buNone/>
            </a:pPr>
            <a:r>
              <a:rPr lang="en-IN" sz="2200" b="1" dirty="0">
                <a:solidFill>
                  <a:schemeClr val="accent2">
                    <a:lumMod val="75000"/>
                  </a:schemeClr>
                </a:solidFill>
              </a:rPr>
              <a:t>Positive identification: </a:t>
            </a:r>
            <a:r>
              <a:rPr lang="en-IN" sz="2200" dirty="0">
                <a:solidFill>
                  <a:srgbClr val="002060"/>
                </a:solidFill>
              </a:rPr>
              <a:t>characteristic matches between the bite mark pattern and the pattern of the suspect's teeth. </a:t>
            </a:r>
            <a:r>
              <a:rPr lang="en-IN" sz="2200" b="1" dirty="0">
                <a:solidFill>
                  <a:srgbClr val="002060"/>
                </a:solidFill>
              </a:rPr>
              <a:t> </a:t>
            </a:r>
            <a:endParaRPr lang="en-US" sz="2200" dirty="0">
              <a:solidFill>
                <a:srgbClr val="002060"/>
              </a:solidFill>
            </a:endParaRPr>
          </a:p>
          <a:p>
            <a:pPr algn="just">
              <a:buNone/>
            </a:pPr>
            <a:r>
              <a:rPr lang="en-IN" sz="2200" b="1" dirty="0">
                <a:solidFill>
                  <a:schemeClr val="accent2">
                    <a:lumMod val="75000"/>
                  </a:schemeClr>
                </a:solidFill>
              </a:rPr>
              <a:t>Possible identification:</a:t>
            </a:r>
            <a:endParaRPr lang="en-US" sz="2200" dirty="0">
              <a:solidFill>
                <a:schemeClr val="accent2">
                  <a:lumMod val="75000"/>
                </a:schemeClr>
              </a:solidFill>
            </a:endParaRPr>
          </a:p>
          <a:p>
            <a:pPr lvl="0" algn="just"/>
            <a:r>
              <a:rPr lang="en-IN" sz="2200" dirty="0">
                <a:solidFill>
                  <a:srgbClr val="002060"/>
                </a:solidFill>
              </a:rPr>
              <a:t>This implies that although the suspect's teeth could have made the bite mark, there are </a:t>
            </a:r>
            <a:r>
              <a:rPr lang="en-IN" sz="2200" dirty="0">
                <a:solidFill>
                  <a:srgbClr val="FF0000"/>
                </a:solidFill>
              </a:rPr>
              <a:t>no characteristic matches </a:t>
            </a:r>
            <a:r>
              <a:rPr lang="en-IN" sz="2200" dirty="0">
                <a:solidFill>
                  <a:srgbClr val="002060"/>
                </a:solidFill>
              </a:rPr>
              <a:t>to be absolutely certain. </a:t>
            </a:r>
            <a:r>
              <a:rPr lang="en-IN" sz="2200" b="1" dirty="0">
                <a:solidFill>
                  <a:srgbClr val="002060"/>
                </a:solidFill>
              </a:rPr>
              <a:t> </a:t>
            </a:r>
            <a:endParaRPr lang="en-US" sz="2200" b="1" dirty="0">
              <a:solidFill>
                <a:srgbClr val="002060"/>
              </a:solidFill>
            </a:endParaRPr>
          </a:p>
          <a:p>
            <a:pPr lvl="0" algn="just">
              <a:buNone/>
            </a:pPr>
            <a:r>
              <a:rPr lang="en-IN" sz="2200" b="1" dirty="0">
                <a:solidFill>
                  <a:schemeClr val="accent2">
                    <a:lumMod val="75000"/>
                  </a:schemeClr>
                </a:solidFill>
              </a:rPr>
              <a:t>Excludes identification:</a:t>
            </a:r>
            <a:endParaRPr lang="en-US" sz="2200" dirty="0">
              <a:solidFill>
                <a:schemeClr val="accent2">
                  <a:lumMod val="75000"/>
                </a:schemeClr>
              </a:solidFill>
            </a:endParaRPr>
          </a:p>
          <a:p>
            <a:pPr lvl="0" algn="just"/>
            <a:r>
              <a:rPr lang="en-IN" sz="2200" dirty="0">
                <a:solidFill>
                  <a:srgbClr val="002060"/>
                </a:solidFill>
              </a:rPr>
              <a:t>When features on the </a:t>
            </a:r>
            <a:r>
              <a:rPr lang="en-IN" sz="2200" dirty="0" err="1">
                <a:solidFill>
                  <a:srgbClr val="002060"/>
                </a:solidFill>
              </a:rPr>
              <a:t>bitemark</a:t>
            </a:r>
            <a:r>
              <a:rPr lang="en-IN" sz="2200" dirty="0">
                <a:solidFill>
                  <a:srgbClr val="002060"/>
                </a:solidFill>
              </a:rPr>
              <a:t> indicate that the suspect's teeth </a:t>
            </a:r>
            <a:r>
              <a:rPr lang="en-IN" sz="2200" dirty="0">
                <a:solidFill>
                  <a:srgbClr val="FF0000"/>
                </a:solidFill>
              </a:rPr>
              <a:t>could definitely not have caused them</a:t>
            </a:r>
            <a:r>
              <a:rPr lang="en-IN" sz="2200" dirty="0">
                <a:solidFill>
                  <a:srgbClr val="002060"/>
                </a:solidFill>
              </a:rPr>
              <a:t>, it represents a Negative or exclusion. </a:t>
            </a:r>
            <a:endParaRPr lang="en-US" sz="2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6516798" cy="1066800"/>
          </a:xfrm>
        </p:spPr>
        <p:txBody>
          <a:bodyPr>
            <a:normAutofit/>
          </a:bodyPr>
          <a:lstStyle/>
          <a:p>
            <a:r>
              <a:rPr lang="en-IN" sz="2800" dirty="0" err="1"/>
              <a:t>Cheiloscopy</a:t>
            </a:r>
            <a:endParaRPr lang="en-US" sz="2800" dirty="0"/>
          </a:p>
        </p:txBody>
      </p:sp>
      <p:sp>
        <p:nvSpPr>
          <p:cNvPr id="3" name="Content Placeholder 2"/>
          <p:cNvSpPr>
            <a:spLocks noGrp="1"/>
          </p:cNvSpPr>
          <p:nvPr>
            <p:ph idx="1"/>
          </p:nvPr>
        </p:nvSpPr>
        <p:spPr>
          <a:xfrm>
            <a:off x="685800" y="1371600"/>
            <a:ext cx="7659083" cy="4191000"/>
          </a:xfrm>
        </p:spPr>
        <p:txBody>
          <a:bodyPr>
            <a:normAutofit/>
          </a:bodyPr>
          <a:lstStyle/>
          <a:p>
            <a:pPr algn="just"/>
            <a:r>
              <a:rPr lang="en-IN" sz="2300" dirty="0" err="1">
                <a:solidFill>
                  <a:srgbClr val="002060"/>
                </a:solidFill>
              </a:rPr>
              <a:t>Cheiloscopy</a:t>
            </a:r>
            <a:r>
              <a:rPr lang="en-IN" sz="2300" dirty="0">
                <a:solidFill>
                  <a:srgbClr val="002060"/>
                </a:solidFill>
              </a:rPr>
              <a:t> is a forensic investigation technique that deals with identification of humans based on lips traces. </a:t>
            </a:r>
            <a:endParaRPr lang="en-US" sz="2300" dirty="0">
              <a:solidFill>
                <a:srgbClr val="002060"/>
              </a:solidFill>
            </a:endParaRPr>
          </a:p>
          <a:p>
            <a:pPr algn="just"/>
            <a:r>
              <a:rPr lang="en-IN" sz="2300" dirty="0">
                <a:solidFill>
                  <a:srgbClr val="002060"/>
                </a:solidFill>
              </a:rPr>
              <a:t>Lip prints have to be obtained within 24 hours of time of death to prevent erroneous data that would result from post mortem alterations of lip.</a:t>
            </a:r>
            <a:r>
              <a:rPr lang="en-IN" sz="2300" baseline="30000" dirty="0">
                <a:solidFill>
                  <a:srgbClr val="002060"/>
                </a:solidFill>
              </a:rPr>
              <a:t> </a:t>
            </a:r>
            <a:endParaRPr lang="en-US" sz="2300" dirty="0">
              <a:solidFill>
                <a:srgbClr val="002060"/>
              </a:solidFill>
            </a:endParaRPr>
          </a:p>
          <a:p>
            <a:pPr algn="just"/>
            <a:r>
              <a:rPr lang="en-IN" sz="2300" dirty="0">
                <a:solidFill>
                  <a:srgbClr val="002060"/>
                </a:solidFill>
              </a:rPr>
              <a:t>Pattern depends on whether mouth is opened or closed. </a:t>
            </a:r>
            <a:endParaRPr lang="en-US" sz="2300" dirty="0">
              <a:solidFill>
                <a:srgbClr val="002060"/>
              </a:solidFill>
            </a:endParaRPr>
          </a:p>
          <a:p>
            <a:pPr algn="just"/>
            <a:r>
              <a:rPr lang="en-IN" sz="2300" dirty="0">
                <a:solidFill>
                  <a:schemeClr val="accent2">
                    <a:lumMod val="75000"/>
                  </a:schemeClr>
                </a:solidFill>
              </a:rPr>
              <a:t>Closed mouth position </a:t>
            </a:r>
            <a:r>
              <a:rPr lang="en-IN" sz="2300" dirty="0">
                <a:solidFill>
                  <a:srgbClr val="002060"/>
                </a:solidFill>
              </a:rPr>
              <a:t>- well defined grooves </a:t>
            </a:r>
          </a:p>
          <a:p>
            <a:pPr algn="just"/>
            <a:r>
              <a:rPr lang="en-IN" sz="2300" dirty="0">
                <a:solidFill>
                  <a:schemeClr val="accent2">
                    <a:lumMod val="75000"/>
                  </a:schemeClr>
                </a:solidFill>
              </a:rPr>
              <a:t>Open position </a:t>
            </a:r>
            <a:r>
              <a:rPr lang="en-IN" sz="2300" dirty="0">
                <a:solidFill>
                  <a:srgbClr val="002060"/>
                </a:solidFill>
              </a:rPr>
              <a:t>-  ill defined and difficult to interpret </a:t>
            </a:r>
            <a:endParaRPr lang="en-US" sz="2300" dirty="0">
              <a:solidFill>
                <a:srgbClr val="002060"/>
              </a:solidFill>
            </a:endParaRPr>
          </a:p>
          <a:p>
            <a:pPr algn="just"/>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117" y="533400"/>
            <a:ext cx="6516798" cy="5486400"/>
          </a:xfrm>
        </p:spPr>
        <p:txBody>
          <a:bodyPr>
            <a:noAutofit/>
          </a:bodyPr>
          <a:lstStyle/>
          <a:p>
            <a:pPr>
              <a:buNone/>
            </a:pPr>
            <a:r>
              <a:rPr lang="en-IN" sz="2300" b="1" dirty="0">
                <a:solidFill>
                  <a:schemeClr val="accent2">
                    <a:lumMod val="75000"/>
                  </a:schemeClr>
                </a:solidFill>
              </a:rPr>
              <a:t>Classification of lip prints</a:t>
            </a:r>
            <a:r>
              <a:rPr lang="en-IN" sz="2300" dirty="0">
                <a:solidFill>
                  <a:schemeClr val="accent2">
                    <a:lumMod val="75000"/>
                  </a:schemeClr>
                </a:solidFill>
              </a:rPr>
              <a:t> </a:t>
            </a:r>
          </a:p>
          <a:p>
            <a:pPr>
              <a:buNone/>
            </a:pPr>
            <a:r>
              <a:rPr lang="en-IN" sz="2300" dirty="0">
                <a:solidFill>
                  <a:srgbClr val="C00000"/>
                </a:solidFill>
              </a:rPr>
              <a:t>By </a:t>
            </a:r>
            <a:r>
              <a:rPr lang="en-IN" sz="2300" b="1" dirty="0">
                <a:solidFill>
                  <a:srgbClr val="C00000"/>
                </a:solidFill>
              </a:rPr>
              <a:t>Santos</a:t>
            </a:r>
            <a:r>
              <a:rPr lang="en-IN" sz="2300" dirty="0">
                <a:solidFill>
                  <a:srgbClr val="C00000"/>
                </a:solidFill>
              </a:rPr>
              <a:t> in 1967</a:t>
            </a:r>
          </a:p>
          <a:p>
            <a:pPr>
              <a:buNone/>
            </a:pPr>
            <a:r>
              <a:rPr lang="en-IN" sz="2300" b="1" dirty="0">
                <a:solidFill>
                  <a:srgbClr val="0070C0"/>
                </a:solidFill>
              </a:rPr>
              <a:t>Simple wrinkles</a:t>
            </a:r>
            <a:r>
              <a:rPr lang="en-IN" sz="2300" dirty="0">
                <a:solidFill>
                  <a:srgbClr val="0070C0"/>
                </a:solidFill>
              </a:rPr>
              <a:t> </a:t>
            </a:r>
            <a:endParaRPr lang="en-US" sz="2300" dirty="0">
              <a:solidFill>
                <a:srgbClr val="0070C0"/>
              </a:solidFill>
            </a:endParaRPr>
          </a:p>
          <a:p>
            <a:pPr>
              <a:buNone/>
            </a:pPr>
            <a:r>
              <a:rPr lang="en-IN" sz="2300" dirty="0">
                <a:solidFill>
                  <a:srgbClr val="002060"/>
                </a:solidFill>
              </a:rPr>
              <a:t>• </a:t>
            </a:r>
            <a:r>
              <a:rPr lang="en-IN" dirty="0">
                <a:solidFill>
                  <a:srgbClr val="002060"/>
                </a:solidFill>
              </a:rPr>
              <a:t>Straight line                                       </a:t>
            </a:r>
            <a:endParaRPr lang="en-US" dirty="0">
              <a:solidFill>
                <a:srgbClr val="002060"/>
              </a:solidFill>
            </a:endParaRPr>
          </a:p>
          <a:p>
            <a:pPr>
              <a:buNone/>
            </a:pPr>
            <a:r>
              <a:rPr lang="en-IN" dirty="0">
                <a:solidFill>
                  <a:srgbClr val="002060"/>
                </a:solidFill>
              </a:rPr>
              <a:t>• Curved line</a:t>
            </a:r>
            <a:endParaRPr lang="en-US" dirty="0">
              <a:solidFill>
                <a:srgbClr val="002060"/>
              </a:solidFill>
            </a:endParaRPr>
          </a:p>
          <a:p>
            <a:pPr>
              <a:buNone/>
            </a:pPr>
            <a:r>
              <a:rPr lang="en-IN" dirty="0">
                <a:solidFill>
                  <a:srgbClr val="002060"/>
                </a:solidFill>
              </a:rPr>
              <a:t>• Angled line</a:t>
            </a:r>
            <a:endParaRPr lang="en-US" dirty="0">
              <a:solidFill>
                <a:srgbClr val="002060"/>
              </a:solidFill>
            </a:endParaRPr>
          </a:p>
          <a:p>
            <a:pPr>
              <a:buNone/>
            </a:pPr>
            <a:r>
              <a:rPr lang="en-IN" dirty="0">
                <a:solidFill>
                  <a:srgbClr val="002060"/>
                </a:solidFill>
              </a:rPr>
              <a:t>• Sine-shaped curve </a:t>
            </a:r>
            <a:endParaRPr lang="en-US" dirty="0">
              <a:solidFill>
                <a:srgbClr val="002060"/>
              </a:solidFill>
            </a:endParaRPr>
          </a:p>
          <a:p>
            <a:pPr>
              <a:buNone/>
            </a:pPr>
            <a:r>
              <a:rPr lang="en-IN" sz="2300" b="1" dirty="0">
                <a:solidFill>
                  <a:srgbClr val="0070C0"/>
                </a:solidFill>
              </a:rPr>
              <a:t>Compound wrinkles</a:t>
            </a:r>
            <a:r>
              <a:rPr lang="en-IN" sz="2300" dirty="0">
                <a:solidFill>
                  <a:srgbClr val="0070C0"/>
                </a:solidFill>
              </a:rPr>
              <a:t> </a:t>
            </a:r>
            <a:endParaRPr lang="en-US" sz="2300" dirty="0">
              <a:solidFill>
                <a:srgbClr val="0070C0"/>
              </a:solidFill>
            </a:endParaRPr>
          </a:p>
          <a:p>
            <a:pPr>
              <a:buNone/>
            </a:pPr>
            <a:r>
              <a:rPr lang="en-IN" sz="2300" dirty="0">
                <a:solidFill>
                  <a:srgbClr val="002060"/>
                </a:solidFill>
              </a:rPr>
              <a:t>• </a:t>
            </a:r>
            <a:r>
              <a:rPr lang="en-IN" dirty="0">
                <a:solidFill>
                  <a:srgbClr val="002060"/>
                </a:solidFill>
              </a:rPr>
              <a:t>Bifurcated</a:t>
            </a:r>
            <a:endParaRPr lang="en-US" dirty="0">
              <a:solidFill>
                <a:srgbClr val="002060"/>
              </a:solidFill>
            </a:endParaRPr>
          </a:p>
          <a:p>
            <a:pPr>
              <a:buNone/>
            </a:pPr>
            <a:r>
              <a:rPr lang="en-IN" dirty="0">
                <a:solidFill>
                  <a:srgbClr val="002060"/>
                </a:solidFill>
              </a:rPr>
              <a:t>• Trifurcated</a:t>
            </a:r>
            <a:endParaRPr lang="en-US" dirty="0">
              <a:solidFill>
                <a:srgbClr val="002060"/>
              </a:solidFill>
            </a:endParaRPr>
          </a:p>
          <a:p>
            <a:pPr>
              <a:buNone/>
            </a:pPr>
            <a:r>
              <a:rPr lang="en-IN" dirty="0">
                <a:solidFill>
                  <a:srgbClr val="002060"/>
                </a:solidFill>
              </a:rPr>
              <a:t>• Anomalous</a:t>
            </a:r>
            <a:endParaRPr lang="en-US" dirty="0">
              <a:solidFill>
                <a:srgbClr val="002060"/>
              </a:solidFill>
            </a:endParaRPr>
          </a:p>
          <a:p>
            <a:pPr>
              <a:buNone/>
            </a:pPr>
            <a:r>
              <a:rPr lang="en-IN" sz="2300" b="1" dirty="0">
                <a:solidFill>
                  <a:srgbClr val="002060"/>
                </a:solidFill>
              </a:rPr>
              <a:t> </a:t>
            </a:r>
            <a:endParaRPr lang="en-US" sz="2300" dirty="0">
              <a:solidFill>
                <a:srgbClr val="002060"/>
              </a:solidFill>
            </a:endParaRPr>
          </a:p>
          <a:p>
            <a:r>
              <a:rPr lang="en-IN" sz="2300" b="1" dirty="0">
                <a:solidFill>
                  <a:srgbClr val="002060"/>
                </a:solidFill>
              </a:rPr>
              <a:t> </a:t>
            </a:r>
            <a:endParaRPr lang="en-US" sz="2300" dirty="0">
              <a:solidFill>
                <a:srgbClr val="002060"/>
              </a:solidFill>
            </a:endParaRPr>
          </a:p>
          <a:p>
            <a:pPr>
              <a:buNone/>
            </a:pPr>
            <a:endParaRPr lang="en-US" sz="2300" dirty="0">
              <a:solidFill>
                <a:srgbClr val="002060"/>
              </a:solidFill>
            </a:endParaRPr>
          </a:p>
          <a:p>
            <a:endParaRPr lang="en-US" sz="23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4953000" cy="5562600"/>
          </a:xfrm>
        </p:spPr>
        <p:txBody>
          <a:bodyPr>
            <a:normAutofit/>
          </a:bodyPr>
          <a:lstStyle/>
          <a:p>
            <a:pPr>
              <a:buNone/>
            </a:pPr>
            <a:r>
              <a:rPr lang="en-IN" sz="2200" b="1" dirty="0">
                <a:solidFill>
                  <a:schemeClr val="accent2">
                    <a:lumMod val="75000"/>
                  </a:schemeClr>
                </a:solidFill>
              </a:rPr>
              <a:t>Suzuki and </a:t>
            </a:r>
            <a:r>
              <a:rPr lang="en-IN" sz="2200" b="1" dirty="0" err="1">
                <a:solidFill>
                  <a:schemeClr val="accent2">
                    <a:lumMod val="75000"/>
                  </a:schemeClr>
                </a:solidFill>
              </a:rPr>
              <a:t>Tsuchihashi</a:t>
            </a:r>
            <a:r>
              <a:rPr lang="en-IN" sz="2200" b="1" dirty="0">
                <a:solidFill>
                  <a:schemeClr val="accent2">
                    <a:lumMod val="75000"/>
                  </a:schemeClr>
                </a:solidFill>
              </a:rPr>
              <a:t> </a:t>
            </a:r>
            <a:r>
              <a:rPr lang="en-IN" sz="2200" dirty="0">
                <a:solidFill>
                  <a:schemeClr val="accent2">
                    <a:lumMod val="75000"/>
                  </a:schemeClr>
                </a:solidFill>
              </a:rPr>
              <a:t>(1970)</a:t>
            </a:r>
          </a:p>
          <a:p>
            <a:r>
              <a:rPr lang="en-IN" sz="2200" dirty="0">
                <a:solidFill>
                  <a:srgbClr val="C00000"/>
                </a:solidFill>
              </a:rPr>
              <a:t>Type </a:t>
            </a:r>
            <a:r>
              <a:rPr lang="en-IN" sz="2200" dirty="0">
                <a:solidFill>
                  <a:srgbClr val="002060"/>
                </a:solidFill>
              </a:rPr>
              <a:t>I - Clear-cut vertical grooves that run across the entire lip</a:t>
            </a:r>
            <a:endParaRPr lang="en-US" sz="2200" dirty="0">
              <a:solidFill>
                <a:srgbClr val="002060"/>
              </a:solidFill>
            </a:endParaRPr>
          </a:p>
          <a:p>
            <a:r>
              <a:rPr lang="en-IN" sz="2200" dirty="0">
                <a:solidFill>
                  <a:srgbClr val="C00000"/>
                </a:solidFill>
              </a:rPr>
              <a:t>Type I' </a:t>
            </a:r>
            <a:r>
              <a:rPr lang="en-IN" sz="2200" dirty="0">
                <a:solidFill>
                  <a:srgbClr val="002060"/>
                </a:solidFill>
              </a:rPr>
              <a:t>- Similar to Type I, but do not cover the entire lip</a:t>
            </a:r>
            <a:endParaRPr lang="en-US" sz="2200" dirty="0">
              <a:solidFill>
                <a:srgbClr val="002060"/>
              </a:solidFill>
            </a:endParaRPr>
          </a:p>
          <a:p>
            <a:r>
              <a:rPr lang="en-IN" sz="2200" dirty="0">
                <a:solidFill>
                  <a:srgbClr val="C00000"/>
                </a:solidFill>
              </a:rPr>
              <a:t>Type II </a:t>
            </a:r>
            <a:r>
              <a:rPr lang="en-IN" sz="2200" dirty="0">
                <a:solidFill>
                  <a:srgbClr val="002060"/>
                </a:solidFill>
              </a:rPr>
              <a:t>- Branched grooves	</a:t>
            </a:r>
            <a:endParaRPr lang="en-US" sz="2200" dirty="0">
              <a:solidFill>
                <a:srgbClr val="002060"/>
              </a:solidFill>
            </a:endParaRPr>
          </a:p>
          <a:p>
            <a:r>
              <a:rPr lang="en-IN" sz="2200" dirty="0">
                <a:solidFill>
                  <a:srgbClr val="C00000"/>
                </a:solidFill>
              </a:rPr>
              <a:t>Type III</a:t>
            </a:r>
            <a:r>
              <a:rPr lang="en-IN" sz="2200" b="1" dirty="0">
                <a:solidFill>
                  <a:srgbClr val="C00000"/>
                </a:solidFill>
              </a:rPr>
              <a:t>- </a:t>
            </a:r>
            <a:r>
              <a:rPr lang="en-IN" sz="2200" dirty="0">
                <a:solidFill>
                  <a:srgbClr val="002060"/>
                </a:solidFill>
              </a:rPr>
              <a:t>Intersected grooves</a:t>
            </a:r>
            <a:endParaRPr lang="en-US" sz="2200" dirty="0">
              <a:solidFill>
                <a:srgbClr val="002060"/>
              </a:solidFill>
            </a:endParaRPr>
          </a:p>
          <a:p>
            <a:r>
              <a:rPr lang="en-IN" sz="2200" dirty="0">
                <a:solidFill>
                  <a:srgbClr val="C00000"/>
                </a:solidFill>
              </a:rPr>
              <a:t>Type IV </a:t>
            </a:r>
            <a:r>
              <a:rPr lang="en-IN" sz="2200" dirty="0">
                <a:solidFill>
                  <a:srgbClr val="002060"/>
                </a:solidFill>
              </a:rPr>
              <a:t>- Reticular grooves</a:t>
            </a:r>
            <a:endParaRPr lang="en-US" sz="2200" dirty="0">
              <a:solidFill>
                <a:srgbClr val="002060"/>
              </a:solidFill>
            </a:endParaRPr>
          </a:p>
          <a:p>
            <a:r>
              <a:rPr lang="en-IN" sz="2200" dirty="0">
                <a:solidFill>
                  <a:srgbClr val="C00000"/>
                </a:solidFill>
              </a:rPr>
              <a:t>Type V </a:t>
            </a:r>
            <a:r>
              <a:rPr lang="en-IN" sz="2200" dirty="0">
                <a:solidFill>
                  <a:srgbClr val="002060"/>
                </a:solidFill>
              </a:rPr>
              <a:t>- Grooves that cannot be morphologically differentiated.</a:t>
            </a:r>
            <a:endParaRPr lang="en-US" sz="2200" dirty="0">
              <a:solidFill>
                <a:srgbClr val="002060"/>
              </a:solidFill>
            </a:endParaRPr>
          </a:p>
          <a:p>
            <a:endParaRPr lang="en-US" sz="2200" dirty="0"/>
          </a:p>
        </p:txBody>
      </p:sp>
      <p:pic>
        <p:nvPicPr>
          <p:cNvPr id="4" name="Picture 3"/>
          <p:cNvPicPr/>
          <p:nvPr/>
        </p:nvPicPr>
        <p:blipFill>
          <a:blip r:embed="rId2"/>
          <a:srcRect/>
          <a:stretch>
            <a:fillRect/>
          </a:stretch>
        </p:blipFill>
        <p:spPr bwMode="auto">
          <a:xfrm>
            <a:off x="4724400" y="2590800"/>
            <a:ext cx="4340907" cy="379827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99116" y="1828800"/>
            <a:ext cx="7582883" cy="4191000"/>
          </a:xfrm>
        </p:spPr>
        <p:txBody>
          <a:bodyPr>
            <a:normAutofit/>
          </a:bodyPr>
          <a:lstStyle/>
          <a:p>
            <a:pPr algn="just"/>
            <a:r>
              <a:rPr lang="en-IN" sz="2200" dirty="0">
                <a:solidFill>
                  <a:srgbClr val="002060"/>
                </a:solidFill>
                <a:latin typeface="+mj-lt"/>
              </a:rPr>
              <a:t>A combination of these grooves may be found on any given set of lips. </a:t>
            </a:r>
          </a:p>
          <a:p>
            <a:pPr algn="just"/>
            <a:r>
              <a:rPr lang="en-IN" sz="2200" dirty="0">
                <a:solidFill>
                  <a:srgbClr val="002060"/>
                </a:solidFill>
                <a:latin typeface="+mj-lt"/>
              </a:rPr>
              <a:t>To simplify recording, the lips are divided into quadrants similar to the dentition - a horizontal line dividing the upper and lower lip and a vertical line dividing right and left sides. </a:t>
            </a:r>
          </a:p>
          <a:p>
            <a:pPr algn="just"/>
            <a:r>
              <a:rPr lang="en-IN" sz="2200" dirty="0">
                <a:solidFill>
                  <a:srgbClr val="002060"/>
                </a:solidFill>
                <a:latin typeface="+mj-lt"/>
              </a:rPr>
              <a:t>By noting the type of groove in each quadrant, the individual's lip print pattern may be recorded</a:t>
            </a:r>
          </a:p>
          <a:p>
            <a:pPr algn="just"/>
            <a:endParaRPr lang="en-US" sz="22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153400" cy="5562600"/>
          </a:xfrm>
        </p:spPr>
        <p:txBody>
          <a:bodyPr>
            <a:normAutofit/>
          </a:bodyPr>
          <a:lstStyle/>
          <a:p>
            <a:r>
              <a:rPr lang="en-IN" sz="2300" dirty="0">
                <a:solidFill>
                  <a:srgbClr val="002060"/>
                </a:solidFill>
                <a:latin typeface="+mj-lt"/>
              </a:rPr>
              <a:t>Lip prints are usually left at crime scenes and can provide a direct link to the suspect. </a:t>
            </a:r>
          </a:p>
          <a:p>
            <a:r>
              <a:rPr lang="en-IN" sz="2300" dirty="0">
                <a:solidFill>
                  <a:srgbClr val="002060"/>
                </a:solidFill>
                <a:latin typeface="+mj-lt"/>
              </a:rPr>
              <a:t>Traditionally, the use of lipsticks was essential to leave behind colour traces of lip prints. </a:t>
            </a:r>
          </a:p>
          <a:p>
            <a:r>
              <a:rPr lang="en-IN" sz="2300" dirty="0">
                <a:solidFill>
                  <a:srgbClr val="002060"/>
                </a:solidFill>
                <a:latin typeface="+mj-lt"/>
              </a:rPr>
              <a:t>In recent years, however, lipsticks have been developed that do not leave any visible trace after contact with surfaces such as glass, clothing, or cigarette butts. </a:t>
            </a:r>
          </a:p>
          <a:p>
            <a:endParaRPr lang="en-US" sz="2300" dirty="0">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238720</TotalTime>
  <Words>7177</Words>
  <Application>Microsoft Office PowerPoint</Application>
  <PresentationFormat>On-screen Show (4:3)</PresentationFormat>
  <Paragraphs>672</Paragraphs>
  <Slides>127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Arial</vt:lpstr>
      <vt:lpstr>Calibri</vt:lpstr>
      <vt:lpstr>Forte</vt:lpstr>
      <vt:lpstr>Franklin Gothic Medium</vt:lpstr>
      <vt:lpstr>Wingdings</vt:lpstr>
      <vt:lpstr>Theme1</vt:lpstr>
      <vt:lpstr>FORENSIC ODONTOLOGY</vt:lpstr>
      <vt:lpstr>PowerPoint Presentation</vt:lpstr>
      <vt:lpstr>PowerPoint Presentation</vt:lpstr>
      <vt:lpstr>INTRODUCTION: </vt:lpstr>
      <vt:lpstr>PowerPoint Presentation</vt:lpstr>
      <vt:lpstr>PowerPoint Presentation</vt:lpstr>
      <vt:lpstr>Historical evidences </vt:lpstr>
      <vt:lpstr>PowerPoint Presentation</vt:lpstr>
      <vt:lpstr>SCOPE AND PURPOSE : </vt:lpstr>
      <vt:lpstr>PowerPoint Presentation</vt:lpstr>
      <vt:lpstr>SCOPE AND PURPOSE : </vt:lpstr>
      <vt:lpstr>REASONS FOR IDENTIFICATION OF HUMAN REMAINS</vt:lpstr>
      <vt:lpstr>PowerPoint Presentation</vt:lpstr>
      <vt:lpstr>Personal identification   </vt:lpstr>
      <vt:lpstr>PowerPoint Presentation</vt:lpstr>
      <vt:lpstr>PowerPoint Presentation</vt:lpstr>
      <vt:lpstr>PowerPoint Presentation</vt:lpstr>
      <vt:lpstr>BASIS FOR DENTAL IDENTIFICATION: </vt:lpstr>
      <vt:lpstr>TECHNIQUES OF IDENTIFICATION:</vt:lpstr>
      <vt:lpstr>PowerPoint Presentation</vt:lpstr>
      <vt:lpstr>ORAL AUTOPSY  </vt:lpstr>
      <vt:lpstr>PowerPoint Presentation</vt:lpstr>
      <vt:lpstr>PowerPoint Presentation</vt:lpstr>
      <vt:lpstr>PowerPoint Presentation</vt:lpstr>
      <vt:lpstr>Obtaining dental records </vt:lpstr>
      <vt:lpstr>PowerPoint Presentation</vt:lpstr>
      <vt:lpstr>Comparing post mortem and ante mortem dental records </vt:lpstr>
      <vt:lpstr>PowerPoint Presentation</vt:lpstr>
      <vt:lpstr>Problems with dental identification  </vt:lpstr>
      <vt:lpstr>Identification in  mass disaster</vt:lpstr>
      <vt:lpstr>PowerPoint Presentation</vt:lpstr>
      <vt:lpstr>PowerPoint Presentation</vt:lpstr>
      <vt:lpstr>PowerPoint Presentation</vt:lpstr>
      <vt:lpstr>PowerPoint Presentation</vt:lpstr>
      <vt:lpstr>Reconstructive  post mortem (dental profiling)  </vt:lpstr>
      <vt:lpstr>IDENTIFYING  ETHNIC  ORIGIN FROM TEETH</vt:lpstr>
      <vt:lpstr>GENETIC AND ENVIRONMENTAL INFLUENCES ON TEETH: </vt:lpstr>
      <vt:lpstr>PowerPoint Presentation</vt:lpstr>
      <vt:lpstr>IDENTIFICATION FROM DENTAL DNA: </vt:lpstr>
      <vt:lpstr>Types of DNA:  </vt:lpstr>
      <vt:lpstr>Extraction of dental DNA:  </vt:lpstr>
      <vt:lpstr>PowerPoint Presentation</vt:lpstr>
      <vt:lpstr>PowerPoint Presentation</vt:lpstr>
      <vt:lpstr>PALATAL RUGAE IN IDENTIFICATION: </vt:lpstr>
      <vt:lpstr>PowerPoint Presentation</vt:lpstr>
      <vt:lpstr>Analysis of rugae pattern  </vt:lpstr>
      <vt:lpstr>PowerPoint Presentation</vt:lpstr>
      <vt:lpstr>Sex differentiation  </vt:lpstr>
      <vt:lpstr>Sexing from craniofacial morphology and dimension: </vt:lpstr>
      <vt:lpstr>Sex  differences in tooth size </vt:lpstr>
      <vt:lpstr>DENTAL INDEX: </vt:lpstr>
      <vt:lpstr>PowerPoint Presentation</vt:lpstr>
      <vt:lpstr>PowerPoint Presentation</vt:lpstr>
      <vt:lpstr>PowerPoint Presentation</vt:lpstr>
      <vt:lpstr>SEX DETERMINATION BY DNA ANALYSIS</vt:lpstr>
      <vt:lpstr>Dental  age  estimation  </vt:lpstr>
      <vt:lpstr>Age estimation in prenatal,neonatal and early post natal children   </vt:lpstr>
      <vt:lpstr>Age estimation in children and adolescents  </vt:lpstr>
      <vt:lpstr>PowerPoint Presentation</vt:lpstr>
      <vt:lpstr>DEMIRJIAN’S METHOD</vt:lpstr>
      <vt:lpstr>THIRD MOLARS IN AGE ESTIMATION  </vt:lpstr>
      <vt:lpstr>  AGE ESTIMATION IN ADULTS  </vt:lpstr>
      <vt:lpstr>GUSTAFSONS METHOD  </vt:lpstr>
      <vt:lpstr>PowerPoint Presentation</vt:lpstr>
      <vt:lpstr>DENTIN TRANSLUCENCY: </vt:lpstr>
      <vt:lpstr>Age estimation from incremental  lines of cementum  </vt:lpstr>
      <vt:lpstr>Radiographic method of Kvaal </vt:lpstr>
      <vt:lpstr>PowerPoint Presentation</vt:lpstr>
      <vt:lpstr>Amino  acid  racemisation   </vt:lpstr>
      <vt:lpstr>PowerPoint Presentation</vt:lpstr>
      <vt:lpstr>PowerPoint Presentation</vt:lpstr>
      <vt:lpstr>Introduction:</vt:lpstr>
      <vt:lpstr>PowerPoint Presentation</vt:lpstr>
      <vt:lpstr>Classification of Bite Marks:    </vt:lpstr>
      <vt:lpstr>PowerPoint Presentation</vt:lpstr>
      <vt:lpstr>PowerPoint Presentation</vt:lpstr>
      <vt:lpstr>PowerPoint Presentation</vt:lpstr>
      <vt:lpstr>PowerPoint Presentation</vt:lpstr>
      <vt:lpstr>Identifying injury as a bite mark </vt:lpstr>
      <vt:lpstr>Sites of bite marks</vt:lpstr>
      <vt:lpstr>Factors influencing the bite 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HISTOPATHOLOGICAL CHANGES IN BITE MARKS </vt:lpstr>
      <vt:lpstr>METHODS OF BITE MARKS ANALYSIS:  </vt:lpstr>
      <vt:lpstr> Metric analysis</vt:lpstr>
      <vt:lpstr> Pattern Association</vt:lpstr>
      <vt:lpstr>CONCLUSIONS OF BITE MARK ANALYSIS  </vt:lpstr>
      <vt:lpstr>Cheiloscopy</vt:lpstr>
      <vt:lpstr>PowerPoint Presentation</vt:lpstr>
      <vt:lpstr>PowerPoint Presentation</vt:lpstr>
      <vt:lpstr>PowerPoint Presentation</vt:lpstr>
      <vt:lpstr>PowerPoint Presentation</vt:lpstr>
      <vt:lpstr>PowerPoint Presentation</vt:lpstr>
      <vt:lpstr>Use of Ameloglyphics in Personal Identification  </vt:lpstr>
      <vt:lpstr>PowerPoint Presentation</vt:lpstr>
      <vt:lpstr>AMELOGLYPHICS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FINGERPRINTS </vt:lpstr>
      <vt:lpstr>PowerPoint Presentation</vt:lpstr>
      <vt:lpstr>PowerPoint Presentation</vt:lpstr>
      <vt:lpstr>PowerPoint Presentation</vt:lpstr>
      <vt:lpstr>PowerPoint Presentation</vt:lpstr>
      <vt:lpstr>Child abuse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 Kavya M</dc:creator>
  <cp:lastModifiedBy>jaicob varghese</cp:lastModifiedBy>
  <cp:revision>291</cp:revision>
  <dcterms:created xsi:type="dcterms:W3CDTF">2016-02-18T05:07:05Z</dcterms:created>
  <dcterms:modified xsi:type="dcterms:W3CDTF">2024-06-24T07:50:28Z</dcterms:modified>
</cp:coreProperties>
</file>