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1" r:id="rId15"/>
    <p:sldId id="269" r:id="rId16"/>
    <p:sldId id="270" r:id="rId17"/>
    <p:sldId id="282" r:id="rId18"/>
    <p:sldId id="271" r:id="rId19"/>
    <p:sldId id="272" r:id="rId20"/>
    <p:sldId id="283" r:id="rId21"/>
    <p:sldId id="284" r:id="rId22"/>
    <p:sldId id="273" r:id="rId23"/>
    <p:sldId id="274" r:id="rId24"/>
    <p:sldId id="275" r:id="rId25"/>
    <p:sldId id="276" r:id="rId26"/>
    <p:sldId id="277" r:id="rId27"/>
    <p:sldId id="278" r:id="rId28"/>
    <p:sldId id="288" r:id="rId29"/>
    <p:sldId id="289" r:id="rId30"/>
    <p:sldId id="290" r:id="rId31"/>
    <p:sldId id="280" r:id="rId32"/>
    <p:sldId id="285" r:id="rId33"/>
    <p:sldId id="286" r:id="rId34"/>
    <p:sldId id="28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err="1" smtClean="0"/>
              <a:t>Furcation</a:t>
            </a:r>
            <a:r>
              <a:rPr lang="en-US" sz="4800" dirty="0" smtClean="0"/>
              <a:t> involvement</a:t>
            </a:r>
            <a:endParaRPr lang="en-IN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Anatomy of </a:t>
            </a:r>
            <a:r>
              <a:rPr lang="en-IN" dirty="0" err="1" smtClean="0"/>
              <a:t>Furcation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 smtClean="0"/>
              <a:t>Bifurcational</a:t>
            </a:r>
            <a:r>
              <a:rPr lang="en-IN" dirty="0" smtClean="0"/>
              <a:t> ridges, a concavity in the dome, accessory canals complicates not only scaling, root </a:t>
            </a:r>
            <a:r>
              <a:rPr lang="en-IN" dirty="0" err="1" smtClean="0"/>
              <a:t>planing</a:t>
            </a:r>
            <a:r>
              <a:rPr lang="en-IN" dirty="0" smtClean="0"/>
              <a:t>, and surgical therapy, but also periodontal maintenance.</a:t>
            </a:r>
            <a:endParaRPr lang="en-IN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Cervical Enamel Projections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848600" cy="4846320"/>
          </a:xfrm>
        </p:spPr>
        <p:txBody>
          <a:bodyPr/>
          <a:lstStyle/>
          <a:p>
            <a:pPr>
              <a:buClr>
                <a:srgbClr val="FFFF00"/>
              </a:buClr>
            </a:pPr>
            <a:r>
              <a:rPr lang="en-IN" dirty="0" smtClean="0"/>
              <a:t>Occur on 8.6% to 28.6% of molars.</a:t>
            </a:r>
          </a:p>
          <a:p>
            <a:pPr>
              <a:buClr>
                <a:srgbClr val="FFFF00"/>
              </a:buClr>
            </a:pPr>
            <a:r>
              <a:rPr lang="en-IN" dirty="0" smtClean="0"/>
              <a:t>The prevalence is highest for </a:t>
            </a:r>
            <a:r>
              <a:rPr lang="en-IN" dirty="0" err="1" smtClean="0"/>
              <a:t>mandibular</a:t>
            </a:r>
            <a:r>
              <a:rPr lang="en-IN" dirty="0" smtClean="0"/>
              <a:t> and maxillary second molars.</a:t>
            </a:r>
          </a:p>
          <a:p>
            <a:pPr>
              <a:buClr>
                <a:srgbClr val="FFFF00"/>
              </a:buClr>
            </a:pPr>
            <a:r>
              <a:rPr lang="en-IN" dirty="0" smtClean="0"/>
              <a:t>Can affect plaque removal, can complicate scaling and root </a:t>
            </a:r>
            <a:r>
              <a:rPr lang="en-IN" dirty="0" err="1" smtClean="0"/>
              <a:t>planing</a:t>
            </a: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843553"/>
            <a:ext cx="4724400" cy="301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dirty="0" smtClean="0"/>
              <a:t>Glickman’s classification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848600" cy="4846320"/>
          </a:xfrm>
        </p:spPr>
        <p:txBody>
          <a:bodyPr/>
          <a:lstStyle/>
          <a:p>
            <a:r>
              <a:rPr lang="en-IN" b="1" u="sng" dirty="0" smtClean="0"/>
              <a:t>Grade I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en-IN" dirty="0" smtClean="0"/>
              <a:t>Incipient or early stage of </a:t>
            </a:r>
            <a:r>
              <a:rPr lang="en-IN" dirty="0" err="1" smtClean="0"/>
              <a:t>furcation</a:t>
            </a:r>
            <a:r>
              <a:rPr lang="en-IN" dirty="0" smtClean="0"/>
              <a:t> involvement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en-IN" dirty="0" smtClean="0"/>
              <a:t>Early bone loss may have occurred with an increase in probing depth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en-IN" dirty="0" smtClean="0"/>
              <a:t>Radiographic changes are not usually found.</a:t>
            </a:r>
          </a:p>
          <a:p>
            <a:pPr>
              <a:buClr>
                <a:srgbClr val="FFFF00"/>
              </a:buClr>
              <a:buNone/>
            </a:pPr>
            <a:r>
              <a:rPr lang="en-IN" b="1" dirty="0" smtClean="0"/>
              <a:t>   </a:t>
            </a:r>
            <a:r>
              <a:rPr lang="en-IN" b="1" u="sng" dirty="0" smtClean="0"/>
              <a:t>Grade II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en-IN" dirty="0" smtClean="0"/>
              <a:t>Cul-de-sac  </a:t>
            </a:r>
            <a:r>
              <a:rPr lang="en-IN" i="1" dirty="0" smtClean="0"/>
              <a:t>with a definite horizontal component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en-US" i="1" dirty="0" smtClean="0"/>
              <a:t>Partial bone loss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en-IN" dirty="0" smtClean="0"/>
              <a:t>Radiographs may or may not depict the </a:t>
            </a:r>
            <a:r>
              <a:rPr lang="en-IN" dirty="0" err="1" smtClean="0"/>
              <a:t>furcation</a:t>
            </a:r>
            <a:r>
              <a:rPr lang="en-IN" dirty="0" smtClean="0"/>
              <a:t> involvement</a:t>
            </a:r>
            <a:endParaRPr lang="en-I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620000" cy="484632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Grade III</a:t>
            </a:r>
          </a:p>
          <a:p>
            <a:pPr>
              <a:buClr>
                <a:srgbClr val="FFFF00"/>
              </a:buClr>
            </a:pPr>
            <a:r>
              <a:rPr lang="en-US" dirty="0" smtClean="0"/>
              <a:t>Complete loss of  </a:t>
            </a:r>
            <a:r>
              <a:rPr lang="en-US" dirty="0" err="1" smtClean="0"/>
              <a:t>interradicular</a:t>
            </a:r>
            <a:r>
              <a:rPr lang="en-US" dirty="0" smtClean="0"/>
              <a:t> bone</a:t>
            </a:r>
          </a:p>
          <a:p>
            <a:pPr>
              <a:buClr>
                <a:srgbClr val="FFFF00"/>
              </a:buClr>
            </a:pPr>
            <a:r>
              <a:rPr lang="en-US" dirty="0" smtClean="0"/>
              <a:t>Bone not attached to dome of </a:t>
            </a:r>
            <a:r>
              <a:rPr lang="en-US" dirty="0" err="1" smtClean="0"/>
              <a:t>furcation</a:t>
            </a:r>
            <a:endParaRPr lang="en-US" dirty="0" smtClean="0"/>
          </a:p>
          <a:p>
            <a:pPr>
              <a:buClr>
                <a:srgbClr val="FFFF00"/>
              </a:buClr>
            </a:pPr>
            <a:r>
              <a:rPr lang="en-US" dirty="0" err="1" smtClean="0"/>
              <a:t>Radiolucency</a:t>
            </a:r>
            <a:r>
              <a:rPr lang="en-US" dirty="0" smtClean="0"/>
              <a:t> seen in the </a:t>
            </a:r>
            <a:r>
              <a:rPr lang="en-US" dirty="0" err="1" smtClean="0"/>
              <a:t>furcation</a:t>
            </a:r>
            <a:r>
              <a:rPr lang="en-US" dirty="0" smtClean="0"/>
              <a:t> area</a:t>
            </a:r>
          </a:p>
          <a:p>
            <a:r>
              <a:rPr lang="en-IN" b="1" u="sng" dirty="0" smtClean="0"/>
              <a:t>Grade IV</a:t>
            </a:r>
          </a:p>
          <a:p>
            <a:pPr>
              <a:buClr>
                <a:srgbClr val="FFFF00"/>
              </a:buClr>
            </a:pPr>
            <a:r>
              <a:rPr lang="en-IN" dirty="0" err="1" smtClean="0"/>
              <a:t>Interdental</a:t>
            </a:r>
            <a:r>
              <a:rPr lang="en-IN" dirty="0" smtClean="0"/>
              <a:t> bone destroyed, and soft tissues have receded apically so that the </a:t>
            </a:r>
            <a:r>
              <a:rPr lang="en-IN" dirty="0" err="1" smtClean="0"/>
              <a:t>furcation</a:t>
            </a:r>
            <a:r>
              <a:rPr lang="en-IN" dirty="0" smtClean="0"/>
              <a:t> opening is clinically visible.</a:t>
            </a:r>
          </a:p>
          <a:p>
            <a:pPr>
              <a:buClr>
                <a:srgbClr val="FFFF00"/>
              </a:buClr>
            </a:pPr>
            <a:r>
              <a:rPr lang="en-IN" dirty="0" smtClean="0"/>
              <a:t>A tunnel exists between the roots of</a:t>
            </a:r>
          </a:p>
          <a:p>
            <a:pPr>
              <a:buClr>
                <a:srgbClr val="FFFF00"/>
              </a:buClr>
            </a:pPr>
            <a:r>
              <a:rPr lang="en-IN" dirty="0" smtClean="0"/>
              <a:t>such an affected tooth</a:t>
            </a:r>
            <a:endParaRPr lang="en-IN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4491037" cy="258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04800"/>
            <a:ext cx="4419600" cy="2542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00"/>
            <a:ext cx="4491037" cy="292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77757" y="3419475"/>
            <a:ext cx="4466243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Treatment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The objectives of </a:t>
            </a:r>
            <a:r>
              <a:rPr lang="en-IN" dirty="0" err="1" smtClean="0"/>
              <a:t>furcation</a:t>
            </a:r>
            <a:r>
              <a:rPr lang="en-IN" dirty="0" smtClean="0"/>
              <a:t> therapy are to</a:t>
            </a:r>
          </a:p>
          <a:p>
            <a:r>
              <a:rPr lang="en-IN" dirty="0" smtClean="0"/>
              <a:t>(a) facilitate maintenance,</a:t>
            </a:r>
          </a:p>
          <a:p>
            <a:r>
              <a:rPr lang="en-IN" dirty="0" smtClean="0"/>
              <a:t>(b) prevent further attachment loss, </a:t>
            </a:r>
          </a:p>
          <a:p>
            <a:r>
              <a:rPr lang="en-IN" dirty="0" smtClean="0"/>
              <a:t>(c) obliterate the </a:t>
            </a:r>
            <a:r>
              <a:rPr lang="en-IN" dirty="0" err="1" smtClean="0"/>
              <a:t>furcation</a:t>
            </a:r>
            <a:r>
              <a:rPr lang="en-IN" dirty="0" smtClean="0"/>
              <a:t> defects as a periodontal maintenance problem.</a:t>
            </a:r>
            <a:endParaRPr lang="en-IN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 I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848600" cy="4846320"/>
          </a:xfrm>
        </p:spPr>
        <p:txBody>
          <a:bodyPr/>
          <a:lstStyle/>
          <a:p>
            <a:pPr>
              <a:buClr>
                <a:srgbClr val="FFFF00"/>
              </a:buClr>
            </a:pPr>
            <a:r>
              <a:rPr lang="en-IN" dirty="0" smtClean="0"/>
              <a:t>Amenable to conservative periodontal therapy -  oral hygiene, scaling, and root </a:t>
            </a:r>
            <a:r>
              <a:rPr lang="en-IN" dirty="0" err="1" smtClean="0"/>
              <a:t>planing</a:t>
            </a:r>
            <a:r>
              <a:rPr lang="en-IN" dirty="0" smtClean="0"/>
              <a:t> </a:t>
            </a:r>
          </a:p>
          <a:p>
            <a:pPr>
              <a:buClr>
                <a:srgbClr val="FFFF00"/>
              </a:buClr>
            </a:pPr>
            <a:r>
              <a:rPr lang="en-US" dirty="0" err="1" smtClean="0"/>
              <a:t>Odontoplasty</a:t>
            </a:r>
            <a:r>
              <a:rPr lang="en-US" dirty="0" smtClean="0"/>
              <a:t> and </a:t>
            </a:r>
            <a:r>
              <a:rPr lang="en-US" dirty="0" err="1" smtClean="0"/>
              <a:t>osteoplasty</a:t>
            </a:r>
            <a:endParaRPr lang="en-IN" dirty="0" smtClean="0"/>
          </a:p>
          <a:p>
            <a:pPr>
              <a:buClr>
                <a:srgbClr val="FFFF00"/>
              </a:buClr>
            </a:pPr>
            <a:r>
              <a:rPr lang="en-IN" dirty="0" smtClean="0"/>
              <a:t>Any thick overhanging margins of  restorations, facial grooves, or CEPs should be eliminated by </a:t>
            </a:r>
            <a:r>
              <a:rPr lang="en-IN" dirty="0" err="1" smtClean="0"/>
              <a:t>odontoplasty</a:t>
            </a:r>
            <a:r>
              <a:rPr lang="en-IN" dirty="0" smtClean="0"/>
              <a:t>, </a:t>
            </a:r>
            <a:r>
              <a:rPr lang="en-IN" dirty="0" err="1" smtClean="0"/>
              <a:t>recontouring</a:t>
            </a:r>
            <a:r>
              <a:rPr lang="en-IN" dirty="0" smtClean="0"/>
              <a:t>, or replacement.</a:t>
            </a:r>
            <a:endParaRPr lang="en-IN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</a:rPr>
              <a:t>Furcation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plasty</a:t>
            </a:r>
            <a:r>
              <a:rPr lang="en-US" sz="3200" dirty="0" smtClean="0">
                <a:solidFill>
                  <a:srgbClr val="FFFF00"/>
                </a:solidFill>
              </a:rPr>
              <a:t>                 (</a:t>
            </a:r>
            <a:r>
              <a:rPr lang="en-US" sz="3200" dirty="0" err="1" smtClean="0">
                <a:solidFill>
                  <a:srgbClr val="FFFF00"/>
                </a:solidFill>
              </a:rPr>
              <a:t>odontoplasty</a:t>
            </a:r>
            <a:r>
              <a:rPr lang="en-US" sz="3200" dirty="0" smtClean="0">
                <a:solidFill>
                  <a:srgbClr val="FFFF00"/>
                </a:solidFill>
              </a:rPr>
              <a:t> &amp; </a:t>
            </a:r>
            <a:r>
              <a:rPr lang="en-US" sz="3200" dirty="0" err="1" smtClean="0">
                <a:solidFill>
                  <a:srgbClr val="FFFF00"/>
                </a:solidFill>
              </a:rPr>
              <a:t>osteoplasty</a:t>
            </a:r>
            <a:r>
              <a:rPr lang="en-US" sz="3200" dirty="0" smtClean="0">
                <a:solidFill>
                  <a:srgbClr val="FFFF00"/>
                </a:solidFill>
              </a:rPr>
              <a:t>)</a:t>
            </a:r>
            <a:endParaRPr lang="en-IN" sz="3200" dirty="0">
              <a:solidFill>
                <a:srgbClr val="FFFF00"/>
              </a:solidFill>
            </a:endParaRPr>
          </a:p>
        </p:txBody>
      </p:sp>
      <p:pic>
        <p:nvPicPr>
          <p:cNvPr id="5" name="Content Placeholder 4" descr="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8696"/>
          <a:stretch>
            <a:fillRect/>
          </a:stretch>
        </p:blipFill>
        <p:spPr bwMode="auto">
          <a:xfrm>
            <a:off x="2085975" y="1993666"/>
            <a:ext cx="3981450" cy="4078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 ii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FF00"/>
              </a:buClr>
            </a:pPr>
            <a:r>
              <a:rPr lang="en-IN" dirty="0" smtClean="0"/>
              <a:t>Shallow horizontal involvement - localized flap procedures with </a:t>
            </a:r>
            <a:r>
              <a:rPr lang="en-IN" dirty="0" err="1" smtClean="0"/>
              <a:t>odontoplasty</a:t>
            </a:r>
            <a:r>
              <a:rPr lang="en-IN" dirty="0" smtClean="0"/>
              <a:t>, </a:t>
            </a:r>
            <a:r>
              <a:rPr lang="en-IN" dirty="0" err="1" smtClean="0"/>
              <a:t>osteoplasty</a:t>
            </a:r>
            <a:r>
              <a:rPr lang="en-IN" dirty="0" smtClean="0"/>
              <a:t>, and </a:t>
            </a:r>
            <a:r>
              <a:rPr lang="en-IN" dirty="0" err="1" smtClean="0"/>
              <a:t>ostectomy</a:t>
            </a:r>
            <a:r>
              <a:rPr lang="en-IN" dirty="0" smtClean="0"/>
              <a:t>. </a:t>
            </a:r>
          </a:p>
          <a:p>
            <a:pPr>
              <a:buClr>
                <a:srgbClr val="FFFF00"/>
              </a:buClr>
            </a:pPr>
            <a:r>
              <a:rPr lang="en-IN" dirty="0" smtClean="0"/>
              <a:t>Deep Class II </a:t>
            </a:r>
            <a:r>
              <a:rPr lang="en-IN" dirty="0" err="1" smtClean="0"/>
              <a:t>furcations</a:t>
            </a:r>
            <a:r>
              <a:rPr lang="en-IN" dirty="0" smtClean="0"/>
              <a:t> – regenerative periodontal surgery</a:t>
            </a:r>
            <a:endParaRPr lang="en-IN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 iii &amp; grade iv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FF00"/>
              </a:buClr>
            </a:pPr>
            <a:r>
              <a:rPr lang="en-US" sz="3200" dirty="0" err="1" smtClean="0"/>
              <a:t>Tunelling</a:t>
            </a:r>
            <a:endParaRPr lang="en-US" sz="3200" dirty="0" smtClean="0"/>
          </a:p>
          <a:p>
            <a:pPr>
              <a:buClr>
                <a:srgbClr val="FFFF00"/>
              </a:buClr>
            </a:pPr>
            <a:r>
              <a:rPr lang="en-US" sz="3200" dirty="0" smtClean="0"/>
              <a:t>Root resection </a:t>
            </a:r>
          </a:p>
          <a:p>
            <a:pPr>
              <a:buClr>
                <a:srgbClr val="FFFF00"/>
              </a:buClr>
            </a:pPr>
            <a:r>
              <a:rPr lang="en-US" sz="3200" dirty="0" err="1" smtClean="0"/>
              <a:t>Hemisection</a:t>
            </a:r>
            <a:endParaRPr lang="en-US" sz="3200" dirty="0" smtClean="0"/>
          </a:p>
          <a:p>
            <a:pPr>
              <a:buClr>
                <a:srgbClr val="FFFF00"/>
              </a:buClr>
            </a:pPr>
            <a:r>
              <a:rPr lang="en-US" sz="3200" dirty="0" smtClean="0"/>
              <a:t>Extraction</a:t>
            </a:r>
            <a:endParaRPr lang="en-IN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848600" cy="4846320"/>
          </a:xfrm>
        </p:spPr>
        <p:txBody>
          <a:bodyPr/>
          <a:lstStyle/>
          <a:p>
            <a:pPr>
              <a:buNone/>
            </a:pPr>
            <a:r>
              <a:rPr lang="en-US" sz="3200" b="1" dirty="0" smtClean="0"/>
              <a:t>“Invasion of bifurcation and trifurcation</a:t>
            </a:r>
          </a:p>
          <a:p>
            <a:pPr>
              <a:buNone/>
            </a:pPr>
            <a:r>
              <a:rPr lang="en-US" sz="3200" b="1" dirty="0" smtClean="0"/>
              <a:t>of multi-rooted teeth by periodontal</a:t>
            </a:r>
          </a:p>
          <a:p>
            <a:pPr>
              <a:buNone/>
            </a:pPr>
            <a:r>
              <a:rPr lang="en-US" sz="3200" b="1" dirty="0" smtClean="0"/>
              <a:t>disease”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Tunnel preparation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543800" cy="4846320"/>
          </a:xfrm>
        </p:spPr>
        <p:txBody>
          <a:bodyPr/>
          <a:lstStyle/>
          <a:p>
            <a:pPr>
              <a:buClr>
                <a:srgbClr val="FFFF00"/>
              </a:buClr>
            </a:pPr>
            <a:r>
              <a:rPr lang="en-US" sz="2800" dirty="0" smtClean="0"/>
              <a:t>Hard and soft tissue resection  - enough space has been established</a:t>
            </a:r>
          </a:p>
          <a:p>
            <a:pPr>
              <a:buClr>
                <a:srgbClr val="FFFF00"/>
              </a:buClr>
            </a:pPr>
            <a:r>
              <a:rPr lang="en-US" sz="2800" dirty="0" smtClean="0"/>
              <a:t>Flaps are apically positioned</a:t>
            </a:r>
          </a:p>
          <a:p>
            <a:pPr>
              <a:buClr>
                <a:srgbClr val="FFFF00"/>
              </a:buClr>
            </a:pPr>
            <a:r>
              <a:rPr lang="en-US" sz="2800" dirty="0" smtClean="0"/>
              <a:t>Exposed  root  surfaces should  be  treated  by  topical  application  of  </a:t>
            </a:r>
            <a:r>
              <a:rPr lang="en-US" sz="2800" dirty="0" err="1" smtClean="0"/>
              <a:t>chlorhexidine</a:t>
            </a:r>
            <a:r>
              <a:rPr lang="en-US" sz="2800" dirty="0" smtClean="0"/>
              <a:t>  </a:t>
            </a:r>
            <a:r>
              <a:rPr lang="en-US" sz="2800" dirty="0" err="1" smtClean="0"/>
              <a:t>digluconate</a:t>
            </a:r>
            <a:r>
              <a:rPr lang="en-US" sz="2800" dirty="0" smtClean="0"/>
              <a:t>  and  fluoride  varnish</a:t>
            </a:r>
            <a:endParaRPr lang="en-IN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4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838200"/>
            <a:ext cx="8534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09600"/>
            <a:ext cx="7154429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85800"/>
            <a:ext cx="6950411" cy="486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Root resection - indications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FF00"/>
              </a:buClr>
            </a:pPr>
            <a:r>
              <a:rPr lang="en-IN" dirty="0" smtClean="0"/>
              <a:t>Teeth that are critically important to the overall dental treatment plan.</a:t>
            </a:r>
          </a:p>
          <a:p>
            <a:pPr>
              <a:buClr>
                <a:srgbClr val="FFFF00"/>
              </a:buClr>
            </a:pPr>
            <a:r>
              <a:rPr lang="en-IN" dirty="0" smtClean="0"/>
              <a:t>Teeth that have sufficient attachment remaining for function</a:t>
            </a:r>
          </a:p>
          <a:p>
            <a:pPr>
              <a:buClr>
                <a:srgbClr val="FFFF00"/>
              </a:buClr>
            </a:pPr>
            <a:r>
              <a:rPr lang="en-IN" dirty="0" smtClean="0"/>
              <a:t>Teeth for which a more predictable or cost-effective method of therapy is not available.</a:t>
            </a:r>
          </a:p>
          <a:p>
            <a:pPr>
              <a:buClr>
                <a:srgbClr val="FFFF00"/>
              </a:buClr>
            </a:pPr>
            <a:r>
              <a:rPr lang="en-IN" dirty="0" smtClean="0"/>
              <a:t>Teeth in patients with good oral hygiene and low activity for caries are suitable for root resection</a:t>
            </a:r>
            <a:endParaRPr lang="en-IN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Hemisection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FF00"/>
              </a:buClr>
            </a:pPr>
            <a:r>
              <a:rPr lang="en-IN" dirty="0" smtClean="0"/>
              <a:t>Splitting of a two-rooted tooth into two separate portions.</a:t>
            </a:r>
          </a:p>
          <a:p>
            <a:pPr>
              <a:buClr>
                <a:srgbClr val="FFFF00"/>
              </a:buClr>
            </a:pPr>
            <a:r>
              <a:rPr lang="en-IN" dirty="0" err="1" smtClean="0"/>
              <a:t>Bicuspidization</a:t>
            </a:r>
            <a:r>
              <a:rPr lang="en-IN" dirty="0" smtClean="0"/>
              <a:t> - changes the molar into two separate roots</a:t>
            </a:r>
          </a:p>
          <a:p>
            <a:pPr>
              <a:buClr>
                <a:srgbClr val="FFFF00"/>
              </a:buClr>
            </a:pPr>
            <a:r>
              <a:rPr lang="en-US" dirty="0" smtClean="0"/>
              <a:t>Performed in </a:t>
            </a:r>
            <a:r>
              <a:rPr lang="en-US" dirty="0" err="1" smtClean="0"/>
              <a:t>mandibular</a:t>
            </a:r>
            <a:r>
              <a:rPr lang="en-US" dirty="0" smtClean="0"/>
              <a:t> molar with grade II and grade III </a:t>
            </a:r>
            <a:r>
              <a:rPr lang="en-US" dirty="0" err="1" smtClean="0"/>
              <a:t>furcation</a:t>
            </a:r>
            <a:r>
              <a:rPr lang="en-US" dirty="0" smtClean="0"/>
              <a:t> lesions</a:t>
            </a:r>
          </a:p>
          <a:p>
            <a:pPr>
              <a:buClr>
                <a:srgbClr val="FFFF00"/>
              </a:buClr>
            </a:pPr>
            <a:r>
              <a:rPr lang="en-US" dirty="0" smtClean="0"/>
              <a:t>Wide </a:t>
            </a:r>
            <a:r>
              <a:rPr lang="en-US" dirty="0" err="1" smtClean="0"/>
              <a:t>interradicular</a:t>
            </a:r>
            <a:r>
              <a:rPr lang="en-US" dirty="0" smtClean="0"/>
              <a:t> space essential</a:t>
            </a:r>
            <a:endParaRPr lang="en-IN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 resection - procedure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924800" cy="4846320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</a:pPr>
            <a:r>
              <a:rPr lang="en-IN" dirty="0" err="1" smtClean="0"/>
              <a:t>Distobuccal</a:t>
            </a:r>
            <a:r>
              <a:rPr lang="en-IN" dirty="0" smtClean="0"/>
              <a:t> or </a:t>
            </a:r>
            <a:r>
              <a:rPr lang="en-IN" dirty="0" err="1" smtClean="0"/>
              <a:t>mesiobuccal</a:t>
            </a:r>
            <a:r>
              <a:rPr lang="en-IN" dirty="0" smtClean="0"/>
              <a:t> root of the maxillary first molar</a:t>
            </a:r>
          </a:p>
          <a:p>
            <a:pPr>
              <a:buClr>
                <a:srgbClr val="FFFF00"/>
              </a:buClr>
            </a:pPr>
            <a:r>
              <a:rPr lang="en-IN" dirty="0" smtClean="0"/>
              <a:t>Local </a:t>
            </a:r>
            <a:r>
              <a:rPr lang="en-IN" dirty="0" err="1" smtClean="0"/>
              <a:t>anesthesia</a:t>
            </a:r>
            <a:r>
              <a:rPr lang="en-IN" dirty="0" smtClean="0"/>
              <a:t>, a full-thickness </a:t>
            </a:r>
            <a:r>
              <a:rPr lang="en-IN" dirty="0" err="1" smtClean="0"/>
              <a:t>mucoperiosteal</a:t>
            </a:r>
            <a:r>
              <a:rPr lang="en-IN" dirty="0" smtClean="0"/>
              <a:t> flap is elevated.</a:t>
            </a:r>
          </a:p>
          <a:p>
            <a:pPr>
              <a:buClr>
                <a:srgbClr val="FFFF00"/>
              </a:buClr>
            </a:pPr>
            <a:r>
              <a:rPr lang="en-IN" dirty="0" smtClean="0"/>
              <a:t>Debridement </a:t>
            </a:r>
          </a:p>
          <a:p>
            <a:pPr>
              <a:buClr>
                <a:srgbClr val="FFFF00"/>
              </a:buClr>
            </a:pPr>
            <a:r>
              <a:rPr lang="en-IN" dirty="0" smtClean="0"/>
              <a:t>Resection of the root begins with the exposure of the </a:t>
            </a:r>
            <a:r>
              <a:rPr lang="en-IN" dirty="0" err="1" smtClean="0"/>
              <a:t>furcation</a:t>
            </a:r>
            <a:r>
              <a:rPr lang="en-IN" dirty="0" smtClean="0"/>
              <a:t> on the root to be removed</a:t>
            </a:r>
          </a:p>
          <a:p>
            <a:pPr>
              <a:buClr>
                <a:srgbClr val="FFFF00"/>
              </a:buClr>
            </a:pPr>
            <a:r>
              <a:rPr lang="en-IN" dirty="0" smtClean="0"/>
              <a:t>Cut is made with a high-speed, surgical-length fissure or crosscut fissure carbide bur</a:t>
            </a:r>
          </a:p>
          <a:p>
            <a:pPr>
              <a:buClr>
                <a:srgbClr val="FFFF00"/>
              </a:buClr>
            </a:pPr>
            <a:r>
              <a:rPr lang="en-IN" dirty="0" smtClean="0"/>
              <a:t>After sectioning, the root is elevated from its socket</a:t>
            </a:r>
            <a:endParaRPr lang="en-IN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FF00"/>
              </a:buClr>
            </a:pPr>
            <a:r>
              <a:rPr lang="en-IN" dirty="0" smtClean="0"/>
              <a:t>The flaps are then approximated to cover any grafted tissues or slightly cover the bony margins around the tooth.</a:t>
            </a:r>
          </a:p>
          <a:p>
            <a:pPr>
              <a:buClr>
                <a:srgbClr val="FFFF00"/>
              </a:buClr>
            </a:pPr>
            <a:r>
              <a:rPr lang="en-IN" dirty="0" smtClean="0"/>
              <a:t>Sutures are then placed to maintain the position of the flaps. </a:t>
            </a:r>
          </a:p>
          <a:p>
            <a:pPr>
              <a:buClr>
                <a:srgbClr val="FFFF00"/>
              </a:buClr>
            </a:pPr>
            <a:r>
              <a:rPr lang="en-IN" dirty="0" smtClean="0"/>
              <a:t>The area may or may not be covered with a surgical dressing adjust the occlusion</a:t>
            </a:r>
            <a:endParaRPr lang="en-IN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2000" y="1752600"/>
            <a:ext cx="2066925" cy="1724025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752600"/>
            <a:ext cx="20383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1752600"/>
            <a:ext cx="20383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4191000"/>
            <a:ext cx="20859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1400" y="4114800"/>
            <a:ext cx="216693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48400" y="4114800"/>
            <a:ext cx="23050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2" descr="F:\Mary kutty root resection\DSCN18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8600" y="228600"/>
            <a:ext cx="3856038" cy="2890838"/>
          </a:xfrm>
          <a:prstGeom prst="rect">
            <a:avLst/>
          </a:prstGeom>
        </p:spPr>
      </p:pic>
      <p:pic>
        <p:nvPicPr>
          <p:cNvPr id="5" name="Picture 3" descr="F:\Mary kutty root resection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81000"/>
            <a:ext cx="3957638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F:\Mary kutty root resection\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3352800"/>
            <a:ext cx="4527550" cy="30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239000" cy="1143000"/>
          </a:xfrm>
        </p:spPr>
        <p:txBody>
          <a:bodyPr/>
          <a:lstStyle/>
          <a:p>
            <a:pPr algn="ctr"/>
            <a:r>
              <a:rPr lang="en-US" dirty="0" smtClean="0"/>
              <a:t>Etiology</a:t>
            </a:r>
            <a:endParaRPr lang="en-IN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1066800"/>
            <a:ext cx="7620000" cy="5181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609600" marR="0" lvl="0" indent="-60960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ct val="73000"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Bacterial plaque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the inflammatory consequences that result from its long-term presence</a:t>
            </a:r>
          </a:p>
          <a:p>
            <a:pPr marL="609600" marR="0" lvl="0" indent="-60960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ct val="73000"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Local factors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affects plaque deposition</a:t>
            </a:r>
          </a:p>
          <a:p>
            <a:pPr marL="609600" marR="0" lvl="0" indent="-60960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ct val="73000"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Age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increases with age</a:t>
            </a:r>
          </a:p>
          <a:p>
            <a:pPr marL="609600" marR="0" lvl="0" indent="-60960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ct val="73000"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Dental caries</a:t>
            </a:r>
          </a:p>
          <a:p>
            <a:pPr marL="609600" marR="0" lvl="0" indent="-60960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ct val="73000"/>
              <a:tabLst/>
              <a:defRPr/>
            </a:pPr>
            <a:r>
              <a:rPr kumimoji="0" lang="en-US" sz="28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Pulpal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death</a:t>
            </a:r>
          </a:p>
          <a:p>
            <a:pPr marL="609600" marR="0" lvl="0" indent="-60960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ct val="73000"/>
              <a:tabLst/>
              <a:defRPr/>
            </a:pPr>
            <a:r>
              <a:rPr lang="en-US" sz="2800" b="1" u="sng" dirty="0" smtClean="0"/>
              <a:t>Trauma from occlusion</a:t>
            </a:r>
          </a:p>
          <a:p>
            <a:pPr marL="609600" marR="0" lvl="0" indent="-60960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ct val="73000"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Presence of enamel</a:t>
            </a:r>
            <a:r>
              <a:rPr kumimoji="0" lang="en-US" sz="28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projections</a:t>
            </a:r>
            <a:endParaRPr kumimoji="0" lang="en-US" sz="28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ct val="73000"/>
              <a:tabLst/>
              <a:defRPr/>
            </a:pPr>
            <a:endParaRPr kumimoji="0" lang="en-US" sz="28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ct val="73000"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invasion</a:t>
            </a:r>
          </a:p>
          <a:p>
            <a:pPr marL="609600" marR="0" lvl="0" indent="-60960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ct val="73000"/>
              <a:tabLst/>
              <a:defRPr/>
            </a:pPr>
            <a:endParaRPr kumimoji="0" lang="en-US" sz="2800" b="1" i="0" u="sng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ct val="73000"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Trauma from o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Picture 4" descr="F:\Mary kutty root resection\DSCN1899.JPG"/>
          <p:cNvPicPr>
            <a:picLocks noChangeAspect="1" noChangeArrowheads="1"/>
          </p:cNvPicPr>
          <p:nvPr/>
        </p:nvPicPr>
        <p:blipFill>
          <a:blip r:embed="rId2"/>
          <a:srcRect l="11673" t="3113" r="18288" b="31503"/>
          <a:stretch>
            <a:fillRect/>
          </a:stretch>
        </p:blipFill>
        <p:spPr bwMode="auto">
          <a:xfrm>
            <a:off x="914400" y="762000"/>
            <a:ext cx="32654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F:\Mary kutty root resection\DSCN1902.JPG"/>
          <p:cNvPicPr>
            <a:picLocks noChangeAspect="1" noChangeArrowheads="1"/>
          </p:cNvPicPr>
          <p:nvPr/>
        </p:nvPicPr>
        <p:blipFill>
          <a:blip r:embed="rId3"/>
          <a:srcRect l="13091" t="8730" r="17091" b="27258"/>
          <a:stretch>
            <a:fillRect/>
          </a:stretch>
        </p:blipFill>
        <p:spPr bwMode="auto">
          <a:xfrm>
            <a:off x="4876800" y="762000"/>
            <a:ext cx="33528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DSCN2038.jpg"/>
          <p:cNvPicPr>
            <a:picLocks noChangeAspect="1"/>
          </p:cNvPicPr>
          <p:nvPr/>
        </p:nvPicPr>
        <p:blipFill>
          <a:blip r:embed="rId4"/>
          <a:srcRect t="10811" b="32433"/>
          <a:stretch>
            <a:fillRect/>
          </a:stretch>
        </p:blipFill>
        <p:spPr bwMode="auto">
          <a:xfrm>
            <a:off x="3124200" y="3505200"/>
            <a:ext cx="3124200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hemisection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924800" cy="4846320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</a:pPr>
            <a:r>
              <a:rPr lang="en-US" dirty="0" smtClean="0"/>
              <a:t>Done in </a:t>
            </a:r>
            <a:r>
              <a:rPr lang="en-US" dirty="0" err="1" smtClean="0"/>
              <a:t>mandibular</a:t>
            </a:r>
            <a:r>
              <a:rPr lang="en-US" dirty="0" smtClean="0"/>
              <a:t> molars</a:t>
            </a:r>
          </a:p>
          <a:p>
            <a:pPr>
              <a:buClr>
                <a:srgbClr val="FFFF00"/>
              </a:buClr>
            </a:pPr>
            <a:r>
              <a:rPr lang="en-US" dirty="0" err="1" smtClean="0"/>
              <a:t>Anestheisa</a:t>
            </a:r>
            <a:r>
              <a:rPr lang="en-US" dirty="0" smtClean="0"/>
              <a:t>, flap elevation</a:t>
            </a:r>
          </a:p>
          <a:p>
            <a:pPr>
              <a:buClr>
                <a:srgbClr val="FFFF00"/>
              </a:buClr>
            </a:pPr>
            <a:r>
              <a:rPr lang="en-IN" dirty="0" smtClean="0"/>
              <a:t>A vertically oriented cut is made </a:t>
            </a:r>
            <a:r>
              <a:rPr lang="en-IN" dirty="0" err="1" smtClean="0"/>
              <a:t>faciolingually</a:t>
            </a:r>
            <a:r>
              <a:rPr lang="en-IN" dirty="0" smtClean="0"/>
              <a:t> through the </a:t>
            </a:r>
            <a:r>
              <a:rPr lang="en-IN" dirty="0" err="1" smtClean="0"/>
              <a:t>buccal</a:t>
            </a:r>
            <a:r>
              <a:rPr lang="en-IN" dirty="0" smtClean="0"/>
              <a:t> and lingual developmental grooves of the tooth, through the pulp chamber, and through the </a:t>
            </a:r>
            <a:r>
              <a:rPr lang="en-IN" dirty="0" err="1" smtClean="0"/>
              <a:t>furcation</a:t>
            </a:r>
            <a:endParaRPr lang="en-IN" dirty="0" smtClean="0"/>
          </a:p>
          <a:p>
            <a:pPr>
              <a:buClr>
                <a:srgbClr val="FFFF00"/>
              </a:buClr>
            </a:pPr>
            <a:r>
              <a:rPr lang="en-US" dirty="0" smtClean="0"/>
              <a:t>If the tooth maintained as two premolars – </a:t>
            </a:r>
            <a:r>
              <a:rPr lang="en-US" dirty="0" err="1" smtClean="0"/>
              <a:t>bicuspidization</a:t>
            </a:r>
            <a:endParaRPr lang="en-US" dirty="0" smtClean="0"/>
          </a:p>
          <a:p>
            <a:pPr>
              <a:buClr>
                <a:srgbClr val="FFFF00"/>
              </a:buClr>
            </a:pPr>
            <a:r>
              <a:rPr lang="en-US" dirty="0" smtClean="0"/>
              <a:t>Or the diseased half of the tooth removed</a:t>
            </a:r>
            <a:endParaRPr lang="en-IN" dirty="0" smtClean="0"/>
          </a:p>
          <a:p>
            <a:pPr>
              <a:buClr>
                <a:srgbClr val="FFFF00"/>
              </a:buClr>
            </a:pPr>
            <a:r>
              <a:rPr lang="en-US" dirty="0" smtClean="0"/>
              <a:t>Flap closure and suturing</a:t>
            </a:r>
            <a:endParaRPr lang="en-IN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66800"/>
            <a:ext cx="25447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352800" y="1087438"/>
            <a:ext cx="2286000" cy="1427162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096963"/>
            <a:ext cx="2362200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2895600"/>
            <a:ext cx="21526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0" y="2895600"/>
            <a:ext cx="26257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2895600"/>
            <a:ext cx="24415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0" y="4648200"/>
            <a:ext cx="26431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19200" y="304800"/>
            <a:ext cx="6629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Franklin Gothic Book" pitchFamily="34" charset="0"/>
              </a:rPr>
              <a:t>HEMISECTION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2" descr="F:\Vijayakumar Hemisection\pre op defe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04800"/>
            <a:ext cx="2895600" cy="2289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F:\Vijayakumar Hemisection\sectioning at the time of the surge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2438" y="304800"/>
            <a:ext cx="30643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F:\Vijayakumar Hemisection\pre surgical sectioning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81000" y="3370496"/>
            <a:ext cx="2895600" cy="2420704"/>
          </a:xfrm>
          <a:prstGeom prst="rect">
            <a:avLst/>
          </a:prstGeom>
        </p:spPr>
      </p:pic>
      <p:pic>
        <p:nvPicPr>
          <p:cNvPr id="7" name="Picture 4" descr="F:\Vijayakumar Hemisection\sectio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3324225"/>
            <a:ext cx="20828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F:\Vijayakumar Hemisection\bone graft placed in the sit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3360298"/>
            <a:ext cx="2971800" cy="2126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6" descr="F:\Vijayakumar Hemisection\after resection IOP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3660775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:\Vijayakumar Hemisection\post op IOP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81000"/>
            <a:ext cx="3552825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F:\Vijayakumar Hemisection\after healing post surgic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85800" y="3657600"/>
            <a:ext cx="3246096" cy="2525713"/>
          </a:xfrm>
          <a:prstGeom prst="rect">
            <a:avLst/>
          </a:prstGeom>
        </p:spPr>
      </p:pic>
      <p:pic>
        <p:nvPicPr>
          <p:cNvPr id="7" name="Picture 3" descr="F:\Vijayakumar Hemisection\after crown cementation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3657600"/>
            <a:ext cx="3200400" cy="251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Diagnosis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620000" cy="4846320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</a:pPr>
            <a:r>
              <a:rPr lang="en-IN" sz="2800" dirty="0" smtClean="0"/>
              <a:t>Thorough clinical examination</a:t>
            </a:r>
          </a:p>
          <a:p>
            <a:pPr>
              <a:buClr>
                <a:srgbClr val="FFFF00"/>
              </a:buClr>
            </a:pPr>
            <a:r>
              <a:rPr lang="en-IN" sz="2800" dirty="0" smtClean="0"/>
              <a:t>Careful probing (Nabors probe)</a:t>
            </a:r>
          </a:p>
          <a:p>
            <a:pPr>
              <a:buClr>
                <a:srgbClr val="FFFF00"/>
              </a:buClr>
            </a:pPr>
            <a:r>
              <a:rPr lang="en-IN" sz="2800" dirty="0" err="1" smtClean="0"/>
              <a:t>Transgingival</a:t>
            </a:r>
            <a:r>
              <a:rPr lang="en-IN" sz="2800" dirty="0" smtClean="0"/>
              <a:t> sounding</a:t>
            </a:r>
          </a:p>
          <a:p>
            <a:pPr>
              <a:buClr>
                <a:srgbClr val="FFFF00"/>
              </a:buClr>
            </a:pPr>
            <a:r>
              <a:rPr lang="en-IN" sz="2800" dirty="0" smtClean="0"/>
              <a:t>A probe of small cross-sectional dimension is required if the clinician is to detect early </a:t>
            </a:r>
            <a:r>
              <a:rPr lang="en-IN" sz="2800" dirty="0" err="1" smtClean="0"/>
              <a:t>furcation</a:t>
            </a:r>
            <a:r>
              <a:rPr lang="en-IN" sz="2800" dirty="0" smtClean="0"/>
              <a:t> involvement.</a:t>
            </a:r>
            <a:endParaRPr lang="en-IN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Local Anatomic Factors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8077200" cy="4846320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</a:pPr>
            <a:r>
              <a:rPr lang="en-IN" sz="2800" b="1" dirty="0" smtClean="0"/>
              <a:t>Root Trunk Length - </a:t>
            </a:r>
            <a:r>
              <a:rPr lang="en-IN" sz="2800" dirty="0" smtClean="0"/>
              <a:t>Teeth may have very short root trunks, moderate root trunk length, or roots that may be fused to a point near the apex</a:t>
            </a:r>
            <a:endParaRPr lang="en-IN" sz="2800" b="1" dirty="0" smtClean="0"/>
          </a:p>
          <a:p>
            <a:pPr>
              <a:buClr>
                <a:srgbClr val="FFFF00"/>
              </a:buClr>
            </a:pPr>
            <a:r>
              <a:rPr lang="en-IN" sz="2800" b="1" dirty="0" smtClean="0"/>
              <a:t>Root Length</a:t>
            </a:r>
          </a:p>
          <a:p>
            <a:pPr>
              <a:buClr>
                <a:srgbClr val="FFFF00"/>
              </a:buClr>
            </a:pPr>
            <a:r>
              <a:rPr lang="en-IN" sz="2800" b="1" dirty="0" smtClean="0"/>
              <a:t>Root Form</a:t>
            </a:r>
          </a:p>
          <a:p>
            <a:pPr>
              <a:buClr>
                <a:srgbClr val="FFFF00"/>
              </a:buClr>
            </a:pPr>
            <a:r>
              <a:rPr lang="en-IN" sz="2800" b="1" dirty="0" err="1" smtClean="0"/>
              <a:t>Interradicular</a:t>
            </a:r>
            <a:r>
              <a:rPr lang="en-IN" sz="2800" b="1" dirty="0" smtClean="0"/>
              <a:t> Dimension</a:t>
            </a:r>
          </a:p>
          <a:p>
            <a:pPr>
              <a:buClr>
                <a:srgbClr val="FFFF00"/>
              </a:buClr>
            </a:pPr>
            <a:r>
              <a:rPr lang="en-IN" sz="2800" b="1" dirty="0" smtClean="0"/>
              <a:t>Anatomy of </a:t>
            </a:r>
            <a:r>
              <a:rPr lang="en-IN" sz="2800" b="1" dirty="0" err="1" smtClean="0"/>
              <a:t>Furcation</a:t>
            </a:r>
            <a:endParaRPr lang="en-IN" sz="2800" b="1" dirty="0" smtClean="0"/>
          </a:p>
          <a:p>
            <a:pPr>
              <a:buClr>
                <a:srgbClr val="FFFF00"/>
              </a:buClr>
            </a:pPr>
            <a:r>
              <a:rPr lang="en-IN" sz="2800" b="1" dirty="0" smtClean="0"/>
              <a:t>Cervical Enamel Projections</a:t>
            </a:r>
            <a:endParaRPr lang="en-IN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Root Trunk Length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8153400" cy="4846320"/>
          </a:xfrm>
        </p:spPr>
        <p:txBody>
          <a:bodyPr/>
          <a:lstStyle/>
          <a:p>
            <a:pPr>
              <a:buClr>
                <a:srgbClr val="FFFF00"/>
              </a:buClr>
            </a:pPr>
            <a:r>
              <a:rPr lang="en-IN" dirty="0" smtClean="0"/>
              <a:t>The shorter the root trunk, the less  attachment needs to be lost before the </a:t>
            </a:r>
            <a:r>
              <a:rPr lang="en-IN" dirty="0" err="1" smtClean="0"/>
              <a:t>furcation</a:t>
            </a:r>
            <a:r>
              <a:rPr lang="en-IN" dirty="0" smtClean="0"/>
              <a:t> is involved. </a:t>
            </a:r>
          </a:p>
          <a:p>
            <a:pPr>
              <a:buClr>
                <a:srgbClr val="FFFF00"/>
              </a:buClr>
            </a:pPr>
            <a:r>
              <a:rPr lang="en-IN" dirty="0" smtClean="0"/>
              <a:t>Once the </a:t>
            </a:r>
            <a:r>
              <a:rPr lang="en-IN" dirty="0" err="1" smtClean="0"/>
              <a:t>furcation</a:t>
            </a:r>
            <a:r>
              <a:rPr lang="en-IN" dirty="0" smtClean="0"/>
              <a:t> is exposed, teeth with short root trunks may be more accessible                                        to maintenance procedures, and                                                  the short root trunks may  facilitate                                               some surgical procedures.</a:t>
            </a:r>
            <a:endParaRPr lang="en-US" b="1" dirty="0" smtClean="0">
              <a:solidFill>
                <a:srgbClr val="FFFFFF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l="-4082" r="18367"/>
          <a:stretch>
            <a:fillRect/>
          </a:stretch>
        </p:blipFill>
        <p:spPr bwMode="auto">
          <a:xfrm>
            <a:off x="6143625" y="2971800"/>
            <a:ext cx="30003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Root Length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Teeth with long root trunks and short roots may have lost a majority of their support by the time that the </a:t>
            </a:r>
            <a:r>
              <a:rPr lang="en-IN" dirty="0" err="1" smtClean="0"/>
              <a:t>furcation</a:t>
            </a:r>
            <a:r>
              <a:rPr lang="en-IN" dirty="0" smtClean="0"/>
              <a:t> becomes affected</a:t>
            </a:r>
            <a:endParaRPr lang="en-I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Root Form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620000" cy="4846320"/>
          </a:xfrm>
        </p:spPr>
        <p:txBody>
          <a:bodyPr/>
          <a:lstStyle/>
          <a:p>
            <a:pPr>
              <a:buClr>
                <a:srgbClr val="FFFF00"/>
              </a:buClr>
            </a:pPr>
            <a:r>
              <a:rPr lang="en-IN" dirty="0" smtClean="0"/>
              <a:t>Curvature and fluting of roots may increase the potential for root perforation during endodontic therapy</a:t>
            </a:r>
          </a:p>
          <a:p>
            <a:pPr>
              <a:buClr>
                <a:srgbClr val="FFFF00"/>
              </a:buClr>
            </a:pPr>
            <a:r>
              <a:rPr lang="en-IN" dirty="0" smtClean="0"/>
              <a:t>These anatomic  features may also result in an increased incidence of vertical root fracture</a:t>
            </a:r>
            <a:endParaRPr lang="en-I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Interradicular</a:t>
            </a:r>
            <a:r>
              <a:rPr lang="en-IN" dirty="0" smtClean="0"/>
              <a:t> Dimension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FF00"/>
              </a:buClr>
            </a:pPr>
            <a:r>
              <a:rPr lang="en-IN" dirty="0" smtClean="0"/>
              <a:t>Closely approximated or fused roots can preclude adequate instrumentation during scaling, root </a:t>
            </a:r>
            <a:r>
              <a:rPr lang="en-IN" dirty="0" err="1" smtClean="0"/>
              <a:t>planing</a:t>
            </a:r>
            <a:r>
              <a:rPr lang="en-IN" dirty="0" smtClean="0"/>
              <a:t>, and surgery. </a:t>
            </a:r>
          </a:p>
          <a:p>
            <a:pPr>
              <a:buClr>
                <a:srgbClr val="FFFF00"/>
              </a:buClr>
            </a:pPr>
            <a:r>
              <a:rPr lang="en-IN" dirty="0" smtClean="0"/>
              <a:t>Teeth with widely separated roots present more treatment options</a:t>
            </a:r>
            <a:endParaRPr lang="en-IN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r="-3703" b="-7764"/>
          <a:stretch>
            <a:fillRect/>
          </a:stretch>
        </p:blipFill>
        <p:spPr>
          <a:xfrm>
            <a:off x="1752600" y="3733800"/>
            <a:ext cx="6000750" cy="3429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Custom 9">
      <a:dk1>
        <a:srgbClr val="DF8ABD"/>
      </a:dk1>
      <a:lt1>
        <a:srgbClr val="6E1E4E"/>
      </a:lt1>
      <a:dk2>
        <a:srgbClr val="6E1E4E"/>
      </a:dk2>
      <a:lt2>
        <a:srgbClr val="6E1E4E"/>
      </a:lt2>
      <a:accent1>
        <a:srgbClr val="6E1E4E"/>
      </a:accent1>
      <a:accent2>
        <a:srgbClr val="6E1E4E"/>
      </a:accent2>
      <a:accent3>
        <a:srgbClr val="6E1E4E"/>
      </a:accent3>
      <a:accent4>
        <a:srgbClr val="6E1E4E"/>
      </a:accent4>
      <a:accent5>
        <a:srgbClr val="6E1E4E"/>
      </a:accent5>
      <a:accent6>
        <a:srgbClr val="6E1E4E"/>
      </a:accent6>
      <a:hlink>
        <a:srgbClr val="6E1E4E"/>
      </a:hlink>
      <a:folHlink>
        <a:srgbClr val="6E1E4E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</TotalTime>
  <Words>849</Words>
  <Application>Microsoft Office PowerPoint</Application>
  <PresentationFormat>On-screen Show (4:3)</PresentationFormat>
  <Paragraphs>113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Opulent</vt:lpstr>
      <vt:lpstr>Furcation involvement</vt:lpstr>
      <vt:lpstr>definition</vt:lpstr>
      <vt:lpstr>Etiology</vt:lpstr>
      <vt:lpstr>Diagnosis</vt:lpstr>
      <vt:lpstr>Local Anatomic Factors</vt:lpstr>
      <vt:lpstr>Root Trunk Length</vt:lpstr>
      <vt:lpstr>Root Length</vt:lpstr>
      <vt:lpstr>Root Form</vt:lpstr>
      <vt:lpstr>Interradicular Dimension</vt:lpstr>
      <vt:lpstr>Anatomy of Furcation</vt:lpstr>
      <vt:lpstr>Cervical Enamel Projections</vt:lpstr>
      <vt:lpstr>Glickman’s classification</vt:lpstr>
      <vt:lpstr>Slide 13</vt:lpstr>
      <vt:lpstr>Slide 14</vt:lpstr>
      <vt:lpstr>Treatment</vt:lpstr>
      <vt:lpstr>Grade I </vt:lpstr>
      <vt:lpstr>Furcation plasty                 (odontoplasty &amp; osteoplasty)</vt:lpstr>
      <vt:lpstr>Grade ii</vt:lpstr>
      <vt:lpstr>Grade iii &amp; grade iv</vt:lpstr>
      <vt:lpstr>Tunnel preparation</vt:lpstr>
      <vt:lpstr>Slide 21</vt:lpstr>
      <vt:lpstr>Slide 22</vt:lpstr>
      <vt:lpstr>Slide 23</vt:lpstr>
      <vt:lpstr>Root resection - indications</vt:lpstr>
      <vt:lpstr>Hemisection</vt:lpstr>
      <vt:lpstr>Root resection - procedure</vt:lpstr>
      <vt:lpstr>Slide 27</vt:lpstr>
      <vt:lpstr>Slide 28</vt:lpstr>
      <vt:lpstr>Slide 29</vt:lpstr>
      <vt:lpstr>Slide 30</vt:lpstr>
      <vt:lpstr>hemisection</vt:lpstr>
      <vt:lpstr>Slide 32</vt:lpstr>
      <vt:lpstr>Slide 33</vt:lpstr>
      <vt:lpstr>Slide 34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Furcation involvement</dc:title>
  <dc:creator>acer</dc:creator>
  <cp:lastModifiedBy>acer</cp:lastModifiedBy>
  <cp:revision>72</cp:revision>
  <dcterms:created xsi:type="dcterms:W3CDTF">2006-08-16T00:00:00Z</dcterms:created>
  <dcterms:modified xsi:type="dcterms:W3CDTF">2016-08-06T04:01:05Z</dcterms:modified>
</cp:coreProperties>
</file>