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9" r:id="rId2"/>
    <p:sldId id="258" r:id="rId3"/>
    <p:sldId id="260" r:id="rId4"/>
    <p:sldId id="261" r:id="rId5"/>
    <p:sldId id="263" r:id="rId6"/>
    <p:sldId id="293" r:id="rId7"/>
    <p:sldId id="295" r:id="rId8"/>
    <p:sldId id="302" r:id="rId9"/>
    <p:sldId id="294" r:id="rId10"/>
    <p:sldId id="267" r:id="rId11"/>
    <p:sldId id="268" r:id="rId12"/>
    <p:sldId id="269" r:id="rId13"/>
    <p:sldId id="303" r:id="rId14"/>
    <p:sldId id="276" r:id="rId15"/>
    <p:sldId id="278" r:id="rId16"/>
    <p:sldId id="297" r:id="rId17"/>
    <p:sldId id="266" r:id="rId18"/>
    <p:sldId id="304" r:id="rId19"/>
    <p:sldId id="265" r:id="rId20"/>
    <p:sldId id="305" r:id="rId21"/>
    <p:sldId id="306" r:id="rId22"/>
    <p:sldId id="279" r:id="rId23"/>
    <p:sldId id="281" r:id="rId24"/>
    <p:sldId id="307" r:id="rId25"/>
    <p:sldId id="284" r:id="rId26"/>
    <p:sldId id="285" r:id="rId27"/>
    <p:sldId id="300" r:id="rId28"/>
    <p:sldId id="301" r:id="rId29"/>
    <p:sldId id="288" r:id="rId30"/>
    <p:sldId id="289" r:id="rId31"/>
    <p:sldId id="290" r:id="rId32"/>
    <p:sldId id="291" r:id="rId33"/>
    <p:sldId id="299" r:id="rId34"/>
    <p:sldId id="29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1" autoAdjust="0"/>
    <p:restoredTop sz="94660"/>
  </p:normalViewPr>
  <p:slideViewPr>
    <p:cSldViewPr snapToGrid="0">
      <p:cViewPr varScale="1">
        <p:scale>
          <a:sx n="51" d="100"/>
          <a:sy n="51" d="100"/>
        </p:scale>
        <p:origin x="32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presProps" Target="presProps.xml" /><Relationship Id="rId40"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0C8AA-68EC-47FB-BADD-9D2B48617BA8}" type="doc">
      <dgm:prSet loTypeId="urn:microsoft.com/office/officeart/2005/8/layout/venn1" loCatId="relationship" qsTypeId="urn:microsoft.com/office/officeart/2005/8/quickstyle/simple1" qsCatId="simple" csTypeId="urn:microsoft.com/office/officeart/2005/8/colors/colorful4" csCatId="colorful" phldr="1"/>
      <dgm:spPr/>
    </dgm:pt>
    <dgm:pt modelId="{7ABA9FE4-0311-4711-B14F-E864BEB71DF9}">
      <dgm:prSet phldrT="[Text]"/>
      <dgm:spPr/>
      <dgm:t>
        <a:bodyPr/>
        <a:lstStyle/>
        <a:p>
          <a:r>
            <a:rPr lang="en-IN" dirty="0"/>
            <a:t>Social Interaction Difficulties</a:t>
          </a:r>
        </a:p>
      </dgm:t>
    </dgm:pt>
    <dgm:pt modelId="{E9D2C746-14F3-40D1-B0C9-EBA127FDF7A4}" type="parTrans" cxnId="{D3EBCE62-AC2B-424F-B0D9-0659EFF01153}">
      <dgm:prSet/>
      <dgm:spPr/>
      <dgm:t>
        <a:bodyPr/>
        <a:lstStyle/>
        <a:p>
          <a:endParaRPr lang="en-IN"/>
        </a:p>
      </dgm:t>
    </dgm:pt>
    <dgm:pt modelId="{9A6D48D4-487B-4122-8AA7-A4B700DCF594}" type="sibTrans" cxnId="{D3EBCE62-AC2B-424F-B0D9-0659EFF01153}">
      <dgm:prSet/>
      <dgm:spPr/>
      <dgm:t>
        <a:bodyPr/>
        <a:lstStyle/>
        <a:p>
          <a:endParaRPr lang="en-IN"/>
        </a:p>
      </dgm:t>
    </dgm:pt>
    <dgm:pt modelId="{5752F313-6DA8-441F-B9CA-0C6DC1C473A1}">
      <dgm:prSet phldrT="[Text]"/>
      <dgm:spPr/>
      <dgm:t>
        <a:bodyPr/>
        <a:lstStyle/>
        <a:p>
          <a:r>
            <a:rPr lang="en-IN" dirty="0"/>
            <a:t>Repetitive Speech &amp;  Behaviour</a:t>
          </a:r>
        </a:p>
      </dgm:t>
    </dgm:pt>
    <dgm:pt modelId="{5CB0E194-2644-4737-BA28-92EE92A4B579}" type="parTrans" cxnId="{64A0DC31-8363-4562-B41C-D11F10F5A8AD}">
      <dgm:prSet/>
      <dgm:spPr/>
      <dgm:t>
        <a:bodyPr/>
        <a:lstStyle/>
        <a:p>
          <a:endParaRPr lang="en-IN"/>
        </a:p>
      </dgm:t>
    </dgm:pt>
    <dgm:pt modelId="{1C464040-4D11-492B-9D29-52CB56F73CAA}" type="sibTrans" cxnId="{64A0DC31-8363-4562-B41C-D11F10F5A8AD}">
      <dgm:prSet/>
      <dgm:spPr/>
      <dgm:t>
        <a:bodyPr/>
        <a:lstStyle/>
        <a:p>
          <a:endParaRPr lang="en-IN"/>
        </a:p>
      </dgm:t>
    </dgm:pt>
    <dgm:pt modelId="{DCB658FA-FFFA-4C3E-8F20-08BF201AAC7A}">
      <dgm:prSet phldrT="[Text]"/>
      <dgm:spPr/>
      <dgm:t>
        <a:bodyPr/>
        <a:lstStyle/>
        <a:p>
          <a:r>
            <a:rPr lang="en-IN" dirty="0"/>
            <a:t>Communication Challenges</a:t>
          </a:r>
        </a:p>
      </dgm:t>
    </dgm:pt>
    <dgm:pt modelId="{981420A6-84D4-435A-8328-47DA40FBE27B}" type="parTrans" cxnId="{78397E0E-2313-409C-8C87-79837AA1C320}">
      <dgm:prSet/>
      <dgm:spPr/>
      <dgm:t>
        <a:bodyPr/>
        <a:lstStyle/>
        <a:p>
          <a:endParaRPr lang="en-IN"/>
        </a:p>
      </dgm:t>
    </dgm:pt>
    <dgm:pt modelId="{DFB1D0C8-B570-4B2D-B694-81CE861B7650}" type="sibTrans" cxnId="{78397E0E-2313-409C-8C87-79837AA1C320}">
      <dgm:prSet/>
      <dgm:spPr/>
      <dgm:t>
        <a:bodyPr/>
        <a:lstStyle/>
        <a:p>
          <a:endParaRPr lang="en-IN"/>
        </a:p>
      </dgm:t>
    </dgm:pt>
    <dgm:pt modelId="{32CD35A6-E9E3-47D7-9275-5B75E27093CF}" type="pres">
      <dgm:prSet presAssocID="{BBD0C8AA-68EC-47FB-BADD-9D2B48617BA8}" presName="compositeShape" presStyleCnt="0">
        <dgm:presLayoutVars>
          <dgm:chMax val="7"/>
          <dgm:dir/>
          <dgm:resizeHandles val="exact"/>
        </dgm:presLayoutVars>
      </dgm:prSet>
      <dgm:spPr/>
    </dgm:pt>
    <dgm:pt modelId="{C6944145-E39F-4533-8F17-1C8F465A28E5}" type="pres">
      <dgm:prSet presAssocID="{7ABA9FE4-0311-4711-B14F-E864BEB71DF9}" presName="circ1" presStyleLbl="vennNode1" presStyleIdx="0" presStyleCnt="3"/>
      <dgm:spPr/>
    </dgm:pt>
    <dgm:pt modelId="{A6437C23-CC51-4D1D-9DDE-DDAAE0A1706E}" type="pres">
      <dgm:prSet presAssocID="{7ABA9FE4-0311-4711-B14F-E864BEB71DF9}" presName="circ1Tx" presStyleLbl="revTx" presStyleIdx="0" presStyleCnt="0">
        <dgm:presLayoutVars>
          <dgm:chMax val="0"/>
          <dgm:chPref val="0"/>
          <dgm:bulletEnabled val="1"/>
        </dgm:presLayoutVars>
      </dgm:prSet>
      <dgm:spPr/>
    </dgm:pt>
    <dgm:pt modelId="{98B6E2D5-E8E4-4662-B345-AFF576E03E6C}" type="pres">
      <dgm:prSet presAssocID="{5752F313-6DA8-441F-B9CA-0C6DC1C473A1}" presName="circ2" presStyleLbl="vennNode1" presStyleIdx="1" presStyleCnt="3"/>
      <dgm:spPr/>
    </dgm:pt>
    <dgm:pt modelId="{66A7FBD4-EFB6-4258-96D2-E345B154FCBF}" type="pres">
      <dgm:prSet presAssocID="{5752F313-6DA8-441F-B9CA-0C6DC1C473A1}" presName="circ2Tx" presStyleLbl="revTx" presStyleIdx="0" presStyleCnt="0">
        <dgm:presLayoutVars>
          <dgm:chMax val="0"/>
          <dgm:chPref val="0"/>
          <dgm:bulletEnabled val="1"/>
        </dgm:presLayoutVars>
      </dgm:prSet>
      <dgm:spPr/>
    </dgm:pt>
    <dgm:pt modelId="{3194B2B2-E8FC-45D9-9CD9-6823769794AD}" type="pres">
      <dgm:prSet presAssocID="{DCB658FA-FFFA-4C3E-8F20-08BF201AAC7A}" presName="circ3" presStyleLbl="vennNode1" presStyleIdx="2" presStyleCnt="3"/>
      <dgm:spPr/>
    </dgm:pt>
    <dgm:pt modelId="{DF46083B-4D22-41C9-A2FD-AA8111093A7F}" type="pres">
      <dgm:prSet presAssocID="{DCB658FA-FFFA-4C3E-8F20-08BF201AAC7A}" presName="circ3Tx" presStyleLbl="revTx" presStyleIdx="0" presStyleCnt="0">
        <dgm:presLayoutVars>
          <dgm:chMax val="0"/>
          <dgm:chPref val="0"/>
          <dgm:bulletEnabled val="1"/>
        </dgm:presLayoutVars>
      </dgm:prSet>
      <dgm:spPr/>
    </dgm:pt>
  </dgm:ptLst>
  <dgm:cxnLst>
    <dgm:cxn modelId="{78397E0E-2313-409C-8C87-79837AA1C320}" srcId="{BBD0C8AA-68EC-47FB-BADD-9D2B48617BA8}" destId="{DCB658FA-FFFA-4C3E-8F20-08BF201AAC7A}" srcOrd="2" destOrd="0" parTransId="{981420A6-84D4-435A-8328-47DA40FBE27B}" sibTransId="{DFB1D0C8-B570-4B2D-B694-81CE861B7650}"/>
    <dgm:cxn modelId="{64A0DC31-8363-4562-B41C-D11F10F5A8AD}" srcId="{BBD0C8AA-68EC-47FB-BADD-9D2B48617BA8}" destId="{5752F313-6DA8-441F-B9CA-0C6DC1C473A1}" srcOrd="1" destOrd="0" parTransId="{5CB0E194-2644-4737-BA28-92EE92A4B579}" sibTransId="{1C464040-4D11-492B-9D29-52CB56F73CAA}"/>
    <dgm:cxn modelId="{61991C5C-05DD-4456-B1EC-15D341D5A67C}" type="presOf" srcId="{DCB658FA-FFFA-4C3E-8F20-08BF201AAC7A}" destId="{3194B2B2-E8FC-45D9-9CD9-6823769794AD}" srcOrd="0" destOrd="0" presId="urn:microsoft.com/office/officeart/2005/8/layout/venn1"/>
    <dgm:cxn modelId="{D3EBCE62-AC2B-424F-B0D9-0659EFF01153}" srcId="{BBD0C8AA-68EC-47FB-BADD-9D2B48617BA8}" destId="{7ABA9FE4-0311-4711-B14F-E864BEB71DF9}" srcOrd="0" destOrd="0" parTransId="{E9D2C746-14F3-40D1-B0C9-EBA127FDF7A4}" sibTransId="{9A6D48D4-487B-4122-8AA7-A4B700DCF594}"/>
    <dgm:cxn modelId="{4ABD2148-01CE-489C-BAE1-D80CA5D705B4}" type="presOf" srcId="{7ABA9FE4-0311-4711-B14F-E864BEB71DF9}" destId="{A6437C23-CC51-4D1D-9DDE-DDAAE0A1706E}" srcOrd="1" destOrd="0" presId="urn:microsoft.com/office/officeart/2005/8/layout/venn1"/>
    <dgm:cxn modelId="{DCFBE654-A78F-4E40-93F0-383F0D4EC642}" type="presOf" srcId="{5752F313-6DA8-441F-B9CA-0C6DC1C473A1}" destId="{98B6E2D5-E8E4-4662-B345-AFF576E03E6C}" srcOrd="0" destOrd="0" presId="urn:microsoft.com/office/officeart/2005/8/layout/venn1"/>
    <dgm:cxn modelId="{7A9AF780-364F-450D-A60B-71BDD3B202BA}" type="presOf" srcId="{7ABA9FE4-0311-4711-B14F-E864BEB71DF9}" destId="{C6944145-E39F-4533-8F17-1C8F465A28E5}" srcOrd="0" destOrd="0" presId="urn:microsoft.com/office/officeart/2005/8/layout/venn1"/>
    <dgm:cxn modelId="{79CE8C94-C488-4E24-A0CA-33B00EB20297}" type="presOf" srcId="{5752F313-6DA8-441F-B9CA-0C6DC1C473A1}" destId="{66A7FBD4-EFB6-4258-96D2-E345B154FCBF}" srcOrd="1" destOrd="0" presId="urn:microsoft.com/office/officeart/2005/8/layout/venn1"/>
    <dgm:cxn modelId="{EFB331A4-8F9A-496F-AAF5-553A42314188}" type="presOf" srcId="{BBD0C8AA-68EC-47FB-BADD-9D2B48617BA8}" destId="{32CD35A6-E9E3-47D7-9275-5B75E27093CF}" srcOrd="0" destOrd="0" presId="urn:microsoft.com/office/officeart/2005/8/layout/venn1"/>
    <dgm:cxn modelId="{885D6DD6-FB0B-4A76-9435-FBA80A2D6615}" type="presOf" srcId="{DCB658FA-FFFA-4C3E-8F20-08BF201AAC7A}" destId="{DF46083B-4D22-41C9-A2FD-AA8111093A7F}" srcOrd="1" destOrd="0" presId="urn:microsoft.com/office/officeart/2005/8/layout/venn1"/>
    <dgm:cxn modelId="{7F50BA79-279D-4D55-BE68-AD7C64EB73D4}" type="presParOf" srcId="{32CD35A6-E9E3-47D7-9275-5B75E27093CF}" destId="{C6944145-E39F-4533-8F17-1C8F465A28E5}" srcOrd="0" destOrd="0" presId="urn:microsoft.com/office/officeart/2005/8/layout/venn1"/>
    <dgm:cxn modelId="{8E97DEF9-6F84-42F9-AD5F-0191F6E8717D}" type="presParOf" srcId="{32CD35A6-E9E3-47D7-9275-5B75E27093CF}" destId="{A6437C23-CC51-4D1D-9DDE-DDAAE0A1706E}" srcOrd="1" destOrd="0" presId="urn:microsoft.com/office/officeart/2005/8/layout/venn1"/>
    <dgm:cxn modelId="{C860215C-4FD1-4B0D-84C5-28D993936D53}" type="presParOf" srcId="{32CD35A6-E9E3-47D7-9275-5B75E27093CF}" destId="{98B6E2D5-E8E4-4662-B345-AFF576E03E6C}" srcOrd="2" destOrd="0" presId="urn:microsoft.com/office/officeart/2005/8/layout/venn1"/>
    <dgm:cxn modelId="{812FCA8D-7A0A-4520-A8F3-53E20B225F19}" type="presParOf" srcId="{32CD35A6-E9E3-47D7-9275-5B75E27093CF}" destId="{66A7FBD4-EFB6-4258-96D2-E345B154FCBF}" srcOrd="3" destOrd="0" presId="urn:microsoft.com/office/officeart/2005/8/layout/venn1"/>
    <dgm:cxn modelId="{7AD802DE-C559-4185-92C4-88CCF93C8F8B}" type="presParOf" srcId="{32CD35A6-E9E3-47D7-9275-5B75E27093CF}" destId="{3194B2B2-E8FC-45D9-9CD9-6823769794AD}" srcOrd="4" destOrd="0" presId="urn:microsoft.com/office/officeart/2005/8/layout/venn1"/>
    <dgm:cxn modelId="{F4369A5F-EFE9-47BD-8BB4-BA4B2C5EBFB4}" type="presParOf" srcId="{32CD35A6-E9E3-47D7-9275-5B75E27093CF}" destId="{DF46083B-4D22-41C9-A2FD-AA8111093A7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44145-E39F-4533-8F17-1C8F465A28E5}">
      <dsp:nvSpPr>
        <dsp:cNvPr id="0" name=""/>
        <dsp:cNvSpPr/>
      </dsp:nvSpPr>
      <dsp:spPr>
        <a:xfrm>
          <a:off x="2272707" y="63880"/>
          <a:ext cx="3066256" cy="306625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IN" sz="2200" kern="1200" dirty="0"/>
            <a:t>Social Interaction Difficulties</a:t>
          </a:r>
        </a:p>
      </dsp:txBody>
      <dsp:txXfrm>
        <a:off x="2681542" y="600475"/>
        <a:ext cx="2248587" cy="1379815"/>
      </dsp:txXfrm>
    </dsp:sp>
    <dsp:sp modelId="{98B6E2D5-E8E4-4662-B345-AFF576E03E6C}">
      <dsp:nvSpPr>
        <dsp:cNvPr id="0" name=""/>
        <dsp:cNvSpPr/>
      </dsp:nvSpPr>
      <dsp:spPr>
        <a:xfrm>
          <a:off x="3379115" y="1980290"/>
          <a:ext cx="3066256" cy="3066256"/>
        </a:xfrm>
        <a:prstGeom prst="ellipse">
          <a:avLst/>
        </a:prstGeom>
        <a:solidFill>
          <a:schemeClr val="accent4">
            <a:alpha val="50000"/>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IN" sz="2200" kern="1200" dirty="0"/>
            <a:t>Repetitive Speech &amp;  Behaviour</a:t>
          </a:r>
        </a:p>
      </dsp:txBody>
      <dsp:txXfrm>
        <a:off x="4316878" y="2772406"/>
        <a:ext cx="1839753" cy="1686440"/>
      </dsp:txXfrm>
    </dsp:sp>
    <dsp:sp modelId="{3194B2B2-E8FC-45D9-9CD9-6823769794AD}">
      <dsp:nvSpPr>
        <dsp:cNvPr id="0" name=""/>
        <dsp:cNvSpPr/>
      </dsp:nvSpPr>
      <dsp:spPr>
        <a:xfrm>
          <a:off x="1166300" y="1980290"/>
          <a:ext cx="3066256" cy="3066256"/>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IN" sz="2200" kern="1200" dirty="0"/>
            <a:t>Communication Challenges</a:t>
          </a:r>
        </a:p>
      </dsp:txBody>
      <dsp:txXfrm>
        <a:off x="1455039" y="2772406"/>
        <a:ext cx="1839753" cy="16864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5334D-C6B8-4F15-AFF0-DC1593E311ED}" type="datetimeFigureOut">
              <a:rPr lang="en-IN" smtClean="0"/>
              <a:t>24-06-2024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80203-DA18-44DA-BFC1-B39C971927CD}" type="slidenum">
              <a:rPr lang="en-IN" smtClean="0"/>
              <a:t>‹#›</a:t>
            </a:fld>
            <a:endParaRPr lang="en-IN"/>
          </a:p>
        </p:txBody>
      </p:sp>
    </p:spTree>
    <p:extLst>
      <p:ext uri="{BB962C8B-B14F-4D97-AF65-F5344CB8AC3E}">
        <p14:creationId xmlns:p14="http://schemas.microsoft.com/office/powerpoint/2010/main" val="24023460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Intestinal_permeability" TargetMode="External" /><Relationship Id="rId3" Type="http://schemas.openxmlformats.org/officeDocument/2006/relationships/hyperlink" Target="https://en.wikipedia.org/wiki/Autism" TargetMode="External" /><Relationship Id="rId7" Type="http://schemas.openxmlformats.org/officeDocument/2006/relationships/hyperlink" Target="https://en.wikipedia.org/wiki/Casein" TargetMode="External" /><Relationship Id="rId2" Type="http://schemas.openxmlformats.org/officeDocument/2006/relationships/slide" Target="../slides/slide13.xml" /><Relationship Id="rId1" Type="http://schemas.openxmlformats.org/officeDocument/2006/relationships/notesMaster" Target="../notesMasters/notesMaster1.xml" /><Relationship Id="rId6" Type="http://schemas.openxmlformats.org/officeDocument/2006/relationships/hyperlink" Target="https://en.wikipedia.org/wiki/Gluten" TargetMode="External" /><Relationship Id="rId5" Type="http://schemas.openxmlformats.org/officeDocument/2006/relationships/hyperlink" Target="https://en.wikipedia.org/wiki/Opioid_peptide" TargetMode="External" /><Relationship Id="rId10" Type="http://schemas.openxmlformats.org/officeDocument/2006/relationships/hyperlink" Target="https://en.wikipedia.org/wiki/Opioid_excess_theory#cite_note-1" TargetMode="External" /><Relationship Id="rId4" Type="http://schemas.openxmlformats.org/officeDocument/2006/relationships/hyperlink" Target="https://en.wikipedia.org/wiki/Metabolic_disorder" TargetMode="External" /><Relationship Id="rId9" Type="http://schemas.openxmlformats.org/officeDocument/2006/relationships/hyperlink" Target="https://en.wikipedia.org/wiki/Opioid_receptor" TargetMode="Externa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bi.nlm.nih.gov/pmc/articles/PMC3854078/#B1" TargetMode="External" /><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Diagnostic_and_Statistical_Manual" TargetMode="External" /><Relationship Id="rId3" Type="http://schemas.openxmlformats.org/officeDocument/2006/relationships/hyperlink" Target="https://en.wikipedia.org/wiki/Pervasive_developmental_disorder" TargetMode="External" /><Relationship Id="rId7" Type="http://schemas.openxmlformats.org/officeDocument/2006/relationships/hyperlink" Target="https://en.wikipedia.org/wiki/Autism_spectrum_disorder" TargetMode="External" /><Relationship Id="rId2" Type="http://schemas.openxmlformats.org/officeDocument/2006/relationships/slide" Target="../slides/slide7.xml" /><Relationship Id="rId1" Type="http://schemas.openxmlformats.org/officeDocument/2006/relationships/notesMaster" Target="../notesMasters/notesMaster1.xml" /><Relationship Id="rId6" Type="http://schemas.openxmlformats.org/officeDocument/2006/relationships/hyperlink" Target="https://en.wikipedia.org/wiki/Childhood_disintegrative_disorder" TargetMode="External" /><Relationship Id="rId5" Type="http://schemas.openxmlformats.org/officeDocument/2006/relationships/hyperlink" Target="https://en.wikipedia.org/wiki/Rett_syndrome" TargetMode="External" /><Relationship Id="rId4" Type="http://schemas.openxmlformats.org/officeDocument/2006/relationships/hyperlink" Target="https://en.wikipedia.org/wiki/Asperger_syndrome" TargetMode="External" /></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minddisorders.com/A-Br/Autism.html" TargetMode="External" /><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Wingdings" panose="05000000000000000000" pitchFamily="2" charset="2"/>
              <a:buNone/>
            </a:pPr>
            <a:r>
              <a:rPr lang="en-IN" sz="1200" b="0" i="0" kern="1200" dirty="0">
                <a:solidFill>
                  <a:schemeClr val="tx1"/>
                </a:solidFill>
                <a:effectLst/>
                <a:latin typeface="+mn-lt"/>
                <a:ea typeface="+mn-ea"/>
                <a:cs typeface="+mn-cs"/>
              </a:rPr>
              <a:t>. The term ‘autism’ is derived from the Greek word ‘autos’, meaning ‘self .as the word suggest they are self absorbed</a:t>
            </a:r>
            <a:r>
              <a:rPr lang="en-IN" sz="1200" b="0" i="0" kern="1200" baseline="0" dirty="0">
                <a:solidFill>
                  <a:schemeClr val="tx1"/>
                </a:solidFill>
                <a:effectLst/>
                <a:latin typeface="+mn-lt"/>
                <a:ea typeface="+mn-ea"/>
                <a:cs typeface="+mn-cs"/>
              </a:rPr>
              <a:t> </a:t>
            </a:r>
            <a:r>
              <a:rPr lang="en-IN" sz="1200" b="0" i="0" kern="1200" baseline="0" dirty="0" err="1">
                <a:solidFill>
                  <a:schemeClr val="tx1"/>
                </a:solidFill>
                <a:effectLst/>
                <a:latin typeface="+mn-lt"/>
                <a:ea typeface="+mn-ea"/>
                <a:cs typeface="+mn-cs"/>
              </a:rPr>
              <a:t>people,lost</a:t>
            </a:r>
            <a:r>
              <a:rPr lang="en-IN" sz="1200" b="0" i="0" kern="1200" baseline="0" dirty="0">
                <a:solidFill>
                  <a:schemeClr val="tx1"/>
                </a:solidFill>
                <a:effectLst/>
                <a:latin typeface="+mn-lt"/>
                <a:ea typeface="+mn-ea"/>
                <a:cs typeface="+mn-cs"/>
              </a:rPr>
              <a:t> in their own world.</a:t>
            </a:r>
            <a:r>
              <a:rPr lang="en-IN" sz="1200" dirty="0"/>
              <a:t>t is a range of complex neurodevelopment disorders</a:t>
            </a:r>
            <a:r>
              <a:rPr lang="en-IN" sz="1200" baseline="0" dirty="0"/>
              <a:t> that includes </a:t>
            </a:r>
            <a:r>
              <a:rPr lang="en-IN" sz="1200" dirty="0"/>
              <a:t> Impairments  in</a:t>
            </a:r>
            <a:r>
              <a:rPr lang="en-IN" sz="1200" baseline="0" dirty="0"/>
              <a:t> </a:t>
            </a:r>
            <a:r>
              <a:rPr lang="en-IN" sz="1200" dirty="0"/>
              <a:t> social interaction</a:t>
            </a:r>
            <a:r>
              <a:rPr lang="en-IN" sz="1200" baseline="0" dirty="0"/>
              <a:t> </a:t>
            </a:r>
            <a:r>
              <a:rPr lang="en-IN" sz="1200" dirty="0"/>
              <a:t>Difficulty</a:t>
            </a:r>
            <a:r>
              <a:rPr lang="en-IN" sz="1200" baseline="0" dirty="0"/>
              <a:t> in developmental language and communication skills</a:t>
            </a:r>
            <a:r>
              <a:rPr lang="en-IN" sz="1200" dirty="0"/>
              <a:t> combined</a:t>
            </a:r>
            <a:r>
              <a:rPr lang="en-IN" sz="1200" baseline="0" dirty="0"/>
              <a:t> with rigid repetitive behaviours.</a:t>
            </a:r>
            <a:endParaRPr lang="en-IN" sz="1200" dirty="0"/>
          </a:p>
        </p:txBody>
      </p:sp>
      <p:sp>
        <p:nvSpPr>
          <p:cNvPr id="4" name="Slide Number Placeholder 3"/>
          <p:cNvSpPr>
            <a:spLocks noGrp="1"/>
          </p:cNvSpPr>
          <p:nvPr>
            <p:ph type="sldNum" sz="quarter" idx="10"/>
          </p:nvPr>
        </p:nvSpPr>
        <p:spPr/>
        <p:txBody>
          <a:bodyPr/>
          <a:lstStyle/>
          <a:p>
            <a:fld id="{0DF80203-DA18-44DA-BFC1-B39C971927CD}" type="slidenum">
              <a:rPr lang="en-IN" smtClean="0"/>
              <a:t>2</a:t>
            </a:fld>
            <a:endParaRPr lang="en-IN"/>
          </a:p>
        </p:txBody>
      </p:sp>
    </p:spTree>
    <p:extLst>
      <p:ext uri="{BB962C8B-B14F-4D97-AF65-F5344CB8AC3E}">
        <p14:creationId xmlns:p14="http://schemas.microsoft.com/office/powerpoint/2010/main" val="256655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buFont typeface="Wingdings" panose="05000000000000000000" pitchFamily="2" charset="2"/>
              <a:buChar char="q"/>
            </a:pPr>
            <a:r>
              <a:rPr lang="en-US" sz="1200" dirty="0"/>
              <a:t>Zinc, Selenium, </a:t>
            </a:r>
            <a:r>
              <a:rPr lang="en-US" sz="1200" dirty="0" err="1"/>
              <a:t>Vit</a:t>
            </a:r>
            <a:r>
              <a:rPr lang="en-US" sz="1200" dirty="0"/>
              <a:t> B12, </a:t>
            </a:r>
            <a:r>
              <a:rPr lang="en-US" sz="1200" dirty="0" err="1"/>
              <a:t>Vit</a:t>
            </a:r>
            <a:r>
              <a:rPr lang="en-US" sz="1200" dirty="0"/>
              <a:t> B6 </a:t>
            </a:r>
            <a:r>
              <a:rPr lang="en-US" sz="1200" dirty="0" err="1"/>
              <a:t>Vit</a:t>
            </a:r>
            <a:r>
              <a:rPr lang="en-US" sz="1200" dirty="0"/>
              <a:t> D, and Folate -  affect neural development &amp; result in weaknesses in cellular membranes and internal processes of cells.</a:t>
            </a:r>
            <a:r>
              <a:rPr lang="en-US" sz="1200" b="0" i="1" kern="1200" dirty="0">
                <a:solidFill>
                  <a:schemeClr val="tx1"/>
                </a:solidFill>
                <a:latin typeface="+mn-lt"/>
                <a:ea typeface="+mn-ea"/>
                <a:cs typeface="+mn-cs"/>
              </a:rPr>
              <a:t> MMR Vaccine</a:t>
            </a:r>
            <a:r>
              <a:rPr lang="en-US" sz="1200" b="0" i="0" kern="1200" dirty="0">
                <a:solidFill>
                  <a:schemeClr val="tx1"/>
                </a:solidFill>
                <a:latin typeface="+mn-lt"/>
                <a:ea typeface="+mn-ea"/>
                <a:cs typeface="+mn-cs"/>
              </a:rPr>
              <a:t> - One of the most controversial hypothesized causes of autism. A “study” conducted by Andrew Wakefield and 12 others linked use of the vaccine </a:t>
            </a:r>
            <a:r>
              <a:rPr lang="en-US" sz="1200" dirty="0"/>
              <a:t>Penetration of Opioid Stimulants; the Opioid Excess Theory</a:t>
            </a:r>
            <a:r>
              <a:rPr lang="en-US" sz="1200" b="1" dirty="0"/>
              <a:t>: </a:t>
            </a:r>
          </a:p>
          <a:p>
            <a:pPr marL="0" indent="0">
              <a:buNone/>
            </a:pPr>
            <a:r>
              <a:rPr lang="en-US" sz="1200" b="1" dirty="0"/>
              <a:t>            </a:t>
            </a:r>
            <a:r>
              <a:rPr lang="en-US" sz="1200" dirty="0" err="1"/>
              <a:t>Panksepp</a:t>
            </a:r>
            <a:r>
              <a:rPr lang="en-US" sz="1200" dirty="0"/>
              <a:t> in 1979 proposed an “opioid excess” theory of autism. </a:t>
            </a:r>
          </a:p>
          <a:p>
            <a:pPr>
              <a:buFont typeface="Wingdings" panose="05000000000000000000" pitchFamily="2" charset="2"/>
              <a:buChar char="q"/>
            </a:pPr>
            <a:endParaRPr lang="en-US" sz="1200" dirty="0"/>
          </a:p>
          <a:p>
            <a:pPr>
              <a:lnSpc>
                <a:spcPct val="150000"/>
              </a:lnSpc>
              <a:buFont typeface="Wingdings" panose="05000000000000000000" pitchFamily="2" charset="2"/>
              <a:buChar char="q"/>
            </a:pPr>
            <a:endParaRPr lang="en-US" sz="1200" dirty="0"/>
          </a:p>
          <a:p>
            <a:pPr>
              <a:lnSpc>
                <a:spcPct val="150000"/>
              </a:lnSpc>
              <a:buFont typeface="Wingdings" panose="05000000000000000000" pitchFamily="2" charset="2"/>
              <a:buChar char="q"/>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latin typeface="+mn-lt"/>
                <a:ea typeface="+mn-ea"/>
                <a:cs typeface="+mn-cs"/>
              </a:rPr>
              <a:t>MMR Vaccine</a:t>
            </a:r>
            <a:r>
              <a:rPr lang="en-US" sz="1200" b="0" i="0" kern="1200" dirty="0">
                <a:solidFill>
                  <a:schemeClr val="tx1"/>
                </a:solidFill>
                <a:latin typeface="+mn-lt"/>
                <a:ea typeface="+mn-ea"/>
                <a:cs typeface="+mn-cs"/>
              </a:rPr>
              <a:t> - One of the most controversial hypothesized causes of autism. A “study” conducted by Andrew Wakefield and 12 others linked use of the vaccine in infants with ASD.  The entire study was later discovered to have been fraudulently altered by Wakefield in order to support his claims.  Recent studies have verified this theory as a fallacy and that there is no connection between MMR vaccine and ASD.  </a:t>
            </a:r>
            <a:r>
              <a:rPr lang="en-US" sz="1200" dirty="0"/>
              <a:t>Oxidative stress- damaging Purkinje cells in cerebellum</a:t>
            </a:r>
          </a:p>
          <a:p>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r>
              <a:rPr lang="en-US" sz="1200" b="0" i="1" kern="1200" dirty="0">
                <a:solidFill>
                  <a:schemeClr val="tx1"/>
                </a:solidFill>
                <a:latin typeface="+mn-lt"/>
                <a:ea typeface="+mn-ea"/>
                <a:cs typeface="+mn-cs"/>
              </a:rPr>
              <a:t>Leaky Gut Syndrome</a:t>
            </a:r>
            <a:r>
              <a:rPr lang="en-US" sz="1200" b="0" i="0" kern="1200" dirty="0">
                <a:solidFill>
                  <a:schemeClr val="tx1"/>
                </a:solidFill>
                <a:latin typeface="+mn-lt"/>
                <a:ea typeface="+mn-ea"/>
                <a:cs typeface="+mn-cs"/>
              </a:rPr>
              <a:t> - The controversial Wakefield et al. vaccine paper also suggested that some bowel disorders may allow antigens to pass from food into the bloodstream and then to contribute to brain dysfunction.  </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r>
              <a:rPr lang="en-US" sz="1200" b="0" i="1" kern="1200" dirty="0">
                <a:solidFill>
                  <a:schemeClr val="tx1"/>
                </a:solidFill>
                <a:latin typeface="+mn-lt"/>
                <a:ea typeface="+mn-ea"/>
                <a:cs typeface="+mn-cs"/>
              </a:rPr>
              <a:t>Viral Infection -</a:t>
            </a:r>
            <a:r>
              <a:rPr lang="en-US" sz="1200" b="0" i="0" kern="1200" dirty="0">
                <a:solidFill>
                  <a:schemeClr val="tx1"/>
                </a:solidFill>
                <a:latin typeface="+mn-lt"/>
                <a:ea typeface="+mn-ea"/>
                <a:cs typeface="+mn-cs"/>
              </a:rPr>
              <a:t> Viruses have long been suspected as triggers for immune-mediated diseases such as multiple sclerosis but showing a direct role for viral causation is difficult in those diseases, and mechanisms whereby viral infections could lead to autism are speculative. </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r>
              <a:rPr lang="en-US" sz="1200" b="0" i="1" kern="1200" dirty="0">
                <a:solidFill>
                  <a:schemeClr val="tx1"/>
                </a:solidFill>
                <a:latin typeface="+mn-lt"/>
                <a:ea typeface="+mn-ea"/>
                <a:cs typeface="+mn-cs"/>
              </a:rPr>
              <a:t>Oxidative Stress -</a:t>
            </a:r>
            <a:r>
              <a:rPr lang="en-US" sz="1200" b="0" i="0" kern="1200" dirty="0">
                <a:solidFill>
                  <a:schemeClr val="tx1"/>
                </a:solidFill>
                <a:latin typeface="+mn-lt"/>
                <a:ea typeface="+mn-ea"/>
                <a:cs typeface="+mn-cs"/>
              </a:rPr>
              <a:t> This theory hypothesizes that toxicity and oxidative stress may cause autism in some cases by damaging Purkinje cells in the cerebellum after birth. It has been suggested that glutathione is involved. </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pPr/>
              <a:t>12</a:t>
            </a:fld>
            <a:endParaRPr lang="en-US"/>
          </a:p>
        </p:txBody>
      </p:sp>
    </p:spTree>
    <p:extLst>
      <p:ext uri="{BB962C8B-B14F-4D97-AF65-F5344CB8AC3E}">
        <p14:creationId xmlns:p14="http://schemas.microsoft.com/office/powerpoint/2010/main" val="4132762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Many parents of children with autism report significant improvements on a dairy and gluten free diet.</a:t>
            </a:r>
            <a:r>
              <a:rPr lang="en-IN" sz="1200" b="0" i="0" kern="1200" dirty="0">
                <a:solidFill>
                  <a:schemeClr val="tx1"/>
                </a:solidFill>
                <a:effectLst/>
                <a:latin typeface="+mn-lt"/>
                <a:ea typeface="+mn-ea"/>
                <a:cs typeface="+mn-cs"/>
              </a:rPr>
              <a:t> The </a:t>
            </a:r>
            <a:r>
              <a:rPr lang="en-IN" sz="1200" b="1" i="0" kern="1200" dirty="0">
                <a:solidFill>
                  <a:schemeClr val="tx1"/>
                </a:solidFill>
                <a:effectLst/>
                <a:latin typeface="+mn-lt"/>
                <a:ea typeface="+mn-ea"/>
                <a:cs typeface="+mn-cs"/>
              </a:rPr>
              <a:t>opioid excess theory</a:t>
            </a:r>
            <a:r>
              <a:rPr lang="en-IN" sz="1200" b="0" i="0" kern="1200" dirty="0">
                <a:solidFill>
                  <a:schemeClr val="tx1"/>
                </a:solidFill>
                <a:effectLst/>
                <a:latin typeface="+mn-lt"/>
                <a:ea typeface="+mn-ea"/>
                <a:cs typeface="+mn-cs"/>
              </a:rPr>
              <a:t> is a theory which postulates that </a:t>
            </a:r>
            <a:r>
              <a:rPr lang="en-IN" sz="1200" b="0" i="0" u="none" strike="noStrike" kern="1200" dirty="0">
                <a:solidFill>
                  <a:schemeClr val="tx1"/>
                </a:solidFill>
                <a:effectLst/>
                <a:latin typeface="+mn-lt"/>
                <a:ea typeface="+mn-ea"/>
                <a:cs typeface="+mn-cs"/>
                <a:hlinkClick r:id="rId3" tooltip="Autism"/>
              </a:rPr>
              <a:t>autism</a:t>
            </a:r>
            <a:r>
              <a:rPr lang="en-IN" sz="1200" b="0" i="0" kern="1200" dirty="0">
                <a:solidFill>
                  <a:schemeClr val="tx1"/>
                </a:solidFill>
                <a:effectLst/>
                <a:latin typeface="+mn-lt"/>
                <a:ea typeface="+mn-ea"/>
                <a:cs typeface="+mn-cs"/>
              </a:rPr>
              <a:t> is the result of a </a:t>
            </a:r>
            <a:r>
              <a:rPr lang="en-IN" sz="1200" b="0" i="0" u="none" strike="noStrike" kern="1200" dirty="0">
                <a:solidFill>
                  <a:schemeClr val="tx1"/>
                </a:solidFill>
                <a:effectLst/>
                <a:latin typeface="+mn-lt"/>
                <a:ea typeface="+mn-ea"/>
                <a:cs typeface="+mn-cs"/>
                <a:hlinkClick r:id="rId4" tooltip="Metabolic disorder"/>
              </a:rPr>
              <a:t>metabolic disorder</a:t>
            </a:r>
            <a:r>
              <a:rPr lang="en-IN" sz="1200" b="0" i="0" kern="1200" dirty="0">
                <a:solidFill>
                  <a:schemeClr val="tx1"/>
                </a:solidFill>
                <a:effectLst/>
                <a:latin typeface="+mn-lt"/>
                <a:ea typeface="+mn-ea"/>
                <a:cs typeface="+mn-cs"/>
              </a:rPr>
              <a:t> in which </a:t>
            </a:r>
            <a:r>
              <a:rPr lang="en-IN" sz="1200" b="0" i="0" u="none" strike="noStrike" kern="1200" dirty="0">
                <a:solidFill>
                  <a:schemeClr val="tx1"/>
                </a:solidFill>
                <a:effectLst/>
                <a:latin typeface="+mn-lt"/>
                <a:ea typeface="+mn-ea"/>
                <a:cs typeface="+mn-cs"/>
                <a:hlinkClick r:id="rId5" tooltip="Opioid peptide"/>
              </a:rPr>
              <a:t>opioid </a:t>
            </a:r>
            <a:r>
              <a:rPr lang="en-IN" sz="1200" b="0" i="0" u="none" strike="noStrike" kern="1200" dirty="0" err="1">
                <a:solidFill>
                  <a:schemeClr val="tx1"/>
                </a:solidFill>
                <a:effectLst/>
                <a:latin typeface="+mn-lt"/>
                <a:ea typeface="+mn-ea"/>
                <a:cs typeface="+mn-cs"/>
                <a:hlinkClick r:id="rId5" tooltip="Opioid peptide"/>
              </a:rPr>
              <a:t>peptides</a:t>
            </a:r>
            <a:r>
              <a:rPr lang="en-IN" sz="1200" b="0" i="0" kern="1200" dirty="0" err="1">
                <a:solidFill>
                  <a:schemeClr val="tx1"/>
                </a:solidFill>
                <a:effectLst/>
                <a:latin typeface="+mn-lt"/>
                <a:ea typeface="+mn-ea"/>
                <a:cs typeface="+mn-cs"/>
              </a:rPr>
              <a:t>produced</a:t>
            </a:r>
            <a:r>
              <a:rPr lang="en-IN" sz="1200" b="0" i="0" kern="1200" dirty="0">
                <a:solidFill>
                  <a:schemeClr val="tx1"/>
                </a:solidFill>
                <a:effectLst/>
                <a:latin typeface="+mn-lt"/>
                <a:ea typeface="+mn-ea"/>
                <a:cs typeface="+mn-cs"/>
              </a:rPr>
              <a:t> through metabolism of </a:t>
            </a:r>
            <a:r>
              <a:rPr lang="en-IN" sz="1200" b="0" i="0" u="none" strike="noStrike" kern="1200" dirty="0">
                <a:solidFill>
                  <a:schemeClr val="tx1"/>
                </a:solidFill>
                <a:effectLst/>
                <a:latin typeface="+mn-lt"/>
                <a:ea typeface="+mn-ea"/>
                <a:cs typeface="+mn-cs"/>
                <a:hlinkClick r:id="rId6" tooltip="Gluten"/>
              </a:rPr>
              <a:t>gluten</a:t>
            </a:r>
            <a:r>
              <a:rPr lang="en-IN" sz="1200" b="0" i="0" kern="1200" dirty="0">
                <a:solidFill>
                  <a:schemeClr val="tx1"/>
                </a:solidFill>
                <a:effectLst/>
                <a:latin typeface="+mn-lt"/>
                <a:ea typeface="+mn-ea"/>
                <a:cs typeface="+mn-cs"/>
              </a:rPr>
              <a:t> and </a:t>
            </a:r>
            <a:r>
              <a:rPr lang="en-IN" sz="1200" b="0" i="0" u="none" strike="noStrike" kern="1200" dirty="0">
                <a:solidFill>
                  <a:schemeClr val="tx1"/>
                </a:solidFill>
                <a:effectLst/>
                <a:latin typeface="+mn-lt"/>
                <a:ea typeface="+mn-ea"/>
                <a:cs typeface="+mn-cs"/>
                <a:hlinkClick r:id="rId7" tooltip="Casein"/>
              </a:rPr>
              <a:t>casein</a:t>
            </a:r>
            <a:r>
              <a:rPr lang="en-IN" sz="1200" b="0" i="0" kern="1200" dirty="0">
                <a:solidFill>
                  <a:schemeClr val="tx1"/>
                </a:solidFill>
                <a:effectLst/>
                <a:latin typeface="+mn-lt"/>
                <a:ea typeface="+mn-ea"/>
                <a:cs typeface="+mn-cs"/>
              </a:rPr>
              <a:t> pass through an abnormally </a:t>
            </a:r>
            <a:r>
              <a:rPr lang="en-IN" sz="1200" b="0" i="0" u="none" strike="noStrike" kern="1200" dirty="0">
                <a:solidFill>
                  <a:schemeClr val="tx1"/>
                </a:solidFill>
                <a:effectLst/>
                <a:latin typeface="+mn-lt"/>
                <a:ea typeface="+mn-ea"/>
                <a:cs typeface="+mn-cs"/>
                <a:hlinkClick r:id="rId8" tooltip="Intestinal permeability"/>
              </a:rPr>
              <a:t>permeable intestinal membrane</a:t>
            </a:r>
            <a:r>
              <a:rPr lang="en-IN" sz="1200" b="0" i="0" kern="1200" dirty="0">
                <a:solidFill>
                  <a:schemeClr val="tx1"/>
                </a:solidFill>
                <a:effectLst/>
                <a:latin typeface="+mn-lt"/>
                <a:ea typeface="+mn-ea"/>
                <a:cs typeface="+mn-cs"/>
              </a:rPr>
              <a:t> and then proceed to exert an effect on neurotransmission through binding with </a:t>
            </a:r>
            <a:r>
              <a:rPr lang="en-IN" sz="1200" b="0" i="0" u="none" strike="noStrike" kern="1200" dirty="0">
                <a:solidFill>
                  <a:schemeClr val="tx1"/>
                </a:solidFill>
                <a:effectLst/>
                <a:latin typeface="+mn-lt"/>
                <a:ea typeface="+mn-ea"/>
                <a:cs typeface="+mn-cs"/>
                <a:hlinkClick r:id="rId9" tooltip="Opioid receptor"/>
              </a:rPr>
              <a:t>opioid receptors</a:t>
            </a:r>
            <a:r>
              <a:rPr lang="en-IN" sz="1200" b="0" i="0" kern="1200" dirty="0">
                <a:solidFill>
                  <a:schemeClr val="tx1"/>
                </a:solidFill>
                <a:effectLst/>
                <a:latin typeface="+mn-lt"/>
                <a:ea typeface="+mn-ea"/>
                <a:cs typeface="+mn-cs"/>
              </a:rPr>
              <a:t>.</a:t>
            </a:r>
            <a:r>
              <a:rPr lang="en-IN" sz="1200" b="0" i="0" u="none" strike="noStrike" kern="1200" baseline="30000" dirty="0">
                <a:solidFill>
                  <a:schemeClr val="tx1"/>
                </a:solidFill>
                <a:effectLst/>
                <a:latin typeface="+mn-lt"/>
                <a:ea typeface="+mn-ea"/>
                <a:cs typeface="+mn-cs"/>
                <a:hlinkClick r:id="rId10"/>
              </a:rPr>
              <a:t>[1]</a:t>
            </a:r>
            <a:r>
              <a:rPr lang="en-IN" sz="1200" b="0" i="0" kern="1200" dirty="0">
                <a:solidFill>
                  <a:schemeClr val="tx1"/>
                </a:solidFill>
                <a:effectLst/>
                <a:latin typeface="+mn-lt"/>
                <a:ea typeface="+mn-ea"/>
                <a:cs typeface="+mn-cs"/>
              </a:rPr>
              <a:t> It is believed by advocates of this hypothesis that autistic children are unusually sensitive to gluten,</a:t>
            </a:r>
            <a:br>
              <a:rPr lang="en-US" dirty="0"/>
            </a:br>
            <a:endParaRPr lang="en-US" dirty="0"/>
          </a:p>
          <a:p>
            <a:r>
              <a:rPr lang="en-US" dirty="0"/>
              <a:t>They found that "</a:t>
            </a:r>
            <a:r>
              <a:rPr lang="en-US" dirty="0" err="1"/>
              <a:t>exorphin</a:t>
            </a:r>
            <a:r>
              <a:rPr lang="en-US" dirty="0"/>
              <a:t> </a:t>
            </a:r>
            <a:r>
              <a:rPr lang="en-US" dirty="0" err="1"/>
              <a:t>opioids</a:t>
            </a:r>
            <a:r>
              <a:rPr lang="en-US" dirty="0"/>
              <a:t>" derived from casein (dairy protein) and gluten (from grains) crossed the blood-brain-barrier and caused “social </a:t>
            </a:r>
            <a:r>
              <a:rPr lang="en-US" dirty="0" err="1"/>
              <a:t>indifference”symptoms</a:t>
            </a:r>
            <a:r>
              <a:rPr lang="en-US" dirty="0"/>
              <a:t> in experimental animals, as well as inability to differentiate essential from nonessential stimuli. </a:t>
            </a:r>
          </a:p>
          <a:p>
            <a:endParaRPr lang="en-US" dirty="0"/>
          </a:p>
          <a:p>
            <a:r>
              <a:rPr lang="en-US" dirty="0"/>
              <a:t>Peptide in urine from autistics that increased platelet content of serotonin, which is also a common finding in autism.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pPr/>
              <a:t>13</a:t>
            </a:fld>
            <a:endParaRPr lang="en-US"/>
          </a:p>
        </p:txBody>
      </p:sp>
    </p:spTree>
    <p:extLst>
      <p:ext uri="{BB962C8B-B14F-4D97-AF65-F5344CB8AC3E}">
        <p14:creationId xmlns:p14="http://schemas.microsoft.com/office/powerpoint/2010/main" val="393991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Male are affected </a:t>
            </a:r>
            <a:r>
              <a:rPr lang="en-IN" dirty="0" err="1"/>
              <a:t>more</a:t>
            </a:r>
            <a:r>
              <a:rPr lang="en-IN" sz="1200" b="0" i="0" u="none" strike="noStrike" kern="1200" baseline="0" dirty="0" err="1">
                <a:solidFill>
                  <a:schemeClr val="tx1"/>
                </a:solidFill>
                <a:latin typeface="+mn-lt"/>
                <a:ea typeface="+mn-ea"/>
                <a:cs typeface="+mn-cs"/>
              </a:rPr>
              <a:t>Research</a:t>
            </a:r>
            <a:r>
              <a:rPr lang="en-IN" sz="1200" b="0" i="0" u="none" strike="noStrike" kern="1200" baseline="0" dirty="0">
                <a:solidFill>
                  <a:schemeClr val="tx1"/>
                </a:solidFill>
                <a:latin typeface="+mn-lt"/>
                <a:ea typeface="+mn-ea"/>
                <a:cs typeface="+mn-cs"/>
              </a:rPr>
              <a:t> findings also indicate that mild forms of</a:t>
            </a:r>
          </a:p>
          <a:p>
            <a:r>
              <a:rPr lang="en-IN" sz="1200" b="0" i="0" u="none" strike="noStrike" kern="1200" baseline="0" dirty="0" err="1">
                <a:solidFill>
                  <a:schemeClr val="tx1"/>
                </a:solidFill>
                <a:latin typeface="+mn-lt"/>
                <a:ea typeface="+mn-ea"/>
                <a:cs typeface="+mn-cs"/>
              </a:rPr>
              <a:t>autismlike</a:t>
            </a:r>
            <a:r>
              <a:rPr lang="en-IN" sz="1200" b="0" i="0" u="none" strike="noStrike" kern="1200" baseline="0" dirty="0">
                <a:solidFill>
                  <a:schemeClr val="tx1"/>
                </a:solidFill>
                <a:latin typeface="+mn-lt"/>
                <a:ea typeface="+mn-ea"/>
                <a:cs typeface="+mn-cs"/>
              </a:rPr>
              <a:t> symptomology may occur in one or both parents and siblings of people with autism.31</a:t>
            </a:r>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14</a:t>
            </a:fld>
            <a:endParaRPr lang="en-US"/>
          </a:p>
        </p:txBody>
      </p:sp>
    </p:spTree>
    <p:extLst>
      <p:ext uri="{BB962C8B-B14F-4D97-AF65-F5344CB8AC3E}">
        <p14:creationId xmlns:p14="http://schemas.microsoft.com/office/powerpoint/2010/main" val="43689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father’s age at the time of an offspring’s birth influences the child’s risk of developing autism.30 </a:t>
            </a:r>
            <a:r>
              <a:rPr lang="en-IN" sz="1200" dirty="0"/>
              <a:t>than are children whose fathers were younger than 30 years at the time of their births</a:t>
            </a:r>
          </a:p>
          <a:p>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15</a:t>
            </a:fld>
            <a:endParaRPr lang="en-US"/>
          </a:p>
        </p:txBody>
      </p:sp>
    </p:spTree>
    <p:extLst>
      <p:ext uri="{BB962C8B-B14F-4D97-AF65-F5344CB8AC3E}">
        <p14:creationId xmlns:p14="http://schemas.microsoft.com/office/powerpoint/2010/main" val="1937957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 </a:t>
            </a:r>
            <a:r>
              <a:rPr lang="en-IN" sz="1200" b="1" dirty="0">
                <a:solidFill>
                  <a:srgbClr val="C00000"/>
                </a:solidFill>
              </a:rPr>
              <a:t>Verbal and nonverbal communication skills -  delayed </a:t>
            </a:r>
            <a:r>
              <a:rPr lang="en-IN" sz="1200" dirty="0"/>
              <a:t>an inability to integrate words with gaze, facial expression and gestures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b="1" dirty="0">
              <a:solidFill>
                <a:srgbClr val="C00000"/>
              </a:solidFill>
            </a:endParaRPr>
          </a:p>
          <a:p>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16</a:t>
            </a:fld>
            <a:endParaRPr lang="en-IN"/>
          </a:p>
        </p:txBody>
      </p:sp>
    </p:spTree>
    <p:extLst>
      <p:ext uri="{BB962C8B-B14F-4D97-AF65-F5344CB8AC3E}">
        <p14:creationId xmlns:p14="http://schemas.microsoft.com/office/powerpoint/2010/main" val="1188767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17</a:t>
            </a:fld>
            <a:endParaRPr lang="en-IN"/>
          </a:p>
        </p:txBody>
      </p:sp>
    </p:spTree>
    <p:extLst>
      <p:ext uri="{BB962C8B-B14F-4D97-AF65-F5344CB8AC3E}">
        <p14:creationId xmlns:p14="http://schemas.microsoft.com/office/powerpoint/2010/main" val="329328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latin typeface="NewCenturySchlbk-Roman"/>
              </a:rPr>
              <a:t>raise arms in anticipation of being picked up engage in imitation games (for example, peekaboo), point to or show an object such as a toy to the parent (sharing experience with others/joint attention) or respond to smiles or a mother’s voice</a:t>
            </a:r>
            <a:endParaRPr lang="en-IN" dirty="0"/>
          </a:p>
          <a:p>
            <a:endParaRPr lang="en-IN" dirty="0"/>
          </a:p>
          <a:p>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18</a:t>
            </a:fld>
            <a:endParaRPr lang="en-US"/>
          </a:p>
        </p:txBody>
      </p:sp>
    </p:spTree>
    <p:extLst>
      <p:ext uri="{BB962C8B-B14F-4D97-AF65-F5344CB8AC3E}">
        <p14:creationId xmlns:p14="http://schemas.microsoft.com/office/powerpoint/2010/main" val="3978999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Repetitive stereotypical </a:t>
            </a:r>
            <a:r>
              <a:rPr lang="en-IN" dirty="0" err="1"/>
              <a:t>behaviour,restrictive</a:t>
            </a:r>
            <a:r>
              <a:rPr lang="en-IN" dirty="0"/>
              <a:t> </a:t>
            </a:r>
            <a:r>
              <a:rPr lang="en-IN" dirty="0" err="1"/>
              <a:t>interest,social</a:t>
            </a:r>
            <a:r>
              <a:rPr lang="en-IN" dirty="0"/>
              <a:t> interaction .lacks creativity and </a:t>
            </a:r>
            <a:r>
              <a:rPr lang="en-IN" dirty="0" err="1"/>
              <a:t>imagination,repeated</a:t>
            </a:r>
            <a:r>
              <a:rPr lang="en-IN" baseline="0" dirty="0"/>
              <a:t> rigid behaviours</a:t>
            </a:r>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19</a:t>
            </a:fld>
            <a:endParaRPr lang="en-IN"/>
          </a:p>
        </p:txBody>
      </p:sp>
    </p:spTree>
    <p:extLst>
      <p:ext uri="{BB962C8B-B14F-4D97-AF65-F5344CB8AC3E}">
        <p14:creationId xmlns:p14="http://schemas.microsoft.com/office/powerpoint/2010/main" val="360789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a:latin typeface="Calibri" panose="020F0502020204030204" pitchFamily="34" charset="0"/>
              </a:rPr>
              <a:t>Unable to recognize intentions, desires, feelings and beliefs of other people that can be different from their own</a:t>
            </a:r>
          </a:p>
          <a:p>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20</a:t>
            </a:fld>
            <a:endParaRPr lang="en-US"/>
          </a:p>
        </p:txBody>
      </p:sp>
    </p:spTree>
    <p:extLst>
      <p:ext uri="{BB962C8B-B14F-4D97-AF65-F5344CB8AC3E}">
        <p14:creationId xmlns:p14="http://schemas.microsoft.com/office/powerpoint/2010/main" val="258018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latin typeface="NewCenturySchlbk-Roman"/>
              </a:rPr>
              <a:t>Phenomena such as immediate echolalia rhythm of speech (prosody) further tend</a:t>
            </a:r>
          </a:p>
          <a:p>
            <a:r>
              <a:rPr lang="en-IN" dirty="0">
                <a:latin typeface="NewCenturySchlbk-Roman"/>
              </a:rPr>
              <a:t>to obscure the meaning of speech.</a:t>
            </a:r>
            <a:r>
              <a:rPr lang="en-IN" sz="500" dirty="0">
                <a:latin typeface="NewCenturySchlbk-Roman"/>
              </a:rPr>
              <a:t>6</a:t>
            </a:r>
            <a:endParaRPr lang="en-IN" dirty="0"/>
          </a:p>
          <a:p>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21</a:t>
            </a:fld>
            <a:endParaRPr lang="en-US"/>
          </a:p>
        </p:txBody>
      </p:sp>
    </p:spTree>
    <p:extLst>
      <p:ext uri="{BB962C8B-B14F-4D97-AF65-F5344CB8AC3E}">
        <p14:creationId xmlns:p14="http://schemas.microsoft.com/office/powerpoint/2010/main" val="90406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described autism as “neurodevelopmental disorder presenting  within the first 3 </a:t>
            </a:r>
            <a:r>
              <a:rPr lang="en-US" sz="1200" dirty="0" err="1"/>
              <a:t>yrs</a:t>
            </a:r>
            <a:r>
              <a:rPr lang="en-US" sz="1200" dirty="0"/>
              <a:t> of life</a:t>
            </a:r>
            <a:r>
              <a:rPr lang="en-US" sz="1200" b="1" dirty="0">
                <a:solidFill>
                  <a:srgbClr val="C00000"/>
                </a:solidFill>
              </a:rPr>
              <a:t>”</a:t>
            </a:r>
            <a:r>
              <a:rPr lang="en-IN" sz="1200" b="1" dirty="0">
                <a:solidFill>
                  <a:srgbClr val="C00000"/>
                </a:solidFill>
              </a:rPr>
              <a:t> </a:t>
            </a:r>
            <a:r>
              <a:rPr lang="en-IN" sz="1200" b="1" dirty="0" err="1">
                <a:solidFill>
                  <a:srgbClr val="C00000"/>
                </a:solidFill>
              </a:rPr>
              <a:t>Kanner's</a:t>
            </a:r>
            <a:r>
              <a:rPr lang="en-IN" sz="1200" b="1" dirty="0">
                <a:solidFill>
                  <a:srgbClr val="C00000"/>
                </a:solidFill>
              </a:rPr>
              <a:t> syndrome-  Early Infantile Autism</a:t>
            </a:r>
            <a:r>
              <a:rPr lang="en-US" sz="1200" b="1" dirty="0">
                <a:solidFill>
                  <a:srgbClr val="C00000"/>
                </a:solidFill>
              </a:rPr>
              <a:t> </a:t>
            </a:r>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3</a:t>
            </a:fld>
            <a:endParaRPr lang="en-IN"/>
          </a:p>
        </p:txBody>
      </p:sp>
    </p:spTree>
    <p:extLst>
      <p:ext uri="{BB962C8B-B14F-4D97-AF65-F5344CB8AC3E}">
        <p14:creationId xmlns:p14="http://schemas.microsoft.com/office/powerpoint/2010/main" val="3955013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a:t>Adolescence - psychiatric illnesses such as anxiety disorders, mood disorders, attention deficit hyperactivity disorder, obsessive-compulsive disorder &amp; </a:t>
            </a:r>
            <a:r>
              <a:rPr lang="en-IN" sz="1200" dirty="0" err="1"/>
              <a:t>schizophrenia</a:t>
            </a:r>
            <a:r>
              <a:rPr lang="en-IN" sz="1200" b="1" dirty="0" err="1">
                <a:solidFill>
                  <a:srgbClr val="FF0000"/>
                </a:solidFill>
              </a:rPr>
              <a:t>Behavioral</a:t>
            </a:r>
            <a:r>
              <a:rPr lang="en-IN" sz="1200" b="1" dirty="0">
                <a:solidFill>
                  <a:srgbClr val="FF0000"/>
                </a:solidFill>
              </a:rPr>
              <a:t> symptoms of autism</a:t>
            </a:r>
          </a:p>
          <a:p>
            <a:pPr marL="0" marR="0" indent="0" algn="l" defTabSz="914400" rtl="0" eaLnBrk="1" fontAlgn="auto" latinLnBrk="0" hangingPunct="1">
              <a:lnSpc>
                <a:spcPct val="100000"/>
              </a:lnSpc>
              <a:spcBef>
                <a:spcPts val="0"/>
              </a:spcBef>
              <a:spcAft>
                <a:spcPts val="0"/>
              </a:spcAft>
              <a:buClrTx/>
              <a:buSzTx/>
              <a:buFontTx/>
              <a:buNone/>
              <a:tabLst/>
              <a:defRPr/>
            </a:pPr>
            <a:endParaRPr lang="en-IN" sz="1200" dirty="0"/>
          </a:p>
          <a:p>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22</a:t>
            </a:fld>
            <a:endParaRPr lang="en-IN"/>
          </a:p>
        </p:txBody>
      </p:sp>
    </p:spTree>
    <p:extLst>
      <p:ext uri="{BB962C8B-B14F-4D97-AF65-F5344CB8AC3E}">
        <p14:creationId xmlns:p14="http://schemas.microsoft.com/office/powerpoint/2010/main" val="3759854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solidFill>
                  <a:srgbClr val="000000"/>
                </a:solidFill>
              </a:rPr>
              <a:t>Traumatic ulcerated lesions usually brought on by self-injury from head banging, picking or face tapping. Such as tongue thrusting, picking at the gingiva, lip biting, and pica.</a:t>
            </a:r>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23</a:t>
            </a:fld>
            <a:endParaRPr lang="en-IN"/>
          </a:p>
        </p:txBody>
      </p:sp>
    </p:spTree>
    <p:extLst>
      <p:ext uri="{BB962C8B-B14F-4D97-AF65-F5344CB8AC3E}">
        <p14:creationId xmlns:p14="http://schemas.microsoft.com/office/powerpoint/2010/main" val="201369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methylphenidate (CNS stimulant)</a:t>
            </a:r>
          </a:p>
          <a:p>
            <a:r>
              <a:rPr lang="en-IN" dirty="0"/>
              <a:t>Clonidine ( antihypertensive )</a:t>
            </a:r>
          </a:p>
          <a:p>
            <a:r>
              <a:rPr lang="en-IN" dirty="0" err="1"/>
              <a:t>Fluoxetidine</a:t>
            </a:r>
            <a:r>
              <a:rPr lang="en-IN" dirty="0"/>
              <a:t> and sertraline (Antidepressants)</a:t>
            </a:r>
          </a:p>
          <a:p>
            <a:r>
              <a:rPr lang="en-IN" dirty="0"/>
              <a:t>Carbamazepine , Sodium Valproate (anticonvulsants)</a:t>
            </a:r>
          </a:p>
          <a:p>
            <a:r>
              <a:rPr lang="en-IN" dirty="0" err="1"/>
              <a:t>Otarizapine</a:t>
            </a:r>
            <a:r>
              <a:rPr lang="en-IN" dirty="0"/>
              <a:t> and </a:t>
            </a:r>
            <a:r>
              <a:rPr lang="en-IN" dirty="0" err="1"/>
              <a:t>Risperidone</a:t>
            </a:r>
            <a:r>
              <a:rPr lang="en-IN" dirty="0"/>
              <a:t> (antipsychotics)</a:t>
            </a:r>
          </a:p>
          <a:p>
            <a:endParaRPr lang="en-IN" dirty="0"/>
          </a:p>
        </p:txBody>
      </p:sp>
      <p:sp>
        <p:nvSpPr>
          <p:cNvPr id="4" name="Slide Number Placeholder 3"/>
          <p:cNvSpPr>
            <a:spLocks noGrp="1"/>
          </p:cNvSpPr>
          <p:nvPr>
            <p:ph type="sldNum" sz="quarter" idx="10"/>
          </p:nvPr>
        </p:nvSpPr>
        <p:spPr/>
        <p:txBody>
          <a:bodyPr/>
          <a:lstStyle/>
          <a:p>
            <a:fld id="{DF61EA0F-A667-4B49-8422-0062BC55E249}" type="slidenum">
              <a:rPr lang="en-US" smtClean="0"/>
              <a:pPr/>
              <a:t>24</a:t>
            </a:fld>
            <a:endParaRPr lang="en-US"/>
          </a:p>
        </p:txBody>
      </p:sp>
    </p:spTree>
    <p:extLst>
      <p:ext uri="{BB962C8B-B14F-4D97-AF65-F5344CB8AC3E}">
        <p14:creationId xmlns:p14="http://schemas.microsoft.com/office/powerpoint/2010/main" val="305385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solidFill>
                  <a:srgbClr val="000000"/>
                </a:solidFill>
                <a:latin typeface="UtopiaStd-Regular"/>
              </a:rPr>
              <a:t>Recording of </a:t>
            </a:r>
            <a:r>
              <a:rPr lang="en-IN" dirty="0" err="1">
                <a:solidFill>
                  <a:srgbClr val="000000"/>
                </a:solidFill>
                <a:latin typeface="UtopiaStd-Regular"/>
              </a:rPr>
              <a:t>childs</a:t>
            </a:r>
            <a:r>
              <a:rPr lang="en-IN" dirty="0">
                <a:solidFill>
                  <a:srgbClr val="000000"/>
                </a:solidFill>
                <a:latin typeface="UtopiaStd-Regular"/>
              </a:rPr>
              <a:t> medical history and past dental history with </a:t>
            </a:r>
            <a:r>
              <a:rPr lang="en-IN" dirty="0" err="1">
                <a:solidFill>
                  <a:srgbClr val="000000"/>
                </a:solidFill>
                <a:latin typeface="UtopiaStd-Regular"/>
              </a:rPr>
              <a:t>professionals,identification</a:t>
            </a:r>
            <a:r>
              <a:rPr lang="en-IN" dirty="0">
                <a:solidFill>
                  <a:srgbClr val="000000"/>
                </a:solidFill>
                <a:latin typeface="UtopiaStd-Regular"/>
              </a:rPr>
              <a:t> of the triggering points</a:t>
            </a:r>
            <a:r>
              <a:rPr lang="en-IN" baseline="0" dirty="0">
                <a:solidFill>
                  <a:srgbClr val="000000"/>
                </a:solidFill>
                <a:latin typeface="UtopiaStd-Regular"/>
              </a:rPr>
              <a:t> in the </a:t>
            </a:r>
            <a:r>
              <a:rPr lang="en-IN" baseline="0" dirty="0" err="1">
                <a:solidFill>
                  <a:srgbClr val="000000"/>
                </a:solidFill>
                <a:latin typeface="UtopiaStd-Regular"/>
              </a:rPr>
              <a:t>childs</a:t>
            </a:r>
            <a:r>
              <a:rPr lang="en-IN" baseline="0" dirty="0">
                <a:solidFill>
                  <a:srgbClr val="000000"/>
                </a:solidFill>
                <a:latin typeface="UtopiaStd-Regular"/>
              </a:rPr>
              <a:t> behaviour and favourite </a:t>
            </a:r>
            <a:r>
              <a:rPr lang="en-IN" baseline="0" dirty="0" err="1">
                <a:solidFill>
                  <a:srgbClr val="000000"/>
                </a:solidFill>
                <a:latin typeface="UtopiaStd-Regular"/>
              </a:rPr>
              <a:t>toy,assignment</a:t>
            </a:r>
            <a:r>
              <a:rPr lang="en-IN" baseline="0" dirty="0">
                <a:solidFill>
                  <a:srgbClr val="000000"/>
                </a:solidFill>
                <a:latin typeface="UtopiaStd-Regular"/>
              </a:rPr>
              <a:t> of patient education tools. </a:t>
            </a:r>
            <a:r>
              <a:rPr lang="en-IN" dirty="0">
                <a:solidFill>
                  <a:srgbClr val="000000"/>
                </a:solidFill>
                <a:latin typeface="UtopiaStd-Regular"/>
              </a:rPr>
              <a:t>A prominent symptom of infantile autism is an intense</a:t>
            </a:r>
            <a:r>
              <a:rPr lang="en-IN" baseline="0" dirty="0">
                <a:solidFill>
                  <a:srgbClr val="000000"/>
                </a:solidFill>
                <a:latin typeface="UtopiaStd-Regular"/>
              </a:rPr>
              <a:t> </a:t>
            </a:r>
            <a:r>
              <a:rPr lang="en-IN" dirty="0">
                <a:solidFill>
                  <a:srgbClr val="000000"/>
                </a:solidFill>
                <a:latin typeface="UtopiaStd-Regular"/>
              </a:rPr>
              <a:t>desire to maintain consistency in the </a:t>
            </a:r>
            <a:r>
              <a:rPr lang="en-IN" dirty="0" err="1">
                <a:solidFill>
                  <a:srgbClr val="000000"/>
                </a:solidFill>
                <a:latin typeface="UtopiaStd-Regular"/>
              </a:rPr>
              <a:t>environmen</a:t>
            </a:r>
            <a:r>
              <a:rPr lang="en-IN" sz="1200" dirty="0" err="1">
                <a:solidFill>
                  <a:srgbClr val="000000"/>
                </a:solidFill>
                <a:latin typeface="Cambria" panose="02040503050406030204" pitchFamily="18" charset="0"/>
              </a:rPr>
              <a:t>Solicit</a:t>
            </a:r>
            <a:r>
              <a:rPr lang="en-IN" sz="1200" dirty="0">
                <a:solidFill>
                  <a:srgbClr val="000000"/>
                </a:solidFill>
                <a:latin typeface="Cambria" panose="02040503050406030204" pitchFamily="18" charset="0"/>
              </a:rPr>
              <a:t> suggestions from the parent or caregiver on how best to deal with the child as the minor changes in he environment may elicit extreme anxiety in autistic </a:t>
            </a:r>
            <a:r>
              <a:rPr lang="en-IN" sz="1200" dirty="0" err="1">
                <a:solidFill>
                  <a:srgbClr val="000000"/>
                </a:solidFill>
                <a:latin typeface="Cambria" panose="02040503050406030204" pitchFamily="18" charset="0"/>
              </a:rPr>
              <a:t>children</a:t>
            </a:r>
            <a:r>
              <a:rPr lang="en-IN" dirty="0" err="1">
                <a:solidFill>
                  <a:srgbClr val="000000"/>
                </a:solidFill>
                <a:latin typeface="UtopiaStd-Regular"/>
              </a:rPr>
              <a:t>tThey</a:t>
            </a:r>
            <a:r>
              <a:rPr lang="en-IN" dirty="0">
                <a:solidFill>
                  <a:srgbClr val="000000"/>
                </a:solidFill>
                <a:latin typeface="UtopiaStd-Regular"/>
              </a:rPr>
              <a:t> often exhibit an extreme resistance on being held and show an inappropriate reaction to fearful situations.  Autistic children are hypersensitive to loud noises, sudden movement, and things that are felt.</a:t>
            </a:r>
            <a:r>
              <a:rPr lang="en-US" sz="1200" dirty="0"/>
              <a:t> Schedule the </a:t>
            </a:r>
            <a:r>
              <a:rPr lang="en-US" sz="1200" dirty="0" err="1"/>
              <a:t>appt</a:t>
            </a:r>
            <a:r>
              <a:rPr lang="en-US" sz="1200" dirty="0"/>
              <a:t> – they  do not like crowd</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25</a:t>
            </a:fld>
            <a:endParaRPr lang="en-US"/>
          </a:p>
        </p:txBody>
      </p:sp>
    </p:spTree>
    <p:extLst>
      <p:ext uri="{BB962C8B-B14F-4D97-AF65-F5344CB8AC3E}">
        <p14:creationId xmlns:p14="http://schemas.microsoft.com/office/powerpoint/2010/main" val="2898478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Wingdings" panose="05000000000000000000" pitchFamily="2" charset="2"/>
              <a:buChar char="q"/>
            </a:pPr>
            <a:r>
              <a:rPr lang="en-IN" dirty="0">
                <a:solidFill>
                  <a:srgbClr val="000000"/>
                </a:solidFill>
                <a:latin typeface="Times New Roman" panose="02020603050405020304" pitchFamily="18" charset="0"/>
              </a:rPr>
              <a:t>.</a:t>
            </a:r>
            <a:r>
              <a:rPr lang="en-IN" sz="1200" dirty="0">
                <a:solidFill>
                  <a:srgbClr val="000000"/>
                </a:solidFill>
              </a:rPr>
              <a:t> Patients with ASD react more favourably to structured, as opposed to unstructured, situations  </a:t>
            </a:r>
            <a:r>
              <a:rPr lang="en-IN" sz="1200" dirty="0" err="1">
                <a:solidFill>
                  <a:srgbClr val="000000"/>
                </a:solidFill>
              </a:rPr>
              <a:t>pecs</a:t>
            </a:r>
            <a:r>
              <a:rPr lang="en-IN" sz="1200" dirty="0">
                <a:solidFill>
                  <a:srgbClr val="000000"/>
                </a:solidFill>
              </a:rPr>
              <a:t>- picture </a:t>
            </a:r>
            <a:r>
              <a:rPr lang="en-IN" sz="1200" dirty="0" err="1">
                <a:solidFill>
                  <a:srgbClr val="000000"/>
                </a:solidFill>
              </a:rPr>
              <a:t>xchange</a:t>
            </a:r>
            <a:r>
              <a:rPr lang="en-IN" sz="1200" dirty="0">
                <a:solidFill>
                  <a:srgbClr val="000000"/>
                </a:solidFill>
              </a:rPr>
              <a:t> </a:t>
            </a:r>
          </a:p>
          <a:p>
            <a:pPr marL="342900" indent="-342900">
              <a:lnSpc>
                <a:spcPct val="150000"/>
              </a:lnSpc>
              <a:buFont typeface="Wingdings" panose="05000000000000000000" pitchFamily="2" charset="2"/>
              <a:buChar char="q"/>
            </a:pPr>
            <a:r>
              <a:rPr lang="en-IN" sz="1200" dirty="0">
                <a:solidFill>
                  <a:srgbClr val="000000"/>
                </a:solidFill>
              </a:rPr>
              <a:t> The dentist can organize the home-</a:t>
            </a:r>
            <a:r>
              <a:rPr lang="en-IN" sz="1200" dirty="0" err="1">
                <a:solidFill>
                  <a:srgbClr val="000000"/>
                </a:solidFill>
              </a:rPr>
              <a:t>centered</a:t>
            </a:r>
            <a:r>
              <a:rPr lang="en-IN" sz="1200" dirty="0">
                <a:solidFill>
                  <a:srgbClr val="000000"/>
                </a:solidFill>
              </a:rPr>
              <a:t> preparation that includes familiarization with dental instruments, teaching of skills required for the dental examination using phrases such as ‘open your mouth’, </a:t>
            </a:r>
            <a:endParaRPr lang="en-IN"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a:solidFill>
                  <a:srgbClr val="000000"/>
                </a:solidFill>
              </a:rPr>
              <a:t> Structuring is carried out through drawings (pictograms, photos, etc.)  To assist the child to get acquainted with the dental operatory room</a:t>
            </a:r>
            <a:endParaRPr lang="en-IN"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a:solidFill>
                  <a:schemeClr val="tx1"/>
                </a:solidFill>
                <a:effectLst/>
                <a:latin typeface="+mn-lt"/>
                <a:ea typeface="+mn-ea"/>
                <a:cs typeface="+mn-cs"/>
              </a:rPr>
              <a:t> rough series of coloured photographs describing step-by-step dental visit and </a:t>
            </a:r>
            <a:r>
              <a:rPr lang="en-IN" sz="1200" b="0" i="0" kern="1200" dirty="0" err="1">
                <a:solidFill>
                  <a:schemeClr val="tx1"/>
                </a:solidFill>
                <a:effectLst/>
                <a:latin typeface="+mn-lt"/>
                <a:ea typeface="+mn-ea"/>
                <a:cs typeface="+mn-cs"/>
              </a:rPr>
              <a:t>toothbrushing</a:t>
            </a:r>
            <a:r>
              <a:rPr lang="en-IN" sz="1200" b="0" i="0" kern="1200" dirty="0">
                <a:solidFill>
                  <a:schemeClr val="tx1"/>
                </a:solidFill>
                <a:effectLst/>
                <a:latin typeface="+mn-lt"/>
                <a:ea typeface="+mn-ea"/>
                <a:cs typeface="+mn-cs"/>
              </a:rPr>
              <a:t> to introduce dentistry and oral hygiene to autistic children</a:t>
            </a:r>
            <a:r>
              <a:rPr lang="en-IN" dirty="0">
                <a:solidFill>
                  <a:srgbClr val="000000"/>
                </a:solidFill>
                <a:latin typeface="Times New Roman" panose="02020603050405020304" pitchFamily="18" charset="0"/>
              </a:rPr>
              <a:t> Through visual pedagogy, what to do, where, when, and how are explained, as well as what to do </a:t>
            </a:r>
            <a:r>
              <a:rPr lang="en-IN" dirty="0" err="1">
                <a:solidFill>
                  <a:srgbClr val="000000"/>
                </a:solidFill>
                <a:latin typeface="Times New Roman" panose="02020603050405020304" pitchFamily="18" charset="0"/>
              </a:rPr>
              <a:t>afterOne</a:t>
            </a:r>
            <a:r>
              <a:rPr lang="en-IN" dirty="0">
                <a:solidFill>
                  <a:srgbClr val="000000"/>
                </a:solidFill>
                <a:latin typeface="Times New Roman" panose="02020603050405020304" pitchFamily="18" charset="0"/>
              </a:rPr>
              <a:t> of the basic principles of TEACCH is the structuring of time and space, given that</a:t>
            </a:r>
          </a:p>
          <a:p>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26</a:t>
            </a:fld>
            <a:endParaRPr lang="en-US"/>
          </a:p>
        </p:txBody>
      </p:sp>
    </p:spTree>
    <p:extLst>
      <p:ext uri="{BB962C8B-B14F-4D97-AF65-F5344CB8AC3E}">
        <p14:creationId xmlns:p14="http://schemas.microsoft.com/office/powerpoint/2010/main" val="2875738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solidFill>
                  <a:srgbClr val="000000"/>
                </a:solidFill>
                <a:latin typeface="Times New Roman" panose="02020603050405020304" pitchFamily="18" charset="0"/>
              </a:rPr>
              <a:t>, and therefore experience frustration by a light touch or even fall back during dental </a:t>
            </a:r>
            <a:r>
              <a:rPr lang="en-IN" dirty="0" err="1">
                <a:solidFill>
                  <a:srgbClr val="000000"/>
                </a:solidFill>
                <a:latin typeface="Times New Roman" panose="02020603050405020304" pitchFamily="18" charset="0"/>
              </a:rPr>
              <a:t>examination</a:t>
            </a:r>
            <a:r>
              <a:rPr lang="en-IN" sz="1200" dirty="0" err="1">
                <a:solidFill>
                  <a:srgbClr val="000000"/>
                </a:solidFill>
              </a:rPr>
              <a:t>Thus</a:t>
            </a:r>
            <a:r>
              <a:rPr lang="en-IN" sz="1200" dirty="0">
                <a:solidFill>
                  <a:srgbClr val="000000"/>
                </a:solidFill>
              </a:rPr>
              <a:t>, physical and verbal aggression, withdrawal or attempt to fight back might be expected from a young autistic patient in the milieu of dental practice as a consequence of aggravated sensory processing (</a:t>
            </a:r>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29</a:t>
            </a:fld>
            <a:endParaRPr lang="en-US"/>
          </a:p>
        </p:txBody>
      </p:sp>
    </p:spTree>
    <p:extLst>
      <p:ext uri="{BB962C8B-B14F-4D97-AF65-F5344CB8AC3E}">
        <p14:creationId xmlns:p14="http://schemas.microsoft.com/office/powerpoint/2010/main" val="409720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a:solidFill>
                  <a:schemeClr val="tx1"/>
                </a:solidFill>
                <a:effectLst/>
                <a:latin typeface="+mn-lt"/>
                <a:ea typeface="+mn-ea"/>
                <a:cs typeface="+mn-cs"/>
              </a:rPr>
              <a:t>sensory adapted dental environment (SADE) to reduce distress, sensory discomfort, and perception of pain during oral prophylaxis for children with autism spectrum disorder (ASD). </a:t>
            </a:r>
            <a:r>
              <a:rPr lang="en-IN" dirty="0">
                <a:solidFill>
                  <a:srgbClr val="000000"/>
                </a:solidFill>
                <a:latin typeface="Times New Roman" panose="02020603050405020304" pitchFamily="18" charset="0"/>
              </a:rPr>
              <a:t>and deep pressure in the dental setting diminished adverse patient reactions and enhanced positive participation in dental prophylactic cleaning Duration of the dental visit, and sensory sensitization should be kept to a minimum (</a:t>
            </a:r>
            <a:r>
              <a:rPr lang="en-IN" dirty="0">
                <a:solidFill>
                  <a:srgbClr val="642A8F"/>
                </a:solidFill>
                <a:latin typeface="Times New Roman" panose="02020603050405020304" pitchFamily="18" charset="0"/>
                <a:hlinkClick r:id="rId3"/>
              </a:rPr>
              <a:t>1</a:t>
            </a:r>
            <a:r>
              <a:rPr lang="en-IN" dirty="0">
                <a:solidFill>
                  <a:srgbClr val="000000"/>
                </a:solidFill>
                <a:latin typeface="Times New Roman" panose="02020603050405020304" pitchFamily="18" charset="0"/>
              </a:rPr>
              <a:t>). Towards this end, </a:t>
            </a:r>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30</a:t>
            </a:fld>
            <a:endParaRPr lang="en-US"/>
          </a:p>
        </p:txBody>
      </p:sp>
    </p:spTree>
    <p:extLst>
      <p:ext uri="{BB962C8B-B14F-4D97-AF65-F5344CB8AC3E}">
        <p14:creationId xmlns:p14="http://schemas.microsoft.com/office/powerpoint/2010/main" val="3460135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solidFill>
                  <a:srgbClr val="000000"/>
                </a:solidFill>
                <a:latin typeface="Times New Roman" panose="02020603050405020304" pitchFamily="18" charset="0"/>
              </a:rPr>
              <a:t>Under certain circumstances, dental management of these patients may be performed in combination with advanced behaviour guidance </a:t>
            </a:r>
            <a:r>
              <a:rPr lang="en-IN" dirty="0" err="1">
                <a:solidFill>
                  <a:srgbClr val="000000"/>
                </a:solidFill>
                <a:latin typeface="Times New Roman" panose="02020603050405020304" pitchFamily="18" charset="0"/>
              </a:rPr>
              <a:t>techniques</a:t>
            </a:r>
            <a:r>
              <a:rPr lang="en-IN" sz="1200" dirty="0" err="1"/>
              <a:t>Some</a:t>
            </a:r>
            <a:r>
              <a:rPr lang="en-IN" sz="1200" dirty="0"/>
              <a:t> autistic children can be calmed by moderate pressure, such as by using a papoose board to wrap the child.</a:t>
            </a:r>
          </a:p>
          <a:p>
            <a:r>
              <a:rPr lang="en-IN" dirty="0">
                <a:solidFill>
                  <a:srgbClr val="000000"/>
                </a:solidFill>
                <a:latin typeface="Times New Roman" panose="02020603050405020304" pitchFamily="18" charset="0"/>
              </a:rPr>
              <a:t>The dental specialists should be aware of the oral adverse reactions of the aforementioned drugs, which can be summarized as </a:t>
            </a:r>
            <a:r>
              <a:rPr lang="en-IN" dirty="0" err="1">
                <a:solidFill>
                  <a:srgbClr val="000000"/>
                </a:solidFill>
                <a:latin typeface="Times New Roman" panose="02020603050405020304" pitchFamily="18" charset="0"/>
              </a:rPr>
              <a:t>xerostomia</a:t>
            </a:r>
            <a:r>
              <a:rPr lang="en-IN" dirty="0">
                <a:solidFill>
                  <a:srgbClr val="000000"/>
                </a:solidFill>
                <a:latin typeface="Times New Roman" panose="02020603050405020304" pitchFamily="18" charset="0"/>
              </a:rPr>
              <a:t>, </a:t>
            </a:r>
            <a:r>
              <a:rPr lang="en-IN" dirty="0" err="1">
                <a:solidFill>
                  <a:srgbClr val="000000"/>
                </a:solidFill>
                <a:latin typeface="Times New Roman" panose="02020603050405020304" pitchFamily="18" charset="0"/>
              </a:rPr>
              <a:t>sialorrhea</a:t>
            </a:r>
            <a:r>
              <a:rPr lang="en-IN" dirty="0">
                <a:solidFill>
                  <a:srgbClr val="000000"/>
                </a:solidFill>
                <a:latin typeface="Times New Roman" panose="02020603050405020304" pitchFamily="18" charset="0"/>
              </a:rPr>
              <a:t>, </a:t>
            </a:r>
            <a:r>
              <a:rPr lang="en-IN" dirty="0" err="1">
                <a:solidFill>
                  <a:srgbClr val="000000"/>
                </a:solidFill>
                <a:latin typeface="Times New Roman" panose="02020603050405020304" pitchFamily="18" charset="0"/>
              </a:rPr>
              <a:t>sialadenitis</a:t>
            </a:r>
            <a:r>
              <a:rPr lang="en-IN" dirty="0">
                <a:solidFill>
                  <a:srgbClr val="000000"/>
                </a:solidFill>
                <a:latin typeface="Times New Roman" panose="02020603050405020304" pitchFamily="18" charset="0"/>
              </a:rPr>
              <a:t>, stomatitis, gingival enlargement, </a:t>
            </a:r>
            <a:r>
              <a:rPr lang="en-IN" dirty="0" err="1">
                <a:solidFill>
                  <a:srgbClr val="000000"/>
                </a:solidFill>
                <a:latin typeface="Times New Roman" panose="02020603050405020304" pitchFamily="18" charset="0"/>
              </a:rPr>
              <a:t>edema</a:t>
            </a:r>
            <a:r>
              <a:rPr lang="en-IN" dirty="0">
                <a:solidFill>
                  <a:srgbClr val="000000"/>
                </a:solidFill>
                <a:latin typeface="Times New Roman" panose="02020603050405020304" pitchFamily="18" charset="0"/>
              </a:rPr>
              <a:t> and discoloration of the tongue</a:t>
            </a:r>
            <a:endParaRPr lang="en-IN" dirty="0"/>
          </a:p>
        </p:txBody>
      </p:sp>
      <p:sp>
        <p:nvSpPr>
          <p:cNvPr id="4" name="Slide Number Placeholder 3"/>
          <p:cNvSpPr>
            <a:spLocks noGrp="1"/>
          </p:cNvSpPr>
          <p:nvPr>
            <p:ph type="sldNum" sz="quarter" idx="10"/>
          </p:nvPr>
        </p:nvSpPr>
        <p:spPr/>
        <p:txBody>
          <a:bodyPr/>
          <a:lstStyle/>
          <a:p>
            <a:fld id="{F93199CD-3E1B-4AE6-990F-76F925F5EA9F}" type="slidenum">
              <a:rPr lang="en-US" smtClean="0"/>
              <a:t>32</a:t>
            </a:fld>
            <a:endParaRPr lang="en-US"/>
          </a:p>
        </p:txBody>
      </p:sp>
    </p:spTree>
    <p:extLst>
      <p:ext uri="{BB962C8B-B14F-4D97-AF65-F5344CB8AC3E}">
        <p14:creationId xmlns:p14="http://schemas.microsoft.com/office/powerpoint/2010/main" val="1807171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0" i="0" kern="1200" dirty="0">
                <a:solidFill>
                  <a:schemeClr val="tx1"/>
                </a:solidFill>
                <a:effectLst/>
                <a:latin typeface="+mn-lt"/>
                <a:ea typeface="+mn-ea"/>
                <a:cs typeface="+mn-cs"/>
              </a:rPr>
              <a:t>The aim of this month is educate the public about autism.</a:t>
            </a:r>
            <a:r>
              <a:rPr lang="en-IN" sz="1200" b="1" i="0" kern="1200" dirty="0">
                <a:solidFill>
                  <a:schemeClr val="tx1"/>
                </a:solidFill>
                <a:effectLst/>
                <a:latin typeface="+mn-lt"/>
                <a:ea typeface="+mn-ea"/>
                <a:cs typeface="+mn-cs"/>
              </a:rPr>
              <a:t> Increasing Awareness About The Common Characteristics Of Autism. </a:t>
            </a:r>
            <a:r>
              <a:rPr lang="en-IN" sz="1200" b="0" i="0" kern="1200" dirty="0">
                <a:solidFill>
                  <a:schemeClr val="tx1"/>
                </a:solidFill>
                <a:effectLst/>
                <a:latin typeface="+mn-lt"/>
                <a:ea typeface="+mn-ea"/>
                <a:cs typeface="+mn-cs"/>
              </a:rPr>
              <a:t>The dental management of a child with ASD requires in-depth understanding of the autistic behavioural profile. Based on well-established behavioural guidance techniques, the therapeutic approach should be individualized for each patient.</a:t>
            </a:r>
            <a:endParaRPr lang="en-IN" sz="1200" b="1" i="0"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33</a:t>
            </a:fld>
            <a:endParaRPr lang="en-IN"/>
          </a:p>
        </p:txBody>
      </p:sp>
    </p:spTree>
    <p:extLst>
      <p:ext uri="{BB962C8B-B14F-4D97-AF65-F5344CB8AC3E}">
        <p14:creationId xmlns:p14="http://schemas.microsoft.com/office/powerpoint/2010/main" val="392898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a:t>Because of the range of symptoms -  </a:t>
            </a:r>
            <a:r>
              <a:rPr lang="en-US" b="1" i="1" dirty="0"/>
              <a:t>Autism </a:t>
            </a:r>
            <a:r>
              <a:rPr lang="en-US" i="1" dirty="0"/>
              <a:t> Spectrum Disorder (ASD).</a:t>
            </a:r>
            <a:r>
              <a:rPr lang="en-IN" sz="1200" b="0" i="0" kern="1200" dirty="0">
                <a:solidFill>
                  <a:schemeClr val="tx1"/>
                </a:solidFill>
                <a:effectLst/>
                <a:latin typeface="+mn-lt"/>
                <a:ea typeface="+mn-ea"/>
                <a:cs typeface="+mn-cs"/>
              </a:rPr>
              <a:t> that each individual develops their own particular symptoms or carries the disease to a different </a:t>
            </a:r>
            <a:r>
              <a:rPr lang="en-IN" sz="1200" b="0" i="0" kern="1200" dirty="0" err="1">
                <a:solidFill>
                  <a:schemeClr val="tx1"/>
                </a:solidFill>
                <a:effectLst/>
                <a:latin typeface="+mn-lt"/>
                <a:ea typeface="+mn-ea"/>
                <a:cs typeface="+mn-cs"/>
              </a:rPr>
              <a:t>degreeAutism</a:t>
            </a:r>
            <a:r>
              <a:rPr lang="en-IN" sz="1200" b="0" i="0" kern="1200" dirty="0">
                <a:solidFill>
                  <a:schemeClr val="tx1"/>
                </a:solidFill>
                <a:effectLst/>
                <a:latin typeface="+mn-lt"/>
                <a:ea typeface="+mn-ea"/>
                <a:cs typeface="+mn-cs"/>
              </a:rPr>
              <a:t> is known as a “spectrum” disorder because there is wide variation in the type and severity of symptoms people experience</a:t>
            </a:r>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4</a:t>
            </a:fld>
            <a:endParaRPr lang="en-IN"/>
          </a:p>
        </p:txBody>
      </p:sp>
    </p:spTree>
    <p:extLst>
      <p:ext uri="{BB962C8B-B14F-4D97-AF65-F5344CB8AC3E}">
        <p14:creationId xmlns:p14="http://schemas.microsoft.com/office/powerpoint/2010/main" val="3066005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category is used to refer to children who have significant problems with communication and play, and some difficulty interacting with others, but are too social to be considered autistic.</a:t>
            </a:r>
          </a:p>
          <a:p>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5</a:t>
            </a:fld>
            <a:endParaRPr lang="en-IN"/>
          </a:p>
        </p:txBody>
      </p:sp>
    </p:spTree>
    <p:extLst>
      <p:ext uri="{BB962C8B-B14F-4D97-AF65-F5344CB8AC3E}">
        <p14:creationId xmlns:p14="http://schemas.microsoft.com/office/powerpoint/2010/main" val="74602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category is used to refer to children who have significant problems with communication and play, and some difficulty interacting with others, but are too social to be considered autistic.</a:t>
            </a:r>
          </a:p>
          <a:p>
            <a:r>
              <a:rPr lang="en-US" sz="1200" b="0" i="0" kern="1200" dirty="0">
                <a:solidFill>
                  <a:schemeClr val="tx1"/>
                </a:solidFill>
                <a:latin typeface="+mn-lt"/>
                <a:ea typeface="+mn-ea"/>
                <a:cs typeface="+mn-cs"/>
              </a:rPr>
              <a:t>The pervasive developmental disorders are:</a:t>
            </a:r>
            <a:r>
              <a:rPr lang="en-US" sz="1200" b="0" i="0" u="none" strike="noStrike" kern="1200" baseline="30000" dirty="0">
                <a:solidFill>
                  <a:schemeClr val="tx1"/>
                </a:solidFill>
                <a:latin typeface="+mn-lt"/>
                <a:ea typeface="+mn-ea"/>
                <a:cs typeface="+mn-cs"/>
                <a:hlinkClick r:id="rId3"/>
              </a:rPr>
              <a:t>[1]</a:t>
            </a:r>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endParaRPr lang="en-US" sz="1200" b="0" i="0" kern="1200" dirty="0">
              <a:solidFill>
                <a:schemeClr val="tx1"/>
              </a:solidFill>
              <a:latin typeface="+mn-lt"/>
              <a:ea typeface="+mn-ea"/>
              <a:cs typeface="+mn-cs"/>
            </a:endParaRPr>
          </a:p>
          <a:p>
            <a:r>
              <a:rPr lang="en-US" sz="1200" b="0" i="0" u="none" strike="noStrike" kern="1200" dirty="0" err="1">
                <a:solidFill>
                  <a:schemeClr val="tx1"/>
                </a:solidFill>
                <a:latin typeface="+mn-lt"/>
                <a:ea typeface="+mn-ea"/>
                <a:cs typeface="+mn-cs"/>
                <a:hlinkClick r:id="rId4" tooltip="Asperger syndrome"/>
              </a:rPr>
              <a:t>Asperger</a:t>
            </a:r>
            <a:r>
              <a:rPr lang="en-US" sz="1200" b="0" i="0" u="none" strike="noStrike" kern="1200" dirty="0">
                <a:solidFill>
                  <a:schemeClr val="tx1"/>
                </a:solidFill>
                <a:latin typeface="+mn-lt"/>
                <a:ea typeface="+mn-ea"/>
                <a:cs typeface="+mn-cs"/>
                <a:hlinkClick r:id="rId4" tooltip="Asperger syndrome"/>
              </a:rPr>
              <a:t> syndrome</a:t>
            </a:r>
            <a:r>
              <a:rPr lang="en-US" sz="1200" b="0" i="0" kern="1200" dirty="0">
                <a:solidFill>
                  <a:schemeClr val="tx1"/>
                </a:solidFill>
                <a:latin typeface="+mn-lt"/>
                <a:ea typeface="+mn-ea"/>
                <a:cs typeface="+mn-cs"/>
              </a:rPr>
              <a:t> (9% of autism diagnoses);</a:t>
            </a:r>
          </a:p>
          <a:p>
            <a:r>
              <a:rPr lang="en-US" sz="1200" b="0" i="0" u="none" strike="noStrike" kern="1200" dirty="0" err="1">
                <a:solidFill>
                  <a:schemeClr val="tx1"/>
                </a:solidFill>
                <a:latin typeface="+mn-lt"/>
                <a:ea typeface="+mn-ea"/>
                <a:cs typeface="+mn-cs"/>
                <a:hlinkClick r:id="rId5" tooltip="Rett syndrome"/>
              </a:rPr>
              <a:t>Rett</a:t>
            </a:r>
            <a:r>
              <a:rPr lang="en-US" sz="1200" b="0" i="0" u="none" strike="noStrike" kern="1200" dirty="0">
                <a:solidFill>
                  <a:schemeClr val="tx1"/>
                </a:solidFill>
                <a:latin typeface="+mn-lt"/>
                <a:ea typeface="+mn-ea"/>
                <a:cs typeface="+mn-cs"/>
                <a:hlinkClick r:id="rId5" tooltip="Rett syndrome"/>
              </a:rPr>
              <a:t> syndrome</a:t>
            </a:r>
            <a:r>
              <a:rPr lang="en-US" sz="1200" b="0" i="0" kern="1200" dirty="0">
                <a:solidFill>
                  <a:schemeClr val="tx1"/>
                </a:solidFill>
                <a:latin typeface="+mn-lt"/>
                <a:ea typeface="+mn-ea"/>
                <a:cs typeface="+mn-cs"/>
              </a:rPr>
              <a:t>; and</a:t>
            </a:r>
          </a:p>
          <a:p>
            <a:r>
              <a:rPr lang="en-US" sz="1200" b="0" i="0" u="none" strike="noStrike" kern="1200" dirty="0">
                <a:solidFill>
                  <a:schemeClr val="tx1"/>
                </a:solidFill>
                <a:latin typeface="+mn-lt"/>
                <a:ea typeface="+mn-ea"/>
                <a:cs typeface="+mn-cs"/>
                <a:hlinkClick r:id="rId6" tooltip="Childhood disintegrative disorder"/>
              </a:rPr>
              <a:t>Childhood disintegrative disorder</a:t>
            </a:r>
            <a:r>
              <a:rPr lang="en-US" sz="1200" b="0" i="0" kern="1200" dirty="0">
                <a:solidFill>
                  <a:schemeClr val="tx1"/>
                </a:solidFill>
                <a:latin typeface="+mn-lt"/>
                <a:ea typeface="+mn-ea"/>
                <a:cs typeface="+mn-cs"/>
              </a:rPr>
              <a:t> (CDD).</a:t>
            </a:r>
          </a:p>
          <a:p>
            <a:r>
              <a:rPr lang="en-US" sz="1200" b="0" i="0" kern="1200" dirty="0">
                <a:solidFill>
                  <a:schemeClr val="tx1"/>
                </a:solidFill>
                <a:latin typeface="+mn-lt"/>
                <a:ea typeface="+mn-ea"/>
                <a:cs typeface="+mn-cs"/>
              </a:rPr>
              <a:t>The first three of these disorders are commonly called the </a:t>
            </a:r>
            <a:r>
              <a:rPr lang="en-US" sz="1200" b="0" i="0" u="none" strike="noStrike" kern="1200" dirty="0">
                <a:solidFill>
                  <a:schemeClr val="tx1"/>
                </a:solidFill>
                <a:latin typeface="+mn-lt"/>
                <a:ea typeface="+mn-ea"/>
                <a:cs typeface="+mn-cs"/>
                <a:hlinkClick r:id="rId7" tooltip="Autism spectrum disorder"/>
              </a:rPr>
              <a:t>autism spectrum disorders</a:t>
            </a:r>
            <a:r>
              <a:rPr lang="en-US" sz="1200" b="0" i="0" kern="1200" dirty="0">
                <a:solidFill>
                  <a:schemeClr val="tx1"/>
                </a:solidFill>
                <a:latin typeface="+mn-lt"/>
                <a:ea typeface="+mn-ea"/>
                <a:cs typeface="+mn-cs"/>
              </a:rPr>
              <a:t>; the last two disorders are much rarer, and are sometimes placed in the autism spectrum and sometimes not.</a:t>
            </a:r>
            <a:r>
              <a:rPr lang="en-US" sz="1200" b="0" i="0" u="none" strike="noStrike" kern="1200" baseline="30000" dirty="0">
                <a:solidFill>
                  <a:schemeClr val="tx1"/>
                </a:solidFill>
                <a:latin typeface="+mn-lt"/>
                <a:ea typeface="+mn-ea"/>
                <a:cs typeface="+mn-cs"/>
                <a:hlinkClick r:id="rId3"/>
              </a:rPr>
              <a:t>[2][3]</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In May 2013, the </a:t>
            </a:r>
            <a:r>
              <a:rPr lang="en-US" sz="1200" b="0" i="1" u="none" strike="noStrike" kern="1200" dirty="0">
                <a:solidFill>
                  <a:schemeClr val="tx1"/>
                </a:solidFill>
                <a:latin typeface="+mn-lt"/>
                <a:ea typeface="+mn-ea"/>
                <a:cs typeface="+mn-cs"/>
                <a:hlinkClick r:id="rId8" tooltip="Diagnostic and Statistical Manual"/>
              </a:rPr>
              <a:t>Diagnostic and Statistical Manual</a:t>
            </a:r>
            <a:r>
              <a:rPr lang="en-US" sz="1200" b="0" i="1" kern="1200" dirty="0">
                <a:solidFill>
                  <a:schemeClr val="tx1"/>
                </a:solidFill>
                <a:latin typeface="+mn-lt"/>
                <a:ea typeface="+mn-ea"/>
                <a:cs typeface="+mn-cs"/>
              </a:rPr>
              <a:t>-Fifth Edition</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DSM-5</a:t>
            </a:r>
            <a:r>
              <a:rPr lang="en-US" sz="1200" b="0" i="0" kern="1200" dirty="0">
                <a:solidFill>
                  <a:schemeClr val="tx1"/>
                </a:solidFill>
                <a:latin typeface="+mn-lt"/>
                <a:ea typeface="+mn-ea"/>
                <a:cs typeface="+mn-cs"/>
              </a:rPr>
              <a:t>) was released, updating the classification for pervasive developmental disorders. The grouping of disorders, including PDD-NOS, Autism, </a:t>
            </a:r>
            <a:r>
              <a:rPr lang="en-US" sz="1200" b="0" i="0" kern="1200" dirty="0" err="1">
                <a:solidFill>
                  <a:schemeClr val="tx1"/>
                </a:solidFill>
                <a:latin typeface="+mn-lt"/>
                <a:ea typeface="+mn-ea"/>
                <a:cs typeface="+mn-cs"/>
              </a:rPr>
              <a:t>Asperger</a:t>
            </a:r>
            <a:r>
              <a:rPr lang="en-US" sz="1200" b="0" i="0" kern="1200" dirty="0">
                <a:solidFill>
                  <a:schemeClr val="tx1"/>
                </a:solidFill>
                <a:latin typeface="+mn-lt"/>
                <a:ea typeface="+mn-ea"/>
                <a:cs typeface="+mn-cs"/>
              </a:rPr>
              <a:t> Syndrome, </a:t>
            </a:r>
            <a:r>
              <a:rPr lang="en-US" sz="1200" b="0" i="0" kern="1200" dirty="0" err="1">
                <a:solidFill>
                  <a:schemeClr val="tx1"/>
                </a:solidFill>
                <a:latin typeface="+mn-lt"/>
                <a:ea typeface="+mn-ea"/>
                <a:cs typeface="+mn-cs"/>
              </a:rPr>
              <a:t>Rett</a:t>
            </a:r>
            <a:r>
              <a:rPr lang="en-US" sz="1200" b="0" i="0" kern="1200" dirty="0">
                <a:solidFill>
                  <a:schemeClr val="tx1"/>
                </a:solidFill>
                <a:latin typeface="+mn-lt"/>
                <a:ea typeface="+mn-ea"/>
                <a:cs typeface="+mn-cs"/>
              </a:rPr>
              <a:t> Syndrome, and CDD, has been removed and replaced with the general term of Autism Spectrum Disorders. The American Psychiatric Association has concluded that using the general diagnosis of ASD supports more accurate diagnoses. The combination of these disorders was also fueled by the standpoint that Autism is characterized by common symptoms and should therefore bear a single diagnostic term. In order to distinguish between the different disorders, the DSM-5 employs severity levels. The severity levels take into account required support, restricted interests and repetitive behaviors, and deficits in social communication.</a:t>
            </a:r>
            <a:r>
              <a:rPr lang="en-US" sz="1200" b="0" i="0" u="none" strike="noStrike" kern="1200" baseline="30000" dirty="0">
                <a:solidFill>
                  <a:schemeClr val="tx1"/>
                </a:solidFill>
                <a:latin typeface="+mn-lt"/>
                <a:ea typeface="+mn-ea"/>
                <a:cs typeface="+mn-cs"/>
                <a:hlinkClick r:id="rId3"/>
              </a:rPr>
              <a:t>[8]</a:t>
            </a:r>
            <a:endParaRPr lang="en-US" sz="1200" b="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pPr/>
              <a:t>7</a:t>
            </a:fld>
            <a:endParaRPr lang="en-US"/>
          </a:p>
        </p:txBody>
      </p:sp>
    </p:spTree>
    <p:extLst>
      <p:ext uri="{BB962C8B-B14F-4D97-AF65-F5344CB8AC3E}">
        <p14:creationId xmlns:p14="http://schemas.microsoft.com/office/powerpoint/2010/main" val="2179358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1908 described </a:t>
            </a:r>
            <a:r>
              <a:rPr lang="en-US" b="1" dirty="0" err="1"/>
              <a:t>thomas</a:t>
            </a:r>
            <a:r>
              <a:rPr lang="en-US" b="1" dirty="0"/>
              <a:t> heller</a:t>
            </a:r>
            <a:r>
              <a:rPr lang="en-IN" dirty="0">
                <a:solidFill>
                  <a:srgbClr val="000000"/>
                </a:solidFill>
                <a:latin typeface="Helvetica Neue"/>
              </a:rPr>
              <a:t>that resembles </a:t>
            </a:r>
            <a:r>
              <a:rPr lang="en-IN" b="1" dirty="0">
                <a:solidFill>
                  <a:srgbClr val="337AB7"/>
                </a:solidFill>
                <a:latin typeface="Helvetica Neue"/>
                <a:hlinkClick r:id="rId3"/>
              </a:rPr>
              <a:t>autism </a:t>
            </a:r>
            <a:r>
              <a:rPr lang="en-IN" dirty="0">
                <a:solidFill>
                  <a:srgbClr val="000000"/>
                </a:solidFill>
                <a:latin typeface="Helvetica Neue"/>
              </a:rPr>
              <a:t>. It is characterized by at least two years of normal development, followed by loss of language, social skills, and motor skills before age ten. </a:t>
            </a:r>
            <a:endParaRPr lang="en-US" b="1" dirty="0"/>
          </a:p>
          <a:p>
            <a:endParaRPr lang="en-US" b="1" dirty="0"/>
          </a:p>
          <a:p>
            <a:r>
              <a:rPr lang="en-US" b="1" dirty="0"/>
              <a:t>-also</a:t>
            </a:r>
            <a:r>
              <a:rPr lang="en-US" b="1" baseline="0" dirty="0"/>
              <a:t> </a:t>
            </a:r>
            <a:r>
              <a:rPr lang="en-US" b="1" baseline="0" dirty="0" err="1"/>
              <a:t>hellers</a:t>
            </a:r>
            <a:r>
              <a:rPr lang="en-US" b="1" baseline="0" dirty="0"/>
              <a:t> syndrome – loss of social </a:t>
            </a:r>
            <a:r>
              <a:rPr lang="en-US" b="1" baseline="0" dirty="0" err="1"/>
              <a:t>nd</a:t>
            </a:r>
            <a:r>
              <a:rPr lang="en-US" b="1" baseline="0" dirty="0"/>
              <a:t> language </a:t>
            </a:r>
            <a:r>
              <a:rPr lang="en-US" b="1" baseline="0" dirty="0" err="1"/>
              <a:t>skil</a:t>
            </a:r>
            <a:r>
              <a:rPr lang="en-US" b="1" baseline="0" dirty="0"/>
              <a:t>.</a:t>
            </a:r>
          </a:p>
          <a:p>
            <a:r>
              <a:rPr lang="en-US" b="1" baseline="0" dirty="0"/>
              <a:t>Complex dev disorder –affects complex dev disorder</a:t>
            </a:r>
          </a:p>
          <a:p>
            <a:r>
              <a:rPr lang="en-US" b="1" baseline="0" dirty="0"/>
              <a:t>Loss of bladder </a:t>
            </a:r>
            <a:r>
              <a:rPr lang="en-US" b="1" baseline="0" dirty="0" err="1"/>
              <a:t>nd</a:t>
            </a:r>
            <a:r>
              <a:rPr lang="en-US" b="1" baseline="0" dirty="0"/>
              <a:t> bowel control</a:t>
            </a:r>
          </a:p>
          <a:p>
            <a:r>
              <a:rPr lang="en-US" b="1" baseline="0" dirty="0"/>
              <a:t>Inability to move </a:t>
            </a:r>
          </a:p>
          <a:p>
            <a:endParaRPr lang="en-US" b="1" baseline="0" dirty="0"/>
          </a:p>
          <a:p>
            <a:r>
              <a:rPr lang="en-US" b="1" baseline="0" dirty="0"/>
              <a:t>2 yrs normal dev – regress </a:t>
            </a:r>
            <a:endParaRPr lang="en-US" b="1" dirty="0"/>
          </a:p>
        </p:txBody>
      </p:sp>
      <p:sp>
        <p:nvSpPr>
          <p:cNvPr id="4" name="Slide Number Placeholder 3"/>
          <p:cNvSpPr>
            <a:spLocks noGrp="1"/>
          </p:cNvSpPr>
          <p:nvPr>
            <p:ph type="sldNum" sz="quarter" idx="10"/>
          </p:nvPr>
        </p:nvSpPr>
        <p:spPr/>
        <p:txBody>
          <a:bodyPr/>
          <a:lstStyle/>
          <a:p>
            <a:fld id="{DF61EA0F-A667-4B49-8422-0062BC55E249}" type="slidenum">
              <a:rPr lang="en-US" smtClean="0"/>
              <a:pPr/>
              <a:t>8</a:t>
            </a:fld>
            <a:endParaRPr lang="en-US"/>
          </a:p>
        </p:txBody>
      </p:sp>
    </p:spTree>
    <p:extLst>
      <p:ext uri="{BB962C8B-B14F-4D97-AF65-F5344CB8AC3E}">
        <p14:creationId xmlns:p14="http://schemas.microsoft.com/office/powerpoint/2010/main" val="337349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dirty="0"/>
              <a:t>When the disorder appears in a female- often associated with a more severe degree of MR.</a:t>
            </a:r>
          </a:p>
          <a:p>
            <a:endParaRPr lang="en-IN" dirty="0"/>
          </a:p>
        </p:txBody>
      </p:sp>
      <p:sp>
        <p:nvSpPr>
          <p:cNvPr id="4" name="Slide Number Placeholder 3"/>
          <p:cNvSpPr>
            <a:spLocks noGrp="1"/>
          </p:cNvSpPr>
          <p:nvPr>
            <p:ph type="sldNum" sz="quarter" idx="10"/>
          </p:nvPr>
        </p:nvSpPr>
        <p:spPr/>
        <p:txBody>
          <a:bodyPr/>
          <a:lstStyle/>
          <a:p>
            <a:fld id="{0DF80203-DA18-44DA-BFC1-B39C971927CD}" type="slidenum">
              <a:rPr lang="en-IN" smtClean="0"/>
              <a:t>9</a:t>
            </a:fld>
            <a:endParaRPr lang="en-IN"/>
          </a:p>
        </p:txBody>
      </p:sp>
    </p:spTree>
    <p:extLst>
      <p:ext uri="{BB962C8B-B14F-4D97-AF65-F5344CB8AC3E}">
        <p14:creationId xmlns:p14="http://schemas.microsoft.com/office/powerpoint/2010/main" val="3101643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sz="1200" b="0" i="0" kern="1200" dirty="0">
                <a:solidFill>
                  <a:schemeClr val="tx1"/>
                </a:solidFill>
                <a:effectLst/>
                <a:latin typeface="+mn-lt"/>
                <a:ea typeface="+mn-ea"/>
                <a:cs typeface="+mn-cs"/>
              </a:rPr>
              <a:t>While scientists don’t know the exact causes of ASD, </a:t>
            </a:r>
            <a:r>
              <a:rPr lang="en-US" sz="1200" b="0" i="0" kern="1200" dirty="0">
                <a:solidFill>
                  <a:schemeClr val="tx1"/>
                </a:solidFill>
                <a:latin typeface="+mn-lt"/>
                <a:ea typeface="+mn-ea"/>
                <a:cs typeface="+mn-cs"/>
              </a:rPr>
              <a:t> thesemay affect a pregnancy during the critical first eight weeks of conception. </a:t>
            </a:r>
          </a:p>
          <a:p>
            <a:r>
              <a:rPr lang="en-US" sz="1200" b="0" i="0" kern="1200" dirty="0">
                <a:solidFill>
                  <a:schemeClr val="tx1"/>
                </a:solidFill>
                <a:latin typeface="+mn-lt"/>
                <a:ea typeface="+mn-ea"/>
                <a:cs typeface="+mn-cs"/>
              </a:rPr>
              <a:t>F</a:t>
            </a:r>
            <a:r>
              <a:rPr lang="en-IN" sz="1200" b="0" i="0" kern="1200" dirty="0">
                <a:solidFill>
                  <a:schemeClr val="tx1"/>
                </a:solidFill>
                <a:effectLst/>
                <a:latin typeface="+mn-lt"/>
                <a:ea typeface="+mn-ea"/>
                <a:cs typeface="+mn-cs"/>
              </a:rPr>
              <a:t>he cause of ASD is not clear yet. Based on the available research, one can say that the disorder may be multi-factorial, involving genetics, environmental poisons, </a:t>
            </a:r>
            <a:r>
              <a:rPr lang="en-IN" sz="1200" b="0" i="0" kern="1200" dirty="0" err="1">
                <a:solidFill>
                  <a:schemeClr val="tx1"/>
                </a:solidFill>
                <a:effectLst/>
                <a:latin typeface="+mn-lt"/>
                <a:ea typeface="+mn-ea"/>
                <a:cs typeface="+mn-cs"/>
              </a:rPr>
              <a:t>neuropsychopathy</a:t>
            </a:r>
            <a:r>
              <a:rPr lang="en-IN" sz="1200" b="0" i="0" kern="1200" dirty="0">
                <a:solidFill>
                  <a:schemeClr val="tx1"/>
                </a:solidFill>
                <a:effectLst/>
                <a:latin typeface="+mn-lt"/>
                <a:ea typeface="+mn-ea"/>
                <a:cs typeface="+mn-cs"/>
              </a:rPr>
              <a:t>.</a:t>
            </a:r>
            <a:r>
              <a:rPr lang="en-US" sz="1200" b="0" i="0" kern="1200" dirty="0" err="1">
                <a:solidFill>
                  <a:schemeClr val="tx1"/>
                </a:solidFill>
                <a:latin typeface="+mn-lt"/>
                <a:ea typeface="+mn-ea"/>
                <a:cs typeface="+mn-cs"/>
              </a:rPr>
              <a:t>olic</a:t>
            </a:r>
            <a:r>
              <a:rPr lang="en-US" sz="1200" b="0" i="0" kern="1200" dirty="0">
                <a:solidFill>
                  <a:schemeClr val="tx1"/>
                </a:solidFill>
                <a:latin typeface="+mn-lt"/>
                <a:ea typeface="+mn-ea"/>
                <a:cs typeface="+mn-cs"/>
              </a:rPr>
              <a:t> Acid - An untested hypothesis proposes that Folic Acid might play a role in autism due to its modulation of gene expression through epigenetic mechanism. </a:t>
            </a:r>
          </a:p>
          <a:p>
            <a:r>
              <a:rPr lang="en-US" sz="1200" b="0" i="0" kern="1200" dirty="0">
                <a:solidFill>
                  <a:schemeClr val="tx1"/>
                </a:solidFill>
                <a:latin typeface="+mn-lt"/>
                <a:ea typeface="+mn-ea"/>
                <a:cs typeface="+mn-cs"/>
              </a:rPr>
              <a:t>Ultrasound - A study conducted in 2006 showed that sustained exposure of mouse embryos to ultrasound waves caused a small but statistically significant number of neurons to fail to acquire their proper position during neuronal migration. </a:t>
            </a:r>
            <a:r>
              <a:rPr lang="en-IN" sz="1200" b="0" i="0" u="none" strike="noStrike" kern="1200" baseline="0" dirty="0">
                <a:solidFill>
                  <a:schemeClr val="tx1"/>
                </a:solidFill>
                <a:latin typeface="+mn-lt"/>
                <a:ea typeface="+mn-ea"/>
                <a:cs typeface="+mn-cs"/>
              </a:rPr>
              <a:t>Research findings also indicate that mild forms of</a:t>
            </a:r>
          </a:p>
          <a:p>
            <a:r>
              <a:rPr lang="en-IN" sz="1200" b="0" i="0" u="none" strike="noStrike" kern="1200" baseline="0" dirty="0" err="1">
                <a:solidFill>
                  <a:schemeClr val="tx1"/>
                </a:solidFill>
                <a:latin typeface="+mn-lt"/>
                <a:ea typeface="+mn-ea"/>
                <a:cs typeface="+mn-cs"/>
              </a:rPr>
              <a:t>autismlike</a:t>
            </a:r>
            <a:r>
              <a:rPr lang="en-IN" sz="1200" b="0" i="0" u="none" strike="noStrike" kern="1200" baseline="0" dirty="0">
                <a:solidFill>
                  <a:schemeClr val="tx1"/>
                </a:solidFill>
                <a:latin typeface="+mn-lt"/>
                <a:ea typeface="+mn-ea"/>
                <a:cs typeface="+mn-cs"/>
              </a:rPr>
              <a:t> symptomology may occur in one or</a:t>
            </a:r>
          </a:p>
          <a:p>
            <a:r>
              <a:rPr lang="en-IN" sz="1200" b="0" i="0" u="none" strike="noStrike" kern="1200" baseline="0" dirty="0">
                <a:solidFill>
                  <a:schemeClr val="tx1"/>
                </a:solidFill>
                <a:latin typeface="+mn-lt"/>
                <a:ea typeface="+mn-ea"/>
                <a:cs typeface="+mn-cs"/>
              </a:rPr>
              <a:t>both parents and siblings of people with autism.</a:t>
            </a:r>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pPr/>
              <a:t>10</a:t>
            </a:fld>
            <a:endParaRPr lang="en-US"/>
          </a:p>
        </p:txBody>
      </p:sp>
    </p:spTree>
    <p:extLst>
      <p:ext uri="{BB962C8B-B14F-4D97-AF65-F5344CB8AC3E}">
        <p14:creationId xmlns:p14="http://schemas.microsoft.com/office/powerpoint/2010/main" val="4017779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pPr/>
              <a:t>11</a:t>
            </a:fld>
            <a:endParaRPr lang="en-US"/>
          </a:p>
        </p:txBody>
      </p:sp>
    </p:spTree>
    <p:extLst>
      <p:ext uri="{BB962C8B-B14F-4D97-AF65-F5344CB8AC3E}">
        <p14:creationId xmlns:p14="http://schemas.microsoft.com/office/powerpoint/2010/main" val="3979898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EC719BA0-A3F1-4AE0-A095-A691F325988D}" type="datetime1">
              <a:rPr lang="en-US" smtClean="0">
                <a:solidFill>
                  <a:prstClr val="black">
                    <a:tint val="75000"/>
                  </a:prstClr>
                </a:solidFill>
              </a:rPr>
              <a:pPr/>
              <a:t>6/24/2024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64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6749DF06-9503-4BFC-9BDB-01518A2C34BB}" type="datetime1">
              <a:rPr lang="en-US" smtClean="0">
                <a:solidFill>
                  <a:prstClr val="black">
                    <a:tint val="75000"/>
                  </a:prstClr>
                </a:solidFill>
              </a:rPr>
              <a:pPr/>
              <a:t>6/24/2024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01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596D803-E824-49BC-A33E-A6A786BEDB3D}" type="datetime1">
              <a:rPr lang="en-US" smtClean="0">
                <a:solidFill>
                  <a:prstClr val="black">
                    <a:tint val="75000"/>
                  </a:prstClr>
                </a:solidFill>
              </a:rPr>
              <a:pPr/>
              <a:t>6/24/2024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1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89D3032-ACFF-440E-8C29-E047F0CC3352}" type="datetime1">
              <a:rPr lang="en-US" smtClean="0">
                <a:solidFill>
                  <a:prstClr val="black">
                    <a:tint val="75000"/>
                  </a:prstClr>
                </a:solidFill>
              </a:rPr>
              <a:pPr/>
              <a:t>6/24/2024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
        <p:nvSpPr>
          <p:cNvPr id="6" name="Content Placeholder 5"/>
          <p:cNvSpPr>
            <a:spLocks noGrp="1"/>
          </p:cNvSpPr>
          <p:nvPr>
            <p:ph sz="quarter" idx="4"/>
          </p:nvPr>
        </p:nvSpPr>
        <p:spPr>
          <a:xfrm>
            <a:off x="7051548" y="969336"/>
            <a:ext cx="4873752"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7051548" y="328278"/>
            <a:ext cx="4873752"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1908975" y="969336"/>
            <a:ext cx="4873752"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1"/>
          </p:nvPr>
        </p:nvSpPr>
        <p:spPr>
          <a:xfrm>
            <a:off x="1908975" y="328278"/>
            <a:ext cx="4873752"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endParaRPr kumimoji="0" lang="en-US" dirty="0"/>
          </a:p>
        </p:txBody>
      </p:sp>
    </p:spTree>
    <p:extLst>
      <p:ext uri="{BB962C8B-B14F-4D97-AF65-F5344CB8AC3E}">
        <p14:creationId xmlns:p14="http://schemas.microsoft.com/office/powerpoint/2010/main" val="84411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200">
          <p15:clr>
            <a:srgbClr val="FBAE40"/>
          </p15:clr>
        </p15:guide>
        <p15:guide id="3" pos="75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FC74E8E-6132-4C3E-8FAF-08614718A4E8}" type="datetime1">
              <a:rPr lang="en-US" smtClean="0">
                <a:solidFill>
                  <a:prstClr val="black">
                    <a:tint val="75000"/>
                  </a:prstClr>
                </a:solidFill>
              </a:rPr>
              <a:pPr/>
              <a:t>6/24/2024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81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C1BA8-14CB-402F-AB5D-65EFB4CEE9BA}" type="datetime1">
              <a:rPr lang="en-US" smtClean="0">
                <a:solidFill>
                  <a:prstClr val="black">
                    <a:tint val="75000"/>
                  </a:prstClr>
                </a:solidFill>
              </a:rPr>
              <a:pPr/>
              <a:t>6/24/2024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5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D9FC792A-0B0D-4D75-99F7-2870465BBD14}" type="datetime1">
              <a:rPr lang="en-US" smtClean="0">
                <a:solidFill>
                  <a:prstClr val="black">
                    <a:tint val="75000"/>
                  </a:prstClr>
                </a:solidFill>
              </a:rPr>
              <a:pPr/>
              <a:t>6/24/2024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86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1200">
          <p15:clr>
            <a:srgbClr val="FBAE40"/>
          </p15:clr>
        </p15:guide>
        <p15:guide id="4" pos="7512">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D84A14D2-C15B-4C78-A526-4D8666FA99F8}" type="datetime1">
              <a:rPr lang="en-US" smtClean="0">
                <a:solidFill>
                  <a:prstClr val="black">
                    <a:tint val="75000"/>
                  </a:prstClr>
                </a:solidFill>
              </a:rPr>
              <a:pPr/>
              <a:t>6/24/2024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0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200">
          <p15:clr>
            <a:srgbClr val="FBAE40"/>
          </p15:clr>
        </p15:guide>
        <p15:guide id="3" pos="75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FCAF1A27-4218-4094-BEAE-9A3589DB2B89}" type="datetime1">
              <a:rPr lang="en-US" smtClean="0">
                <a:solidFill>
                  <a:prstClr val="black">
                    <a:tint val="75000"/>
                  </a:prstClr>
                </a:solidFill>
              </a:rPr>
              <a:pPr/>
              <a:t>6/24/2024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48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39AB3-3BFC-4457-B471-ADCDC73FC5EE}" type="datetime1">
              <a:rPr lang="en-US" smtClean="0">
                <a:solidFill>
                  <a:prstClr val="black">
                    <a:tint val="75000"/>
                  </a:prstClr>
                </a:solidFill>
              </a:rPr>
              <a:pPr/>
              <a:t>6/24/2024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07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E00674-BE8F-4CEA-9736-5FEE3AB227F1}" type="datetime1">
              <a:rPr lang="en-US" smtClean="0">
                <a:solidFill>
                  <a:prstClr val="black">
                    <a:tint val="75000"/>
                  </a:prstClr>
                </a:solidFill>
              </a:rPr>
              <a:pPr/>
              <a:t>6/24/2024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86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2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7953A3-A3BE-4323-8A5F-3F3FB07EB2DE}" type="datetime1">
              <a:rPr lang="en-US" smtClean="0">
                <a:solidFill>
                  <a:prstClr val="black">
                    <a:tint val="75000"/>
                  </a:prstClr>
                </a:solidFill>
              </a:rPr>
              <a:pPr/>
              <a:t>6/24/2024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18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3063ED-E45C-4ACA-BFCF-74D8FA5A001B}" type="datetime1">
              <a:rPr lang="en-US" smtClean="0">
                <a:solidFill>
                  <a:prstClr val="black">
                    <a:tint val="75000"/>
                  </a:prstClr>
                </a:solidFill>
              </a:rPr>
              <a:pPr/>
              <a:t>6/24/2024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1CF334-2D5C-4859-84A6-CA7E6E43FAEB}"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13023" y="-5589"/>
            <a:ext cx="1482350" cy="6868109"/>
            <a:chOff x="-13023" y="-5589"/>
            <a:chExt cx="1482350" cy="6868109"/>
          </a:xfrm>
        </p:grpSpPr>
        <p:grpSp>
          <p:nvGrpSpPr>
            <p:cNvPr id="8" name="Group 7"/>
            <p:cNvGrpSpPr/>
            <p:nvPr userDrawn="1"/>
          </p:nvGrpSpPr>
          <p:grpSpPr>
            <a:xfrm>
              <a:off x="20147" y="-5589"/>
              <a:ext cx="1397008" cy="6858000"/>
              <a:chOff x="1097" y="-4624"/>
              <a:chExt cx="1397008" cy="6857406"/>
            </a:xfrm>
          </p:grpSpPr>
          <p:sp>
            <p:nvSpPr>
              <p:cNvPr id="11" name="Freeform 4"/>
              <p:cNvSpPr>
                <a:spLocks/>
              </p:cNvSpPr>
              <p:nvPr/>
            </p:nvSpPr>
            <p:spPr bwMode="ltGray">
              <a:xfrm flipH="1">
                <a:off x="13149" y="-4624"/>
                <a:ext cx="1367425" cy="6837767"/>
              </a:xfrm>
              <a:custGeom>
                <a:avLst/>
                <a:gdLst>
                  <a:gd name="T0" fmla="*/ 0 w 1000"/>
                  <a:gd name="T1" fmla="*/ 0 h 720"/>
                  <a:gd name="T2" fmla="*/ 0 w 1000"/>
                  <a:gd name="T3" fmla="*/ 720 h 720"/>
                  <a:gd name="T4" fmla="*/ 1000 w 1000"/>
                  <a:gd name="T5" fmla="*/ 720 h 720"/>
                  <a:gd name="T6" fmla="*/ 1000 w 1000"/>
                  <a:gd name="T7" fmla="*/ 0 h 720"/>
                  <a:gd name="T8" fmla="*/ 0 w 1000"/>
                  <a:gd name="T9" fmla="*/ 0 h 720"/>
                </a:gdLst>
                <a:ahLst/>
                <a:cxnLst>
                  <a:cxn ang="0">
                    <a:pos x="T0" y="T1"/>
                  </a:cxn>
                  <a:cxn ang="0">
                    <a:pos x="T2" y="T3"/>
                  </a:cxn>
                  <a:cxn ang="0">
                    <a:pos x="T4" y="T5"/>
                  </a:cxn>
                  <a:cxn ang="0">
                    <a:pos x="T6" y="T7"/>
                  </a:cxn>
                  <a:cxn ang="0">
                    <a:pos x="T8" y="T9"/>
                  </a:cxn>
                </a:cxnLst>
                <a:rect l="0" t="0" r="r" b="b"/>
                <a:pathLst>
                  <a:path w="1000" h="720">
                    <a:moveTo>
                      <a:pt x="0" y="0"/>
                    </a:moveTo>
                    <a:lnTo>
                      <a:pt x="0" y="720"/>
                    </a:lnTo>
                    <a:lnTo>
                      <a:pt x="1000" y="720"/>
                    </a:lnTo>
                    <a:lnTo>
                      <a:pt x="1000" y="0"/>
                    </a:lnTo>
                    <a:lnTo>
                      <a:pt x="0" y="0"/>
                    </a:lnTo>
                    <a:close/>
                  </a:path>
                </a:pathLst>
              </a:custGeom>
              <a:solidFill>
                <a:schemeClr val="accent1"/>
              </a:solidFill>
              <a:ln w="9525">
                <a:solidFill>
                  <a:schemeClr val="tx1"/>
                </a:solidFill>
                <a:round/>
                <a:headEnd/>
                <a:tailEnd/>
              </a:ln>
            </p:spPr>
            <p:txBody>
              <a:bodyPr wrap="none" anchor="ctr"/>
              <a:lstStyle/>
              <a:p>
                <a:endParaRPr lang="en-US">
                  <a:solidFill>
                    <a:prstClr val="black"/>
                  </a:solidFill>
                </a:endParaRPr>
              </a:p>
            </p:txBody>
          </p:sp>
          <p:sp>
            <p:nvSpPr>
              <p:cNvPr id="12" name="Freeform 5"/>
              <p:cNvSpPr>
                <a:spLocks/>
              </p:cNvSpPr>
              <p:nvPr/>
            </p:nvSpPr>
            <p:spPr bwMode="ltGray">
              <a:xfrm flipH="1">
                <a:off x="13149" y="1692618"/>
                <a:ext cx="1367425" cy="501079"/>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solidFill>
                  <a:schemeClr val="tx1"/>
                </a:solidFill>
                <a:round/>
                <a:headEnd/>
                <a:tailEnd/>
              </a:ln>
            </p:spPr>
            <p:txBody>
              <a:bodyPr wrap="none" anchor="ctr"/>
              <a:lstStyle/>
              <a:p>
                <a:endParaRPr lang="en-US">
                  <a:solidFill>
                    <a:prstClr val="black"/>
                  </a:solidFill>
                </a:endParaRPr>
              </a:p>
            </p:txBody>
          </p:sp>
          <p:sp>
            <p:nvSpPr>
              <p:cNvPr id="13" name="Freeform 6"/>
              <p:cNvSpPr>
                <a:spLocks/>
              </p:cNvSpPr>
              <p:nvPr/>
            </p:nvSpPr>
            <p:spPr bwMode="ltGray">
              <a:xfrm flipH="1">
                <a:off x="14245" y="1286160"/>
                <a:ext cx="1367425" cy="502269"/>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solidFill>
                  <a:schemeClr val="tx1"/>
                </a:solidFill>
                <a:round/>
                <a:headEnd/>
                <a:tailEnd/>
              </a:ln>
            </p:spPr>
            <p:txBody>
              <a:bodyPr wrap="none" anchor="ctr"/>
              <a:lstStyle/>
              <a:p>
                <a:endParaRPr lang="en-US">
                  <a:solidFill>
                    <a:prstClr val="black"/>
                  </a:solidFill>
                </a:endParaRPr>
              </a:p>
            </p:txBody>
          </p:sp>
          <p:sp>
            <p:nvSpPr>
              <p:cNvPr id="14" name="Freeform 7"/>
              <p:cNvSpPr>
                <a:spLocks/>
              </p:cNvSpPr>
              <p:nvPr/>
            </p:nvSpPr>
            <p:spPr bwMode="ltGray">
              <a:xfrm flipH="1">
                <a:off x="13149" y="148913"/>
                <a:ext cx="1367425" cy="303504"/>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solidFill>
                  <a:schemeClr val="tx2"/>
                </a:solidFill>
                <a:round/>
                <a:headEnd/>
                <a:tailEnd/>
              </a:ln>
            </p:spPr>
            <p:txBody>
              <a:bodyPr wrap="none" anchor="ctr"/>
              <a:lstStyle/>
              <a:p>
                <a:endParaRPr lang="en-US">
                  <a:solidFill>
                    <a:prstClr val="black"/>
                  </a:solidFill>
                </a:endParaRPr>
              </a:p>
            </p:txBody>
          </p:sp>
          <p:sp>
            <p:nvSpPr>
              <p:cNvPr id="15" name="Freeform 8"/>
              <p:cNvSpPr>
                <a:spLocks/>
              </p:cNvSpPr>
              <p:nvPr/>
            </p:nvSpPr>
            <p:spPr bwMode="ltGray">
              <a:xfrm flipH="1">
                <a:off x="14245" y="983847"/>
                <a:ext cx="1367425" cy="3499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16" name="Freeform 9"/>
              <p:cNvSpPr>
                <a:spLocks/>
              </p:cNvSpPr>
              <p:nvPr/>
            </p:nvSpPr>
            <p:spPr bwMode="ltGray">
              <a:xfrm flipH="1">
                <a:off x="14245" y="679152"/>
                <a:ext cx="1367425" cy="430857"/>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solidFill>
                  <a:schemeClr val="tx1"/>
                </a:solidFill>
                <a:round/>
                <a:headEnd/>
                <a:tailEnd/>
              </a:ln>
            </p:spPr>
            <p:txBody>
              <a:bodyPr wrap="none" anchor="ctr"/>
              <a:lstStyle/>
              <a:p>
                <a:endParaRPr lang="en-US">
                  <a:solidFill>
                    <a:prstClr val="black"/>
                  </a:solidFill>
                </a:endParaRPr>
              </a:p>
            </p:txBody>
          </p:sp>
          <p:sp>
            <p:nvSpPr>
              <p:cNvPr id="17" name="Freeform 10"/>
              <p:cNvSpPr>
                <a:spLocks/>
              </p:cNvSpPr>
              <p:nvPr/>
            </p:nvSpPr>
            <p:spPr bwMode="ltGray">
              <a:xfrm flipH="1">
                <a:off x="13149" y="371483"/>
                <a:ext cx="1384956" cy="374917"/>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solidFill>
                  <a:schemeClr val="tx1"/>
                </a:solidFill>
                <a:round/>
                <a:headEnd/>
                <a:tailEnd/>
              </a:ln>
            </p:spPr>
            <p:txBody>
              <a:bodyPr wrap="none" anchor="ctr"/>
              <a:lstStyle/>
              <a:p>
                <a:endParaRPr lang="en-US">
                  <a:solidFill>
                    <a:prstClr val="black"/>
                  </a:solidFill>
                </a:endParaRPr>
              </a:p>
            </p:txBody>
          </p:sp>
          <p:sp>
            <p:nvSpPr>
              <p:cNvPr id="18" name="Freeform 11"/>
              <p:cNvSpPr>
                <a:spLocks/>
              </p:cNvSpPr>
              <p:nvPr/>
            </p:nvSpPr>
            <p:spPr bwMode="ltGray">
              <a:xfrm flipH="1">
                <a:off x="2192" y="3939738"/>
                <a:ext cx="1367425" cy="501079"/>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solidFill>
                  <a:schemeClr val="tx1"/>
                </a:solidFill>
                <a:round/>
                <a:headEnd/>
                <a:tailEnd/>
              </a:ln>
            </p:spPr>
            <p:txBody>
              <a:bodyPr wrap="none" anchor="ctr"/>
              <a:lstStyle/>
              <a:p>
                <a:endParaRPr lang="en-US">
                  <a:solidFill>
                    <a:prstClr val="black"/>
                  </a:solidFill>
                </a:endParaRPr>
              </a:p>
            </p:txBody>
          </p:sp>
          <p:sp>
            <p:nvSpPr>
              <p:cNvPr id="19" name="Freeform 12"/>
              <p:cNvSpPr>
                <a:spLocks/>
              </p:cNvSpPr>
              <p:nvPr/>
            </p:nvSpPr>
            <p:spPr bwMode="ltGray">
              <a:xfrm flipH="1">
                <a:off x="3288" y="3533280"/>
                <a:ext cx="1367425" cy="502269"/>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20" name="Freeform 13"/>
              <p:cNvSpPr>
                <a:spLocks/>
              </p:cNvSpPr>
              <p:nvPr/>
            </p:nvSpPr>
            <p:spPr bwMode="ltGray">
              <a:xfrm flipH="1">
                <a:off x="2192" y="2394843"/>
                <a:ext cx="1367425" cy="303504"/>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solidFill>
                  <a:schemeClr val="tx2"/>
                </a:solidFill>
                <a:round/>
                <a:headEnd/>
                <a:tailEnd/>
              </a:ln>
            </p:spPr>
            <p:txBody>
              <a:bodyPr wrap="none" anchor="ctr"/>
              <a:lstStyle/>
              <a:p>
                <a:endParaRPr lang="en-US">
                  <a:solidFill>
                    <a:prstClr val="black"/>
                  </a:solidFill>
                </a:endParaRPr>
              </a:p>
            </p:txBody>
          </p:sp>
          <p:sp>
            <p:nvSpPr>
              <p:cNvPr id="21" name="Freeform 14"/>
              <p:cNvSpPr>
                <a:spLocks/>
              </p:cNvSpPr>
              <p:nvPr/>
            </p:nvSpPr>
            <p:spPr bwMode="ltGray">
              <a:xfrm flipH="1">
                <a:off x="3288" y="3229776"/>
                <a:ext cx="1367425" cy="349922"/>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solidFill>
                  <a:schemeClr val="tx1"/>
                </a:solidFill>
                <a:round/>
                <a:headEnd/>
                <a:tailEnd/>
              </a:ln>
            </p:spPr>
            <p:txBody>
              <a:bodyPr wrap="none" anchor="ctr"/>
              <a:lstStyle/>
              <a:p>
                <a:endParaRPr lang="en-US">
                  <a:solidFill>
                    <a:prstClr val="black"/>
                  </a:solidFill>
                </a:endParaRPr>
              </a:p>
            </p:txBody>
          </p:sp>
          <p:sp>
            <p:nvSpPr>
              <p:cNvPr id="22" name="Freeform 15"/>
              <p:cNvSpPr>
                <a:spLocks/>
              </p:cNvSpPr>
              <p:nvPr/>
            </p:nvSpPr>
            <p:spPr bwMode="ltGray">
              <a:xfrm flipH="1">
                <a:off x="2192" y="2926868"/>
                <a:ext cx="1367425" cy="429666"/>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solidFill>
                  <a:schemeClr val="tx1"/>
                </a:solidFill>
                <a:round/>
                <a:headEnd/>
                <a:tailEnd/>
              </a:ln>
            </p:spPr>
            <p:txBody>
              <a:bodyPr wrap="none" anchor="ctr"/>
              <a:lstStyle/>
              <a:p>
                <a:endParaRPr lang="en-US">
                  <a:solidFill>
                    <a:prstClr val="black"/>
                  </a:solidFill>
                </a:endParaRPr>
              </a:p>
            </p:txBody>
          </p:sp>
          <p:sp>
            <p:nvSpPr>
              <p:cNvPr id="23" name="Freeform 16"/>
              <p:cNvSpPr>
                <a:spLocks/>
              </p:cNvSpPr>
              <p:nvPr/>
            </p:nvSpPr>
            <p:spPr bwMode="ltGray">
              <a:xfrm flipH="1">
                <a:off x="3288" y="2616817"/>
                <a:ext cx="1384956" cy="376107"/>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solidFill>
                  <a:schemeClr val="tx1"/>
                </a:solidFill>
                <a:round/>
                <a:headEnd/>
                <a:tailEnd/>
              </a:ln>
            </p:spPr>
            <p:txBody>
              <a:bodyPr wrap="none" anchor="ctr"/>
              <a:lstStyle/>
              <a:p>
                <a:endParaRPr lang="en-US">
                  <a:solidFill>
                    <a:prstClr val="black"/>
                  </a:solidFill>
                </a:endParaRPr>
              </a:p>
            </p:txBody>
          </p:sp>
          <p:sp>
            <p:nvSpPr>
              <p:cNvPr id="24" name="Freeform 17"/>
              <p:cNvSpPr>
                <a:spLocks/>
              </p:cNvSpPr>
              <p:nvPr/>
            </p:nvSpPr>
            <p:spPr bwMode="ltGray">
              <a:xfrm flipH="1">
                <a:off x="13149" y="4970461"/>
                <a:ext cx="1367425" cy="501079"/>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solidFill>
                  <a:schemeClr val="tx1"/>
                </a:solidFill>
                <a:round/>
                <a:headEnd/>
                <a:tailEnd/>
              </a:ln>
            </p:spPr>
            <p:txBody>
              <a:bodyPr wrap="none" anchor="ctr"/>
              <a:lstStyle/>
              <a:p>
                <a:endParaRPr lang="en-US">
                  <a:solidFill>
                    <a:prstClr val="black"/>
                  </a:solidFill>
                </a:endParaRPr>
              </a:p>
            </p:txBody>
          </p:sp>
          <p:sp>
            <p:nvSpPr>
              <p:cNvPr id="25" name="Freeform 18"/>
              <p:cNvSpPr>
                <a:spLocks/>
              </p:cNvSpPr>
              <p:nvPr/>
            </p:nvSpPr>
            <p:spPr bwMode="ltGray">
              <a:xfrm flipH="1">
                <a:off x="14245" y="4564004"/>
                <a:ext cx="1367425" cy="502269"/>
              </a:xfrm>
              <a:custGeom>
                <a:avLst/>
                <a:gdLst>
                  <a:gd name="T0" fmla="*/ 0 w 624"/>
                  <a:gd name="T1" fmla="*/ 0 h 317"/>
                  <a:gd name="T2" fmla="*/ 0 w 624"/>
                  <a:gd name="T3" fmla="*/ 272 h 317"/>
                  <a:gd name="T4" fmla="*/ 624 w 624"/>
                  <a:gd name="T5" fmla="*/ 272 h 317"/>
                  <a:gd name="T6" fmla="*/ 624 w 624"/>
                  <a:gd name="T7" fmla="*/ 0 h 317"/>
                  <a:gd name="T8" fmla="*/ 0 w 624"/>
                  <a:gd name="T9" fmla="*/ 0 h 317"/>
                </a:gdLst>
                <a:ahLst/>
                <a:cxnLst>
                  <a:cxn ang="0">
                    <a:pos x="T0" y="T1"/>
                  </a:cxn>
                  <a:cxn ang="0">
                    <a:pos x="T2" y="T3"/>
                  </a:cxn>
                  <a:cxn ang="0">
                    <a:pos x="T4" y="T5"/>
                  </a:cxn>
                  <a:cxn ang="0">
                    <a:pos x="T6" y="T7"/>
                  </a:cxn>
                  <a:cxn ang="0">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solidFill>
                  <a:schemeClr val="tx1"/>
                </a:solidFill>
                <a:round/>
                <a:headEnd/>
                <a:tailEnd/>
              </a:ln>
            </p:spPr>
            <p:txBody>
              <a:bodyPr wrap="none" anchor="ctr"/>
              <a:lstStyle/>
              <a:p>
                <a:endParaRPr lang="en-US">
                  <a:solidFill>
                    <a:prstClr val="black"/>
                  </a:solidFill>
                </a:endParaRPr>
              </a:p>
            </p:txBody>
          </p:sp>
          <p:sp>
            <p:nvSpPr>
              <p:cNvPr id="26" name="Freeform 19"/>
              <p:cNvSpPr>
                <a:spLocks/>
              </p:cNvSpPr>
              <p:nvPr/>
            </p:nvSpPr>
            <p:spPr bwMode="ltGray">
              <a:xfrm flipH="1">
                <a:off x="2192" y="5672686"/>
                <a:ext cx="1367425" cy="303504"/>
              </a:xfrm>
              <a:custGeom>
                <a:avLst/>
                <a:gdLst>
                  <a:gd name="T0" fmla="*/ 0 w 624"/>
                  <a:gd name="T1" fmla="*/ 53 h 370"/>
                  <a:gd name="T2" fmla="*/ 0 w 624"/>
                  <a:gd name="T3" fmla="*/ 325 h 370"/>
                  <a:gd name="T4" fmla="*/ 624 w 624"/>
                  <a:gd name="T5" fmla="*/ 325 h 370"/>
                  <a:gd name="T6" fmla="*/ 624 w 624"/>
                  <a:gd name="T7" fmla="*/ 53 h 370"/>
                  <a:gd name="T8" fmla="*/ 384 w 624"/>
                  <a:gd name="T9" fmla="*/ 8 h 370"/>
                  <a:gd name="T10" fmla="*/ 0 w 624"/>
                  <a:gd name="T11" fmla="*/ 53 h 370"/>
                </a:gdLst>
                <a:ahLst/>
                <a:cxnLst>
                  <a:cxn ang="0">
                    <a:pos x="T0" y="T1"/>
                  </a:cxn>
                  <a:cxn ang="0">
                    <a:pos x="T2" y="T3"/>
                  </a:cxn>
                  <a:cxn ang="0">
                    <a:pos x="T4" y="T5"/>
                  </a:cxn>
                  <a:cxn ang="0">
                    <a:pos x="T6" y="T7"/>
                  </a:cxn>
                  <a:cxn ang="0">
                    <a:pos x="T8" y="T9"/>
                  </a:cxn>
                  <a:cxn ang="0">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solidFill>
                  <a:schemeClr val="tx2"/>
                </a:solidFill>
                <a:round/>
                <a:headEnd/>
                <a:tailEnd/>
              </a:ln>
            </p:spPr>
            <p:txBody>
              <a:bodyPr wrap="none" anchor="ctr"/>
              <a:lstStyle/>
              <a:p>
                <a:endParaRPr lang="en-US">
                  <a:solidFill>
                    <a:prstClr val="black"/>
                  </a:solidFill>
                </a:endParaRPr>
              </a:p>
            </p:txBody>
          </p:sp>
          <p:sp>
            <p:nvSpPr>
              <p:cNvPr id="27" name="Freeform 20"/>
              <p:cNvSpPr>
                <a:spLocks/>
              </p:cNvSpPr>
              <p:nvPr/>
            </p:nvSpPr>
            <p:spPr bwMode="ltGray">
              <a:xfrm rot="16200000" flipH="1">
                <a:off x="512729" y="5994798"/>
                <a:ext cx="346352" cy="1369616"/>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Lst>
                <a:ahLst/>
                <a:cxnLst>
                  <a:cxn ang="0">
                    <a:pos x="T0" y="T1"/>
                  </a:cxn>
                  <a:cxn ang="0">
                    <a:pos x="T2" y="T3"/>
                  </a:cxn>
                  <a:cxn ang="0">
                    <a:pos x="T4" y="T5"/>
                  </a:cxn>
                  <a:cxn ang="0">
                    <a:pos x="T6" y="T7"/>
                  </a:cxn>
                  <a:cxn ang="0">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solidFill>
                  <a:schemeClr val="tx1"/>
                </a:solidFill>
                <a:round/>
                <a:headEnd/>
                <a:tailEnd/>
              </a:ln>
            </p:spPr>
            <p:txBody>
              <a:bodyPr wrap="none" anchor="ctr"/>
              <a:lstStyle/>
              <a:p>
                <a:endParaRPr lang="en-US">
                  <a:solidFill>
                    <a:prstClr val="black"/>
                  </a:solidFill>
                </a:endParaRPr>
              </a:p>
            </p:txBody>
          </p:sp>
          <p:sp>
            <p:nvSpPr>
              <p:cNvPr id="28" name="Freeform 21"/>
              <p:cNvSpPr>
                <a:spLocks/>
              </p:cNvSpPr>
              <p:nvPr/>
            </p:nvSpPr>
            <p:spPr bwMode="ltGray">
              <a:xfrm flipH="1">
                <a:off x="2192" y="6204711"/>
                <a:ext cx="1367425" cy="429666"/>
              </a:xfrm>
              <a:custGeom>
                <a:avLst/>
                <a:gdLst>
                  <a:gd name="T0" fmla="*/ 0 w 624"/>
                  <a:gd name="T1" fmla="*/ 0 h 272"/>
                  <a:gd name="T2" fmla="*/ 0 w 624"/>
                  <a:gd name="T3" fmla="*/ 272 h 272"/>
                  <a:gd name="T4" fmla="*/ 240 w 624"/>
                  <a:gd name="T5" fmla="*/ 240 h 272"/>
                  <a:gd name="T6" fmla="*/ 624 w 624"/>
                  <a:gd name="T7" fmla="*/ 272 h 272"/>
                  <a:gd name="T8" fmla="*/ 624 w 624"/>
                  <a:gd name="T9" fmla="*/ 0 h 272"/>
                  <a:gd name="T10" fmla="*/ 0 w 624"/>
                  <a:gd name="T11" fmla="*/ 0 h 272"/>
                </a:gdLst>
                <a:ahLst/>
                <a:cxnLst>
                  <a:cxn ang="0">
                    <a:pos x="T0" y="T1"/>
                  </a:cxn>
                  <a:cxn ang="0">
                    <a:pos x="T2" y="T3"/>
                  </a:cxn>
                  <a:cxn ang="0">
                    <a:pos x="T4" y="T5"/>
                  </a:cxn>
                  <a:cxn ang="0">
                    <a:pos x="T6" y="T7"/>
                  </a:cxn>
                  <a:cxn ang="0">
                    <a:pos x="T8" y="T9"/>
                  </a:cxn>
                  <a:cxn ang="0">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solidFill>
                  <a:schemeClr val="tx1"/>
                </a:solidFill>
                <a:round/>
                <a:headEnd/>
                <a:tailEnd/>
              </a:ln>
            </p:spPr>
            <p:txBody>
              <a:bodyPr wrap="none" anchor="ctr"/>
              <a:lstStyle/>
              <a:p>
                <a:endParaRPr lang="en-US">
                  <a:solidFill>
                    <a:prstClr val="black"/>
                  </a:solidFill>
                </a:endParaRPr>
              </a:p>
            </p:txBody>
          </p:sp>
          <p:sp>
            <p:nvSpPr>
              <p:cNvPr id="29" name="Freeform 22"/>
              <p:cNvSpPr>
                <a:spLocks/>
              </p:cNvSpPr>
              <p:nvPr/>
            </p:nvSpPr>
            <p:spPr bwMode="ltGray">
              <a:xfrm flipH="1">
                <a:off x="3288" y="5894661"/>
                <a:ext cx="1384956" cy="376107"/>
              </a:xfrm>
              <a:custGeom>
                <a:avLst/>
                <a:gdLst>
                  <a:gd name="T0" fmla="*/ 8 w 632"/>
                  <a:gd name="T1" fmla="*/ 45 h 362"/>
                  <a:gd name="T2" fmla="*/ 8 w 632"/>
                  <a:gd name="T3" fmla="*/ 317 h 362"/>
                  <a:gd name="T4" fmla="*/ 248 w 632"/>
                  <a:gd name="T5" fmla="*/ 317 h 362"/>
                  <a:gd name="T6" fmla="*/ 632 w 632"/>
                  <a:gd name="T7" fmla="*/ 317 h 362"/>
                  <a:gd name="T8" fmla="*/ 632 w 632"/>
                  <a:gd name="T9" fmla="*/ 45 h 362"/>
                  <a:gd name="T10" fmla="*/ 104 w 632"/>
                  <a:gd name="T11" fmla="*/ 45 h 362"/>
                  <a:gd name="T12" fmla="*/ 8 w 632"/>
                  <a:gd name="T13" fmla="*/ 45 h 362"/>
                </a:gdLst>
                <a:ahLst/>
                <a:cxnLst>
                  <a:cxn ang="0">
                    <a:pos x="T0" y="T1"/>
                  </a:cxn>
                  <a:cxn ang="0">
                    <a:pos x="T2" y="T3"/>
                  </a:cxn>
                  <a:cxn ang="0">
                    <a:pos x="T4" y="T5"/>
                  </a:cxn>
                  <a:cxn ang="0">
                    <a:pos x="T6" y="T7"/>
                  </a:cxn>
                  <a:cxn ang="0">
                    <a:pos x="T8" y="T9"/>
                  </a:cxn>
                  <a:cxn ang="0">
                    <a:pos x="T10" y="T11"/>
                  </a:cxn>
                  <a:cxn ang="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solidFill>
                  <a:schemeClr val="tx1"/>
                </a:solidFill>
                <a:round/>
                <a:headEnd/>
                <a:tailEnd/>
              </a:ln>
            </p:spPr>
            <p:txBody>
              <a:bodyPr wrap="none" anchor="ctr"/>
              <a:lstStyle/>
              <a:p>
                <a:endParaRPr lang="en-US">
                  <a:solidFill>
                    <a:prstClr val="black"/>
                  </a:solidFill>
                </a:endParaRPr>
              </a:p>
            </p:txBody>
          </p:sp>
        </p:grpSp>
        <p:sp>
          <p:nvSpPr>
            <p:cNvPr id="9" name="Freeform 23"/>
            <p:cNvSpPr>
              <a:spLocks/>
            </p:cNvSpPr>
            <p:nvPr/>
          </p:nvSpPr>
          <p:spPr bwMode="ltGray">
            <a:xfrm rot="16200000" flipH="1">
              <a:off x="-2995169" y="2977523"/>
              <a:ext cx="6867143" cy="902851"/>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sp>
          <p:nvSpPr>
            <p:cNvPr id="10" name="Freeform 24"/>
            <p:cNvSpPr>
              <a:spLocks/>
            </p:cNvSpPr>
            <p:nvPr/>
          </p:nvSpPr>
          <p:spPr bwMode="ltGray">
            <a:xfrm rot="16200000" flipH="1">
              <a:off x="-2170536" y="3221067"/>
              <a:ext cx="6865553" cy="414172"/>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solidFill>
                  <a:prstClr val="black"/>
                </a:solidFill>
              </a:endParaRPr>
            </a:p>
          </p:txBody>
        </p:sp>
      </p:grpSp>
      <p:sp>
        <p:nvSpPr>
          <p:cNvPr id="30"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31"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endParaRPr kumimoji="0" lang="en-US" dirty="0"/>
          </a:p>
        </p:txBody>
      </p:sp>
    </p:spTree>
    <p:extLst>
      <p:ext uri="{BB962C8B-B14F-4D97-AF65-F5344CB8AC3E}">
        <p14:creationId xmlns:p14="http://schemas.microsoft.com/office/powerpoint/2010/main" val="3795579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8.xml" /><Relationship Id="rId1" Type="http://schemas.openxmlformats.org/officeDocument/2006/relationships/slideLayout" Target="../slideLayouts/slideLayout4.xml" /></Relationships>
</file>

<file path=ppt/slides/_rels/slide11.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notesSlide" Target="../notesSlides/notesSlide9.xml" /><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4.xml" /></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Intestinal_permeability" TargetMode="External" /><Relationship Id="rId3" Type="http://schemas.openxmlformats.org/officeDocument/2006/relationships/hyperlink" Target="https://en.wikipedia.org/wiki/Autism" TargetMode="External" /><Relationship Id="rId7" Type="http://schemas.openxmlformats.org/officeDocument/2006/relationships/hyperlink" Target="https://en.wikipedia.org/wiki/Casein" TargetMode="External" /><Relationship Id="rId2" Type="http://schemas.openxmlformats.org/officeDocument/2006/relationships/notesSlide" Target="../notesSlides/notesSlide11.xml" /><Relationship Id="rId1" Type="http://schemas.openxmlformats.org/officeDocument/2006/relationships/slideLayout" Target="../slideLayouts/slideLayout4.xml" /><Relationship Id="rId6" Type="http://schemas.openxmlformats.org/officeDocument/2006/relationships/hyperlink" Target="https://en.wikipedia.org/wiki/Gluten" TargetMode="External" /><Relationship Id="rId5" Type="http://schemas.openxmlformats.org/officeDocument/2006/relationships/hyperlink" Target="https://en.wikipedia.org/wiki/Opioid_peptide" TargetMode="External" /><Relationship Id="rId10" Type="http://schemas.openxmlformats.org/officeDocument/2006/relationships/hyperlink" Target="https://en.wikipedia.org/wiki/Opioid_excess_theory#cite_note-1" TargetMode="External" /><Relationship Id="rId4" Type="http://schemas.openxmlformats.org/officeDocument/2006/relationships/hyperlink" Target="https://en.wikipedia.org/wiki/Metabolic_disorder" TargetMode="External" /><Relationship Id="rId9" Type="http://schemas.openxmlformats.org/officeDocument/2006/relationships/hyperlink" Target="https://en.wikipedia.org/wiki/Opioid_receptor" TargetMode="External" /></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14.xml" /><Relationship Id="rId1" Type="http://schemas.openxmlformats.org/officeDocument/2006/relationships/slideLayout" Target="../slideLayouts/slideLayout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17.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15.xml" /><Relationship Id="rId1" Type="http://schemas.openxmlformats.org/officeDocument/2006/relationships/slideLayout" Target="../slideLayouts/slideLayout2.xml" /><Relationship Id="rId5" Type="http://schemas.openxmlformats.org/officeDocument/2006/relationships/image" Target="../media/image16.png" /><Relationship Id="rId4" Type="http://schemas.openxmlformats.org/officeDocument/2006/relationships/image" Target="../media/image15.png" /></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8" Type="http://schemas.openxmlformats.org/officeDocument/2006/relationships/image" Target="../media/image22.png" /><Relationship Id="rId3" Type="http://schemas.openxmlformats.org/officeDocument/2006/relationships/image" Target="../media/image17.png" /><Relationship Id="rId7" Type="http://schemas.openxmlformats.org/officeDocument/2006/relationships/image" Target="../media/image21.png" /><Relationship Id="rId2" Type="http://schemas.openxmlformats.org/officeDocument/2006/relationships/notesSlide" Target="../notesSlides/notesSlide17.xml" /><Relationship Id="rId1" Type="http://schemas.openxmlformats.org/officeDocument/2006/relationships/slideLayout" Target="../slideLayouts/slideLayout2.xml" /><Relationship Id="rId6" Type="http://schemas.openxmlformats.org/officeDocument/2006/relationships/image" Target="../media/image20.png" /><Relationship Id="rId5" Type="http://schemas.openxmlformats.org/officeDocument/2006/relationships/image" Target="../media/image19.png" /><Relationship Id="rId4" Type="http://schemas.openxmlformats.org/officeDocument/2006/relationships/image" Target="../media/image18.png" /></Relationships>
</file>

<file path=ppt/slides/_rels/slide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24.jpeg" /><Relationship Id="rId2" Type="http://schemas.openxmlformats.org/officeDocument/2006/relationships/notesSlide" Target="../notesSlides/notesSlide21.xml" /><Relationship Id="rId1" Type="http://schemas.openxmlformats.org/officeDocument/2006/relationships/slideLayout" Target="../slideLayouts/slideLayout4.xml" /><Relationship Id="rId5" Type="http://schemas.openxmlformats.org/officeDocument/2006/relationships/image" Target="../media/image26.png" /><Relationship Id="rId4" Type="http://schemas.openxmlformats.org/officeDocument/2006/relationships/image" Target="../media/image25.jpeg" /></Relationships>
</file>

<file path=ppt/slides/_rels/slide24.xml.rels><?xml version="1.0" encoding="UTF-8" standalone="yes"?>
<Relationships xmlns="http://schemas.openxmlformats.org/package/2006/relationships"><Relationship Id="rId3" Type="http://schemas.openxmlformats.org/officeDocument/2006/relationships/image" Target="../media/image27.png" /><Relationship Id="rId2" Type="http://schemas.openxmlformats.org/officeDocument/2006/relationships/notesSlide" Target="../notesSlides/notesSlide22.xml" /><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notesSlide" Target="../notesSlides/notesSlide23.xml"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notesSlide" Target="../notesSlides/notesSlide24.xml"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4.png" /></Relationships>
</file>

<file path=ppt/slides/_rels/slide30.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26.xml"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notesSlide" Target="../notesSlides/notesSlide27.xml" /><Relationship Id="rId1" Type="http://schemas.openxmlformats.org/officeDocument/2006/relationships/slideLayout" Target="../slideLayouts/slideLayout7.xml" /><Relationship Id="rId4" Type="http://schemas.openxmlformats.org/officeDocument/2006/relationships/image" Target="../media/image35.png" /></Relationships>
</file>

<file path=ppt/slides/_rels/slide33.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image" Target="../media/image8.png" /><Relationship Id="rId5" Type="http://schemas.openxmlformats.org/officeDocument/2006/relationships/image" Target="../media/image7.png" /><Relationship Id="rId4" Type="http://schemas.openxmlformats.org/officeDocument/2006/relationships/image" Target="../media/image6.png" /></Relationships>
</file>

<file path=ppt/slides/_rels/slide6.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5.xml" /><Relationship Id="rId1" Type="http://schemas.openxmlformats.org/officeDocument/2006/relationships/slideLayout" Target="../slideLayouts/slideLayout4.xml" /></Relationships>
</file>

<file path=ppt/slides/_rels/slide8.xml.rels><?xml version="1.0" encoding="UTF-8" standalone="yes"?>
<Relationships xmlns="http://schemas.openxmlformats.org/package/2006/relationships"><Relationship Id="rId3" Type="http://schemas.openxmlformats.org/officeDocument/2006/relationships/image" Target="../media/image11.jpeg" /><Relationship Id="rId2" Type="http://schemas.openxmlformats.org/officeDocument/2006/relationships/notesSlide" Target="../notesSlides/notesSlide6.xml" /><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4573" y="224623"/>
            <a:ext cx="11242660" cy="5329521"/>
          </a:xfrm>
          <a:prstGeom prst="rect">
            <a:avLst/>
          </a:prstGeom>
        </p:spPr>
      </p:pic>
      <p:sp>
        <p:nvSpPr>
          <p:cNvPr id="3" name="Rectangle 2"/>
          <p:cNvSpPr/>
          <p:nvPr/>
        </p:nvSpPr>
        <p:spPr>
          <a:xfrm>
            <a:off x="4298667" y="5554144"/>
            <a:ext cx="3967689" cy="1446550"/>
          </a:xfrm>
          <a:prstGeom prst="rect">
            <a:avLst/>
          </a:prstGeom>
        </p:spPr>
        <p:txBody>
          <a:bodyPr wrap="none">
            <a:spAutoFit/>
          </a:bodyPr>
          <a:lstStyle/>
          <a:p>
            <a:r>
              <a:rPr lang="en-IN" sz="8800" b="1" dirty="0">
                <a:solidFill>
                  <a:schemeClr val="accent2">
                    <a:lumMod val="75000"/>
                  </a:schemeClr>
                </a:solidFill>
              </a:rPr>
              <a:t>AUTISM</a:t>
            </a:r>
          </a:p>
        </p:txBody>
      </p:sp>
    </p:spTree>
    <p:extLst>
      <p:ext uri="{BB962C8B-B14F-4D97-AF65-F5344CB8AC3E}">
        <p14:creationId xmlns:p14="http://schemas.microsoft.com/office/powerpoint/2010/main" val="855947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332656"/>
            <a:ext cx="9829798" cy="1219200"/>
          </a:xfrm>
        </p:spPr>
        <p:txBody>
          <a:bodyPr/>
          <a:lstStyle/>
          <a:p>
            <a:pPr algn="ctr"/>
            <a:r>
              <a:rPr lang="en-US" b="1" dirty="0">
                <a:solidFill>
                  <a:srgbClr val="C00000"/>
                </a:solidFill>
              </a:rPr>
              <a:t>Etiology</a:t>
            </a:r>
          </a:p>
        </p:txBody>
      </p:sp>
      <p:sp>
        <p:nvSpPr>
          <p:cNvPr id="3" name="Content Placeholder 2"/>
          <p:cNvSpPr>
            <a:spLocks noGrp="1"/>
          </p:cNvSpPr>
          <p:nvPr>
            <p:ph sz="half" idx="1"/>
          </p:nvPr>
        </p:nvSpPr>
        <p:spPr>
          <a:xfrm>
            <a:off x="1559496" y="1551856"/>
            <a:ext cx="10389160" cy="4901480"/>
          </a:xfrm>
        </p:spPr>
        <p:txBody>
          <a:bodyPr>
            <a:normAutofit/>
          </a:bodyPr>
          <a:lstStyle/>
          <a:p>
            <a:pPr marL="0" indent="0">
              <a:buNone/>
            </a:pPr>
            <a:r>
              <a:rPr lang="en-IN" sz="2200" dirty="0"/>
              <a:t>.</a:t>
            </a:r>
            <a:endParaRPr lang="en-US" sz="2200" b="1" dirty="0"/>
          </a:p>
          <a:p>
            <a:pPr>
              <a:lnSpc>
                <a:spcPct val="170000"/>
              </a:lnSpc>
            </a:pPr>
            <a:r>
              <a:rPr lang="en-US" b="1" dirty="0">
                <a:solidFill>
                  <a:srgbClr val="C00000"/>
                </a:solidFill>
              </a:rPr>
              <a:t>Prenatal environment</a:t>
            </a:r>
          </a:p>
          <a:p>
            <a:pPr>
              <a:lnSpc>
                <a:spcPct val="170000"/>
              </a:lnSpc>
            </a:pPr>
            <a:r>
              <a:rPr lang="en-US" sz="2200" dirty="0"/>
              <a:t> </a:t>
            </a:r>
            <a:r>
              <a:rPr lang="en-US" sz="2200" dirty="0" err="1"/>
              <a:t>Valproic</a:t>
            </a:r>
            <a:r>
              <a:rPr lang="en-US" sz="2200" dirty="0"/>
              <a:t> acid ; or intrauterine rubella, cytomegalovirus infection in the mother. </a:t>
            </a:r>
          </a:p>
          <a:p>
            <a:pPr>
              <a:lnSpc>
                <a:spcPct val="170000"/>
              </a:lnSpc>
            </a:pPr>
            <a:r>
              <a:rPr lang="en-US" sz="2200" dirty="0"/>
              <a:t>Pesticides-</a:t>
            </a:r>
            <a:r>
              <a:rPr lang="en-US" sz="2200" dirty="0" err="1"/>
              <a:t>Dicofol</a:t>
            </a:r>
            <a:r>
              <a:rPr lang="en-US" sz="2200" dirty="0"/>
              <a:t> and </a:t>
            </a:r>
            <a:r>
              <a:rPr lang="en-US" sz="2200" dirty="0" err="1"/>
              <a:t>Endosulfan</a:t>
            </a:r>
            <a:r>
              <a:rPr lang="en-US" sz="2200" dirty="0"/>
              <a:t>.</a:t>
            </a:r>
            <a:endParaRPr lang="en-US" sz="2200" b="1" dirty="0">
              <a:solidFill>
                <a:srgbClr val="C00000"/>
              </a:solidFill>
            </a:endParaRPr>
          </a:p>
          <a:p>
            <a:pPr>
              <a:lnSpc>
                <a:spcPct val="170000"/>
              </a:lnSpc>
            </a:pPr>
            <a:r>
              <a:rPr lang="en-US" sz="2200" dirty="0"/>
              <a:t> Folic acid</a:t>
            </a:r>
          </a:p>
          <a:p>
            <a:pPr>
              <a:lnSpc>
                <a:spcPct val="170000"/>
              </a:lnSpc>
            </a:pPr>
            <a:r>
              <a:rPr lang="en-US" sz="2200" dirty="0"/>
              <a:t>Fetal testosterone </a:t>
            </a:r>
          </a:p>
          <a:p>
            <a:pPr>
              <a:lnSpc>
                <a:spcPct val="170000"/>
              </a:lnSpc>
            </a:pPr>
            <a:r>
              <a:rPr lang="en-US" sz="2200" dirty="0"/>
              <a:t>Fetal alcohol syndrome</a:t>
            </a:r>
          </a:p>
          <a:p>
            <a:pPr>
              <a:buFont typeface="Wingdings" panose="05000000000000000000" pitchFamily="2" charset="2"/>
              <a:buChar char="q"/>
            </a:pPr>
            <a:endParaRPr lang="en-US" sz="2200" dirty="0"/>
          </a:p>
        </p:txBody>
      </p:sp>
      <p:pic>
        <p:nvPicPr>
          <p:cNvPr id="5" name="Picture 4"/>
          <p:cNvPicPr>
            <a:picLocks noChangeAspect="1"/>
          </p:cNvPicPr>
          <p:nvPr/>
        </p:nvPicPr>
        <p:blipFill>
          <a:blip r:embed="rId3"/>
          <a:stretch>
            <a:fillRect/>
          </a:stretch>
        </p:blipFill>
        <p:spPr>
          <a:xfrm>
            <a:off x="9169129" y="332656"/>
            <a:ext cx="2466975" cy="1847850"/>
          </a:xfrm>
          <a:prstGeom prst="rect">
            <a:avLst/>
          </a:prstGeom>
        </p:spPr>
      </p:pic>
      <p:sp>
        <p:nvSpPr>
          <p:cNvPr id="4" name="Down Arrow 3"/>
          <p:cNvSpPr/>
          <p:nvPr/>
        </p:nvSpPr>
        <p:spPr>
          <a:xfrm>
            <a:off x="1798820" y="4527030"/>
            <a:ext cx="119921" cy="1948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p>
        </p:txBody>
      </p:sp>
    </p:spTree>
    <p:extLst>
      <p:ext uri="{BB962C8B-B14F-4D97-AF65-F5344CB8AC3E}">
        <p14:creationId xmlns:p14="http://schemas.microsoft.com/office/powerpoint/2010/main" val="8232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353862" y="365125"/>
            <a:ext cx="2469094" cy="1847248"/>
          </a:xfrm>
          <a:prstGeom prst="rect">
            <a:avLst/>
          </a:prstGeom>
        </p:spPr>
      </p:pic>
      <p:sp>
        <p:nvSpPr>
          <p:cNvPr id="2" name="Title 1"/>
          <p:cNvSpPr>
            <a:spLocks noGrp="1"/>
          </p:cNvSpPr>
          <p:nvPr>
            <p:ph type="title"/>
          </p:nvPr>
        </p:nvSpPr>
        <p:spPr/>
        <p:txBody>
          <a:bodyPr/>
          <a:lstStyle/>
          <a:p>
            <a:endParaRPr lang="en-US" sz="2399" dirty="0"/>
          </a:p>
        </p:txBody>
      </p:sp>
      <p:sp>
        <p:nvSpPr>
          <p:cNvPr id="3" name="Content Placeholder 2"/>
          <p:cNvSpPr>
            <a:spLocks noGrp="1"/>
          </p:cNvSpPr>
          <p:nvPr>
            <p:ph sz="half" idx="1"/>
          </p:nvPr>
        </p:nvSpPr>
        <p:spPr>
          <a:xfrm>
            <a:off x="2279576" y="1772816"/>
            <a:ext cx="11492796" cy="4723170"/>
          </a:xfrm>
        </p:spPr>
        <p:txBody>
          <a:bodyPr>
            <a:normAutofit/>
          </a:bodyPr>
          <a:lstStyle/>
          <a:p>
            <a:endParaRPr lang="en-US" b="1" dirty="0">
              <a:solidFill>
                <a:srgbClr val="C00000"/>
              </a:solidFill>
            </a:endParaRPr>
          </a:p>
          <a:p>
            <a:r>
              <a:rPr lang="en-US" b="1" dirty="0">
                <a:solidFill>
                  <a:srgbClr val="C00000"/>
                </a:solidFill>
              </a:rPr>
              <a:t>Perinatal</a:t>
            </a:r>
          </a:p>
          <a:p>
            <a:pPr>
              <a:lnSpc>
                <a:spcPct val="200000"/>
              </a:lnSpc>
            </a:pPr>
            <a:r>
              <a:rPr lang="en-US" sz="2200" dirty="0"/>
              <a:t>  Low birth weight</a:t>
            </a:r>
          </a:p>
          <a:p>
            <a:pPr>
              <a:lnSpc>
                <a:spcPct val="200000"/>
              </a:lnSpc>
            </a:pPr>
            <a:r>
              <a:rPr lang="en-US" sz="2200" dirty="0"/>
              <a:t>  gestation  duration</a:t>
            </a:r>
          </a:p>
          <a:p>
            <a:pPr>
              <a:lnSpc>
                <a:spcPct val="200000"/>
              </a:lnSpc>
            </a:pPr>
            <a:r>
              <a:rPr lang="en-US" sz="2200" dirty="0"/>
              <a:t>  Hypoxia during childbirth. </a:t>
            </a:r>
          </a:p>
        </p:txBody>
      </p:sp>
    </p:spTree>
    <p:extLst>
      <p:ext uri="{BB962C8B-B14F-4D97-AF65-F5344CB8AC3E}">
        <p14:creationId xmlns:p14="http://schemas.microsoft.com/office/powerpoint/2010/main" val="63757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18792" y="918377"/>
            <a:ext cx="10873208" cy="4723170"/>
          </a:xfrm>
        </p:spPr>
        <p:txBody>
          <a:bodyPr>
            <a:normAutofit/>
          </a:bodyPr>
          <a:lstStyle/>
          <a:p>
            <a:pPr marL="0" indent="0">
              <a:buNone/>
            </a:pPr>
            <a:r>
              <a:rPr lang="en-US" b="1" dirty="0">
                <a:solidFill>
                  <a:srgbClr val="C00000"/>
                </a:solidFill>
              </a:rPr>
              <a:t>Postnatal</a:t>
            </a:r>
          </a:p>
          <a:p>
            <a:pPr>
              <a:buFont typeface="Wingdings" panose="05000000000000000000" pitchFamily="2" charset="2"/>
              <a:buChar char="q"/>
            </a:pPr>
            <a:endParaRPr lang="en-US" sz="2200" dirty="0"/>
          </a:p>
          <a:p>
            <a:pPr>
              <a:lnSpc>
                <a:spcPct val="150000"/>
              </a:lnSpc>
            </a:pPr>
            <a:r>
              <a:rPr lang="en-US" sz="2200" dirty="0"/>
              <a:t>Viral infections- herpes simplex ,untreated phenylketonuria, encephalitis, infantile spasm</a:t>
            </a:r>
          </a:p>
          <a:p>
            <a:pPr>
              <a:lnSpc>
                <a:spcPct val="150000"/>
              </a:lnSpc>
            </a:pPr>
            <a:r>
              <a:rPr lang="en-US" sz="2200" dirty="0"/>
              <a:t>Reduced intake in Omega 3 fatty acids - in impaired cell membranes and Neurodevelopmental disorders</a:t>
            </a:r>
          </a:p>
          <a:p>
            <a:pPr>
              <a:lnSpc>
                <a:spcPct val="150000"/>
              </a:lnSpc>
            </a:pPr>
            <a:r>
              <a:rPr lang="en-US" sz="2200" dirty="0"/>
              <a:t>Deficiencies in Key Nutrients in our modern diet</a:t>
            </a:r>
          </a:p>
          <a:p>
            <a:pPr>
              <a:lnSpc>
                <a:spcPct val="150000"/>
              </a:lnSpc>
            </a:pPr>
            <a:r>
              <a:rPr lang="en-US" sz="2200" dirty="0"/>
              <a:t>Irritable bowel syndrome</a:t>
            </a:r>
          </a:p>
          <a:p>
            <a:pPr>
              <a:lnSpc>
                <a:spcPct val="150000"/>
              </a:lnSpc>
            </a:pPr>
            <a:r>
              <a:rPr lang="en-US" sz="2200" dirty="0"/>
              <a:t>Leaky gut </a:t>
            </a:r>
          </a:p>
          <a:p>
            <a:pPr>
              <a:lnSpc>
                <a:spcPct val="150000"/>
              </a:lnSpc>
            </a:pPr>
            <a:endParaRPr lang="en-US" sz="2200" dirty="0"/>
          </a:p>
          <a:p>
            <a:pPr>
              <a:lnSpc>
                <a:spcPct val="150000"/>
              </a:lnSpc>
            </a:pPr>
            <a:endParaRPr lang="en-US" sz="2200" dirty="0"/>
          </a:p>
          <a:p>
            <a:pPr>
              <a:buFont typeface="Wingdings" panose="05000000000000000000" pitchFamily="2" charset="2"/>
              <a:buChar char="q"/>
            </a:pPr>
            <a:endParaRPr lang="en-US" sz="2399" dirty="0"/>
          </a:p>
          <a:p>
            <a:pPr>
              <a:buFont typeface="Wingdings" panose="05000000000000000000" pitchFamily="2" charset="2"/>
              <a:buChar char="q"/>
            </a:pPr>
            <a:endParaRPr lang="en-US" sz="2400" dirty="0"/>
          </a:p>
          <a:p>
            <a:pPr>
              <a:buFont typeface="Wingdings" panose="05000000000000000000" pitchFamily="2" charset="2"/>
              <a:buChar char="q"/>
            </a:pPr>
            <a:endParaRPr lang="en-IN" sz="2400" dirty="0"/>
          </a:p>
          <a:p>
            <a:pPr>
              <a:buFont typeface="Wingdings" panose="05000000000000000000" pitchFamily="2" charset="2"/>
              <a:buChar char="q"/>
            </a:pPr>
            <a:endParaRPr lang="en-US" sz="2200" dirty="0"/>
          </a:p>
          <a:p>
            <a:pPr>
              <a:buFont typeface="Wingdings" panose="05000000000000000000" pitchFamily="2" charset="2"/>
              <a:buChar char="q"/>
            </a:pPr>
            <a:endParaRPr lang="en-US" sz="2200" dirty="0"/>
          </a:p>
          <a:p>
            <a:pPr>
              <a:buFont typeface="Wingdings" panose="05000000000000000000" pitchFamily="2" charset="2"/>
              <a:buChar char="q"/>
            </a:pPr>
            <a:endParaRPr lang="en-US" sz="2200" dirty="0"/>
          </a:p>
          <a:p>
            <a:pPr>
              <a:buFont typeface="Wingdings" panose="05000000000000000000" pitchFamily="2" charset="2"/>
              <a:buChar char="q"/>
            </a:pPr>
            <a:endParaRPr lang="en-US" dirty="0"/>
          </a:p>
        </p:txBody>
      </p:sp>
    </p:spTree>
    <p:extLst>
      <p:ext uri="{BB962C8B-B14F-4D97-AF65-F5344CB8AC3E}">
        <p14:creationId xmlns:p14="http://schemas.microsoft.com/office/powerpoint/2010/main" val="32776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33207" y="1199213"/>
            <a:ext cx="10557206" cy="4081765"/>
          </a:xfrm>
        </p:spPr>
        <p:txBody>
          <a:bodyPr>
            <a:normAutofit fontScale="85000" lnSpcReduction="20000"/>
          </a:bodyPr>
          <a:lstStyle/>
          <a:p>
            <a:pPr>
              <a:buFont typeface="Wingdings" panose="05000000000000000000" pitchFamily="2" charset="2"/>
              <a:buChar char="q"/>
            </a:pPr>
            <a:r>
              <a:rPr lang="en-US" sz="2200" dirty="0"/>
              <a:t>Penetration of Opioid Stimulants; the Opioid Excess Theory</a:t>
            </a:r>
            <a:r>
              <a:rPr lang="en-US" sz="2200" b="1" dirty="0"/>
              <a:t>: </a:t>
            </a:r>
          </a:p>
          <a:p>
            <a:pPr marL="0" indent="0">
              <a:lnSpc>
                <a:spcPct val="100000"/>
              </a:lnSpc>
              <a:spcBef>
                <a:spcPts val="0"/>
              </a:spcBef>
              <a:buNone/>
              <a:defRPr/>
            </a:pPr>
            <a:r>
              <a:rPr lang="en-US" sz="2200" b="1" dirty="0"/>
              <a:t>            </a:t>
            </a:r>
            <a:r>
              <a:rPr lang="en-US" sz="2200" dirty="0" err="1"/>
              <a:t>Panksepp</a:t>
            </a:r>
            <a:r>
              <a:rPr lang="en-US" sz="2200" dirty="0"/>
              <a:t> in 1979 proposed an “opioid excess” theory of autism.</a:t>
            </a:r>
            <a:r>
              <a:rPr lang="en-US" sz="2400" dirty="0"/>
              <a:t> Many parents of children with autism report significant improvements on a dairy and gluten free diet.</a:t>
            </a:r>
            <a:r>
              <a:rPr lang="en-IN" sz="2400" dirty="0"/>
              <a:t> The </a:t>
            </a:r>
            <a:r>
              <a:rPr lang="en-IN" sz="2400" b="1" dirty="0"/>
              <a:t>opioid excess theory</a:t>
            </a:r>
            <a:r>
              <a:rPr lang="en-IN" sz="2400" dirty="0"/>
              <a:t> is a theory which postulates that </a:t>
            </a:r>
            <a:r>
              <a:rPr lang="en-IN" sz="2400" dirty="0">
                <a:hlinkClick r:id="rId3" tooltip="Autism"/>
              </a:rPr>
              <a:t>autism</a:t>
            </a:r>
            <a:r>
              <a:rPr lang="en-IN" sz="2400" dirty="0"/>
              <a:t> is the result of a </a:t>
            </a:r>
            <a:r>
              <a:rPr lang="en-IN" sz="2400" dirty="0">
                <a:hlinkClick r:id="rId4" tooltip="Metabolic disorder"/>
              </a:rPr>
              <a:t>metabolic disorder</a:t>
            </a:r>
            <a:r>
              <a:rPr lang="en-IN" sz="2400" dirty="0"/>
              <a:t> in which </a:t>
            </a:r>
            <a:r>
              <a:rPr lang="en-IN" sz="2400" dirty="0">
                <a:hlinkClick r:id="rId5" tooltip="Opioid peptide"/>
              </a:rPr>
              <a:t>opioid </a:t>
            </a:r>
            <a:r>
              <a:rPr lang="en-IN" sz="2400" dirty="0" err="1">
                <a:hlinkClick r:id="rId5" tooltip="Opioid peptide"/>
              </a:rPr>
              <a:t>peptides</a:t>
            </a:r>
            <a:r>
              <a:rPr lang="en-IN" sz="2400" dirty="0" err="1"/>
              <a:t>produced</a:t>
            </a:r>
            <a:r>
              <a:rPr lang="en-IN" sz="2400" dirty="0"/>
              <a:t> through metabolism of </a:t>
            </a:r>
            <a:r>
              <a:rPr lang="en-IN" sz="2400" dirty="0">
                <a:hlinkClick r:id="rId6" tooltip="Gluten"/>
              </a:rPr>
              <a:t>gluten</a:t>
            </a:r>
            <a:r>
              <a:rPr lang="en-IN" sz="2400" dirty="0"/>
              <a:t> and </a:t>
            </a:r>
            <a:r>
              <a:rPr lang="en-IN" sz="2400" dirty="0">
                <a:hlinkClick r:id="rId7" tooltip="Casein"/>
              </a:rPr>
              <a:t>casein</a:t>
            </a:r>
            <a:r>
              <a:rPr lang="en-IN" sz="2400" dirty="0"/>
              <a:t> pass through an abnormally </a:t>
            </a:r>
            <a:r>
              <a:rPr lang="en-IN" sz="2400" dirty="0">
                <a:hlinkClick r:id="rId8" tooltip="Intestinal permeability"/>
              </a:rPr>
              <a:t>permeable intestinal membrane</a:t>
            </a:r>
            <a:r>
              <a:rPr lang="en-IN" sz="2400" dirty="0"/>
              <a:t> and then proceed to exert an effect on neurotransmission through binding with </a:t>
            </a:r>
            <a:r>
              <a:rPr lang="en-IN" sz="2400" dirty="0">
                <a:hlinkClick r:id="rId9" tooltip="Opioid receptor"/>
              </a:rPr>
              <a:t>opioid receptors</a:t>
            </a:r>
            <a:r>
              <a:rPr lang="en-IN" sz="2400" dirty="0"/>
              <a:t>.</a:t>
            </a:r>
            <a:r>
              <a:rPr lang="en-IN" sz="2400" baseline="30000" dirty="0">
                <a:hlinkClick r:id="rId10"/>
              </a:rPr>
              <a:t>[1]</a:t>
            </a:r>
            <a:r>
              <a:rPr lang="en-IN" sz="2400" dirty="0"/>
              <a:t> It is believed by advocates of this hypothesis that autistic children are unusually sensitive to gluten,</a:t>
            </a:r>
            <a:br>
              <a:rPr lang="en-US" sz="2400" dirty="0"/>
            </a:br>
            <a:endParaRPr lang="en-US" sz="2400" dirty="0"/>
          </a:p>
          <a:p>
            <a:r>
              <a:rPr lang="en-US" sz="2400" dirty="0"/>
              <a:t>They found that "</a:t>
            </a:r>
            <a:r>
              <a:rPr lang="en-US" sz="2400" dirty="0" err="1"/>
              <a:t>exorphin</a:t>
            </a:r>
            <a:r>
              <a:rPr lang="en-US" sz="2400" dirty="0"/>
              <a:t> opioids" derived from casein (dairy protein) and gluten (from grains) crossed the blood-brain-barrier and caused “social </a:t>
            </a:r>
            <a:r>
              <a:rPr lang="en-US" sz="2400" dirty="0" err="1"/>
              <a:t>indifference”symptoms</a:t>
            </a:r>
            <a:r>
              <a:rPr lang="en-US" sz="2400" dirty="0"/>
              <a:t> in experimental animals, as well as inability to differentiate essential from nonessential stimuli. </a:t>
            </a:r>
          </a:p>
          <a:p>
            <a:endParaRPr lang="en-US" sz="2400" dirty="0"/>
          </a:p>
          <a:p>
            <a:r>
              <a:rPr lang="en-US" sz="2400" dirty="0"/>
              <a:t>Peptide in urine from autistics that increased platelet </a:t>
            </a:r>
            <a:r>
              <a:rPr lang="en-US" sz="2200" dirty="0"/>
              <a:t> </a:t>
            </a:r>
          </a:p>
          <a:p>
            <a:pPr>
              <a:buFont typeface="Wingdings" panose="05000000000000000000" pitchFamily="2" charset="2"/>
              <a:buChar char="q"/>
            </a:pPr>
            <a:endParaRPr lang="en-US" sz="2200" dirty="0"/>
          </a:p>
        </p:txBody>
      </p:sp>
      <p:sp>
        <p:nvSpPr>
          <p:cNvPr id="4" name="Rounded Rectangle 3"/>
          <p:cNvSpPr/>
          <p:nvPr/>
        </p:nvSpPr>
        <p:spPr>
          <a:xfrm>
            <a:off x="1866392" y="4869160"/>
            <a:ext cx="9145016" cy="914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99" dirty="0">
                <a:solidFill>
                  <a:schemeClr val="bg1"/>
                </a:solidFill>
              </a:rPr>
              <a:t>Kidd, P. M. (2002). "Autism, an extreme challenge to integrative medicine. Part: 1: The knowledge base." </a:t>
            </a:r>
            <a:r>
              <a:rPr lang="en-US" sz="1799" u="sng" dirty="0" err="1">
                <a:solidFill>
                  <a:schemeClr val="bg1"/>
                </a:solidFill>
              </a:rPr>
              <a:t>Altern</a:t>
            </a:r>
            <a:r>
              <a:rPr lang="en-US" sz="1799" u="sng" dirty="0">
                <a:solidFill>
                  <a:schemeClr val="bg1"/>
                </a:solidFill>
              </a:rPr>
              <a:t> Med Rev</a:t>
            </a:r>
            <a:r>
              <a:rPr lang="en-US" sz="1799" dirty="0">
                <a:solidFill>
                  <a:schemeClr val="bg1"/>
                </a:solidFill>
              </a:rPr>
              <a:t> </a:t>
            </a:r>
            <a:r>
              <a:rPr lang="en-US" sz="1799" b="1" dirty="0">
                <a:solidFill>
                  <a:schemeClr val="bg1"/>
                </a:solidFill>
              </a:rPr>
              <a:t>7</a:t>
            </a:r>
            <a:r>
              <a:rPr lang="en-US" sz="1799" dirty="0">
                <a:solidFill>
                  <a:schemeClr val="bg1"/>
                </a:solidFill>
              </a:rPr>
              <a:t>(4): 292-316.</a:t>
            </a:r>
          </a:p>
        </p:txBody>
      </p:sp>
    </p:spTree>
    <p:extLst>
      <p:ext uri="{BB962C8B-B14F-4D97-AF65-F5344CB8AC3E}">
        <p14:creationId xmlns:p14="http://schemas.microsoft.com/office/powerpoint/2010/main" val="191123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513" y="1268761"/>
            <a:ext cx="9829799" cy="4187825"/>
          </a:xfrm>
        </p:spPr>
        <p:txBody>
          <a:bodyPr>
            <a:normAutofit/>
          </a:bodyPr>
          <a:lstStyle/>
          <a:p>
            <a:pPr marL="0" indent="0">
              <a:buNone/>
            </a:pPr>
            <a:r>
              <a:rPr lang="en-US" b="1" dirty="0">
                <a:solidFill>
                  <a:srgbClr val="C00000"/>
                </a:solidFill>
              </a:rPr>
              <a:t>Genetic susceptibility</a:t>
            </a:r>
            <a:r>
              <a:rPr lang="en-US" b="1" dirty="0"/>
              <a:t>: </a:t>
            </a:r>
          </a:p>
          <a:p>
            <a:pPr marL="0" indent="0">
              <a:buNone/>
            </a:pPr>
            <a:endParaRPr lang="en-US" b="1" dirty="0"/>
          </a:p>
          <a:p>
            <a:r>
              <a:rPr lang="en-IN" sz="2200" dirty="0"/>
              <a:t> 3 to 8 percent recurrence risk if a family already has one autistic child</a:t>
            </a:r>
          </a:p>
          <a:p>
            <a:pPr>
              <a:lnSpc>
                <a:spcPct val="150000"/>
              </a:lnSpc>
            </a:pPr>
            <a:r>
              <a:rPr lang="en-IN" sz="2200" dirty="0"/>
              <a:t> studies suggests - is an inherited disorder involving up to 20 interacting genes.</a:t>
            </a:r>
          </a:p>
          <a:p>
            <a:pPr>
              <a:lnSpc>
                <a:spcPct val="150000"/>
              </a:lnSpc>
            </a:pPr>
            <a:r>
              <a:rPr lang="en-IN" sz="2200" dirty="0"/>
              <a:t> Genes located on chromosomes 2, 7, 15, 16 and 19 have been suggested.</a:t>
            </a:r>
          </a:p>
          <a:p>
            <a:r>
              <a:rPr lang="en-IN" sz="2200" dirty="0"/>
              <a:t> X-linked disorder</a:t>
            </a:r>
          </a:p>
          <a:p>
            <a:pPr>
              <a:buFont typeface="Wingdings" panose="05000000000000000000" pitchFamily="2" charset="2"/>
              <a:buChar char="q"/>
            </a:pPr>
            <a:endParaRPr lang="en-IN" dirty="0"/>
          </a:p>
          <a:p>
            <a:endParaRPr lang="en-IN" dirty="0"/>
          </a:p>
        </p:txBody>
      </p:sp>
    </p:spTree>
    <p:extLst>
      <p:ext uri="{BB962C8B-B14F-4D97-AF65-F5344CB8AC3E}">
        <p14:creationId xmlns:p14="http://schemas.microsoft.com/office/powerpoint/2010/main" val="403119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2246" y="125282"/>
            <a:ext cx="10515600" cy="1325563"/>
          </a:xfrm>
        </p:spPr>
        <p:txBody>
          <a:bodyPr/>
          <a:lstStyle/>
          <a:p>
            <a:endParaRPr lang="en-IN"/>
          </a:p>
        </p:txBody>
      </p:sp>
      <p:sp>
        <p:nvSpPr>
          <p:cNvPr id="3" name="Content Placeholder 2"/>
          <p:cNvSpPr>
            <a:spLocks noGrp="1"/>
          </p:cNvSpPr>
          <p:nvPr>
            <p:ph idx="1"/>
          </p:nvPr>
        </p:nvSpPr>
        <p:spPr>
          <a:xfrm>
            <a:off x="1797570" y="1735684"/>
            <a:ext cx="10515600" cy="4351338"/>
          </a:xfrm>
        </p:spPr>
        <p:txBody>
          <a:bodyPr>
            <a:normAutofit/>
          </a:bodyPr>
          <a:lstStyle/>
          <a:p>
            <a:pPr marL="0" indent="0">
              <a:buNone/>
            </a:pPr>
            <a:r>
              <a:rPr lang="en-US" b="1" dirty="0">
                <a:solidFill>
                  <a:srgbClr val="C00000"/>
                </a:solidFill>
              </a:rPr>
              <a:t>Paternal age</a:t>
            </a:r>
          </a:p>
          <a:p>
            <a:pPr>
              <a:lnSpc>
                <a:spcPct val="150000"/>
              </a:lnSpc>
              <a:buFont typeface="Wingdings" panose="05000000000000000000" pitchFamily="2" charset="2"/>
              <a:buChar char="q"/>
            </a:pPr>
            <a:r>
              <a:rPr lang="en-IN" sz="2200" dirty="0"/>
              <a:t>Children whose fathers were 40 years or older at the time of their births are </a:t>
            </a:r>
            <a:r>
              <a:rPr lang="en-IN" sz="2200" b="1" dirty="0">
                <a:solidFill>
                  <a:srgbClr val="002060"/>
                </a:solidFill>
              </a:rPr>
              <a:t>5.75 times more likely to have autism</a:t>
            </a:r>
            <a:endParaRPr lang="en-IN" sz="2200" dirty="0"/>
          </a:p>
        </p:txBody>
      </p:sp>
    </p:spTree>
    <p:extLst>
      <p:ext uri="{BB962C8B-B14F-4D97-AF65-F5344CB8AC3E}">
        <p14:creationId xmlns:p14="http://schemas.microsoft.com/office/powerpoint/2010/main" val="29970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5" name="Diagram 4"/>
          <p:cNvGraphicFramePr/>
          <p:nvPr>
            <p:extLst>
              <p:ext uri="{D42A27DB-BD31-4B8C-83A1-F6EECF244321}">
                <p14:modId xmlns:p14="http://schemas.microsoft.com/office/powerpoint/2010/main" val="1642880195"/>
              </p:ext>
            </p:extLst>
          </p:nvPr>
        </p:nvGraphicFramePr>
        <p:xfrm>
          <a:off x="2548328" y="1027906"/>
          <a:ext cx="7611672" cy="5110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p:cNvSpPr>
            <a:spLocks noGrp="1"/>
          </p:cNvSpPr>
          <p:nvPr>
            <p:ph idx="1"/>
          </p:nvPr>
        </p:nvSpPr>
        <p:spPr/>
        <p:txBody>
          <a:bodyPr/>
          <a:lstStyle/>
          <a:p>
            <a:endParaRPr lang="en-IN"/>
          </a:p>
        </p:txBody>
      </p:sp>
    </p:spTree>
    <p:extLst>
      <p:ext uri="{BB962C8B-B14F-4D97-AF65-F5344CB8AC3E}">
        <p14:creationId xmlns:p14="http://schemas.microsoft.com/office/powerpoint/2010/main" val="204438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082" y="0"/>
            <a:ext cx="10515600" cy="1325563"/>
          </a:xfrm>
        </p:spPr>
        <p:txBody>
          <a:bodyPr/>
          <a:lstStyle/>
          <a:p>
            <a:endParaRPr lang="en-IN"/>
          </a:p>
        </p:txBody>
      </p:sp>
      <p:pic>
        <p:nvPicPr>
          <p:cNvPr id="4" name="Content Placeholder 3"/>
          <p:cNvPicPr>
            <a:picLocks noGrp="1" noChangeAspect="1"/>
          </p:cNvPicPr>
          <p:nvPr>
            <p:ph idx="1"/>
          </p:nvPr>
        </p:nvPicPr>
        <p:blipFill rotWithShape="1">
          <a:blip r:embed="rId3"/>
          <a:srcRect l="50345" t="5930" b="10266"/>
          <a:stretch/>
        </p:blipFill>
        <p:spPr>
          <a:xfrm>
            <a:off x="3522462" y="0"/>
            <a:ext cx="5194317" cy="6581773"/>
          </a:xfrm>
          <a:prstGeom prst="rect">
            <a:avLst/>
          </a:prstGeom>
        </p:spPr>
      </p:pic>
      <p:pic>
        <p:nvPicPr>
          <p:cNvPr id="6" name="Picture 5"/>
          <p:cNvPicPr>
            <a:picLocks noChangeAspect="1"/>
          </p:cNvPicPr>
          <p:nvPr/>
        </p:nvPicPr>
        <p:blipFill rotWithShape="1">
          <a:blip r:embed="rId4"/>
          <a:srcRect l="15271" t="988" r="56077" b="78858"/>
          <a:stretch/>
        </p:blipFill>
        <p:spPr>
          <a:xfrm>
            <a:off x="3522462" y="14992"/>
            <a:ext cx="824459" cy="824458"/>
          </a:xfrm>
          <a:prstGeom prst="rect">
            <a:avLst/>
          </a:prstGeom>
        </p:spPr>
      </p:pic>
      <p:pic>
        <p:nvPicPr>
          <p:cNvPr id="7" name="Picture 6"/>
          <p:cNvPicPr>
            <a:picLocks noChangeAspect="1"/>
          </p:cNvPicPr>
          <p:nvPr/>
        </p:nvPicPr>
        <p:blipFill>
          <a:blip r:embed="rId5"/>
          <a:stretch>
            <a:fillRect/>
          </a:stretch>
        </p:blipFill>
        <p:spPr>
          <a:xfrm>
            <a:off x="9317934" y="70253"/>
            <a:ext cx="2627977" cy="2627977"/>
          </a:xfrm>
          <a:prstGeom prst="rect">
            <a:avLst/>
          </a:prstGeom>
        </p:spPr>
      </p:pic>
    </p:spTree>
    <p:extLst>
      <p:ext uri="{BB962C8B-B14F-4D97-AF65-F5344CB8AC3E}">
        <p14:creationId xmlns:p14="http://schemas.microsoft.com/office/powerpoint/2010/main" val="220546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392144" y="-408636"/>
            <a:ext cx="4176464" cy="7232749"/>
          </a:xfrm>
          <a:prstGeom prst="rect">
            <a:avLst/>
          </a:prstGeom>
        </p:spPr>
        <p:txBody>
          <a:bodyPr wrap="square">
            <a:spAutoFit/>
          </a:bodyPr>
          <a:lstStyle/>
          <a:p>
            <a:endParaRPr lang="en-IN" sz="2400" b="1" dirty="0">
              <a:solidFill>
                <a:schemeClr val="accent5">
                  <a:lumMod val="50000"/>
                </a:schemeClr>
              </a:solidFill>
              <a:latin typeface="Calibri" panose="020F0502020204030204" pitchFamily="34" charset="0"/>
            </a:endParaRPr>
          </a:p>
          <a:p>
            <a:pPr>
              <a:lnSpc>
                <a:spcPct val="200000"/>
              </a:lnSpc>
            </a:pPr>
            <a:endParaRPr lang="en-IN" sz="2200" dirty="0">
              <a:latin typeface="Calibri" panose="020F0502020204030204" pitchFamily="34" charset="0"/>
            </a:endParaRPr>
          </a:p>
          <a:p>
            <a:pPr marL="342900" indent="-342900">
              <a:lnSpc>
                <a:spcPct val="200000"/>
              </a:lnSpc>
              <a:buFont typeface="Wingdings" panose="05000000000000000000" pitchFamily="2" charset="2"/>
              <a:buChar char="q"/>
            </a:pPr>
            <a:r>
              <a:rPr lang="en-IN" sz="2200" dirty="0">
                <a:latin typeface="Calibri" panose="020F0502020204030204" pitchFamily="34" charset="0"/>
              </a:rPr>
              <a:t>Reduced social interaction, absence of social smile, lack of facial expression</a:t>
            </a:r>
          </a:p>
          <a:p>
            <a:pPr marL="342900" indent="-342900">
              <a:lnSpc>
                <a:spcPct val="200000"/>
              </a:lnSpc>
              <a:buFont typeface="Wingdings" panose="05000000000000000000" pitchFamily="2" charset="2"/>
              <a:buChar char="q"/>
            </a:pPr>
            <a:r>
              <a:rPr lang="en-IN" sz="2200" dirty="0">
                <a:latin typeface="Calibri" panose="020F0502020204030204" pitchFamily="34" charset="0"/>
              </a:rPr>
              <a:t>Abnormal muscle tone, posture and movement patterns</a:t>
            </a:r>
          </a:p>
          <a:p>
            <a:pPr marL="342900" indent="-342900">
              <a:lnSpc>
                <a:spcPct val="200000"/>
              </a:lnSpc>
              <a:buFont typeface="Wingdings" panose="05000000000000000000" pitchFamily="2" charset="2"/>
              <a:buChar char="q"/>
            </a:pPr>
            <a:r>
              <a:rPr lang="en-IN" sz="2200" dirty="0">
                <a:latin typeface="Calibri" panose="020F0502020204030204" pitchFamily="34" charset="0"/>
              </a:rPr>
              <a:t>Failure to orient to name, lack of pointing, decreased orienting to faces</a:t>
            </a:r>
          </a:p>
          <a:p>
            <a:pPr marL="342900" indent="-342900">
              <a:lnSpc>
                <a:spcPct val="200000"/>
              </a:lnSpc>
              <a:buFont typeface="Wingdings" panose="05000000000000000000" pitchFamily="2" charset="2"/>
              <a:buChar char="q"/>
            </a:pPr>
            <a:r>
              <a:rPr lang="en-IN" sz="2200" dirty="0">
                <a:latin typeface="Calibri" panose="020F0502020204030204" pitchFamily="34" charset="0"/>
              </a:rPr>
              <a:t>Lack of spontaneous imitation</a:t>
            </a:r>
            <a:endParaRPr lang="en-IN" sz="2200" dirty="0"/>
          </a:p>
        </p:txBody>
      </p:sp>
      <p:sp>
        <p:nvSpPr>
          <p:cNvPr id="3" name="Rectangle 2"/>
          <p:cNvSpPr/>
          <p:nvPr/>
        </p:nvSpPr>
        <p:spPr>
          <a:xfrm>
            <a:off x="1559497" y="692697"/>
            <a:ext cx="6092825" cy="4662815"/>
          </a:xfrm>
          <a:prstGeom prst="rect">
            <a:avLst/>
          </a:prstGeom>
        </p:spPr>
        <p:txBody>
          <a:bodyPr>
            <a:spAutoFit/>
          </a:bodyPr>
          <a:lstStyle/>
          <a:p>
            <a:r>
              <a:rPr lang="en-IN" b="1" dirty="0">
                <a:solidFill>
                  <a:schemeClr val="accent5">
                    <a:lumMod val="50000"/>
                  </a:schemeClr>
                </a:solidFill>
                <a:latin typeface="Calibri" panose="020F0502020204030204" pitchFamily="34" charset="0"/>
              </a:rPr>
              <a:t>Early symptoms</a:t>
            </a:r>
          </a:p>
          <a:p>
            <a:endParaRPr lang="en-IN" dirty="0">
              <a:latin typeface="Calibri" panose="020F0502020204030204" pitchFamily="34" charset="0"/>
            </a:endParaRPr>
          </a:p>
          <a:p>
            <a:r>
              <a:rPr lang="en-IN" dirty="0">
                <a:latin typeface="Calibri" panose="020F0502020204030204" pitchFamily="34" charset="0"/>
              </a:rPr>
              <a:t>A baby who</a:t>
            </a:r>
          </a:p>
          <a:p>
            <a:pPr marL="342900" indent="-342900">
              <a:lnSpc>
                <a:spcPct val="150000"/>
              </a:lnSpc>
              <a:buFont typeface="Wingdings" panose="05000000000000000000" pitchFamily="2" charset="2"/>
              <a:buChar char="q"/>
            </a:pPr>
            <a:r>
              <a:rPr lang="en-IN" dirty="0">
                <a:latin typeface="Calibri" panose="020F0502020204030204" pitchFamily="34" charset="0"/>
              </a:rPr>
              <a:t> does not babble or gesture by the age of 12 months</a:t>
            </a:r>
          </a:p>
          <a:p>
            <a:pPr marL="342900" indent="-342900">
              <a:lnSpc>
                <a:spcPct val="150000"/>
              </a:lnSpc>
              <a:buFont typeface="Wingdings" panose="05000000000000000000" pitchFamily="2" charset="2"/>
              <a:buChar char="q"/>
            </a:pPr>
            <a:r>
              <a:rPr lang="en-IN" dirty="0">
                <a:latin typeface="Calibri" panose="020F0502020204030204" pitchFamily="34" charset="0"/>
              </a:rPr>
              <a:t> lacks eye contact with its mother by the age of 12 months</a:t>
            </a:r>
          </a:p>
          <a:p>
            <a:pPr marL="342900" indent="-342900">
              <a:lnSpc>
                <a:spcPct val="150000"/>
              </a:lnSpc>
              <a:buFont typeface="Wingdings" panose="05000000000000000000" pitchFamily="2" charset="2"/>
              <a:buChar char="q"/>
            </a:pPr>
            <a:r>
              <a:rPr lang="en-IN" dirty="0">
                <a:latin typeface="Calibri" panose="020F0502020204030204" pitchFamily="34" charset="0"/>
              </a:rPr>
              <a:t> resists being held or cuddled by its mother</a:t>
            </a:r>
          </a:p>
          <a:p>
            <a:pPr marL="342900" indent="-342900">
              <a:lnSpc>
                <a:spcPct val="150000"/>
              </a:lnSpc>
              <a:buFont typeface="Wingdings" panose="05000000000000000000" pitchFamily="2" charset="2"/>
              <a:buChar char="q"/>
            </a:pPr>
            <a:r>
              <a:rPr lang="en-IN" dirty="0">
                <a:latin typeface="Calibri" panose="020F0502020204030204" pitchFamily="34" charset="0"/>
              </a:rPr>
              <a:t> does not respond when its mother says its name</a:t>
            </a:r>
          </a:p>
          <a:p>
            <a:pPr marL="342900" indent="-342900">
              <a:lnSpc>
                <a:spcPct val="150000"/>
              </a:lnSpc>
              <a:buFont typeface="Wingdings" panose="05000000000000000000" pitchFamily="2" charset="2"/>
              <a:buChar char="q"/>
            </a:pPr>
            <a:r>
              <a:rPr lang="en-IN" dirty="0">
                <a:latin typeface="Calibri" panose="020F0502020204030204" pitchFamily="34" charset="0"/>
              </a:rPr>
              <a:t> appears to be deaf</a:t>
            </a:r>
          </a:p>
          <a:p>
            <a:pPr marL="342900" indent="-342900">
              <a:lnSpc>
                <a:spcPct val="150000"/>
              </a:lnSpc>
              <a:buFont typeface="Wingdings" panose="05000000000000000000" pitchFamily="2" charset="2"/>
              <a:buChar char="q"/>
            </a:pPr>
            <a:r>
              <a:rPr lang="en-IN" dirty="0">
                <a:latin typeface="Calibri" panose="020F0502020204030204" pitchFamily="34" charset="0"/>
              </a:rPr>
              <a:t>An infant who does not say single words by 16 months of age</a:t>
            </a:r>
          </a:p>
          <a:p>
            <a:pPr marL="342900" indent="-342900">
              <a:lnSpc>
                <a:spcPct val="150000"/>
              </a:lnSpc>
              <a:buFont typeface="Wingdings" panose="05000000000000000000" pitchFamily="2" charset="2"/>
              <a:buChar char="q"/>
            </a:pPr>
            <a:r>
              <a:rPr lang="en-IN" dirty="0">
                <a:latin typeface="Calibri" panose="020F0502020204030204" pitchFamily="34" charset="0"/>
              </a:rPr>
              <a:t>A toddler who does not say 2-word phrases by 24 months of </a:t>
            </a:r>
            <a:r>
              <a:rPr lang="en-IN" dirty="0" err="1">
                <a:latin typeface="Calibri" panose="020F0502020204030204" pitchFamily="34" charset="0"/>
              </a:rPr>
              <a:t>ag</a:t>
            </a:r>
            <a:endParaRPr lang="en-IN" dirty="0"/>
          </a:p>
        </p:txBody>
      </p:sp>
    </p:spTree>
    <p:extLst>
      <p:ext uri="{BB962C8B-B14F-4D97-AF65-F5344CB8AC3E}">
        <p14:creationId xmlns:p14="http://schemas.microsoft.com/office/powerpoint/2010/main" val="37534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258" y="452398"/>
            <a:ext cx="10515600" cy="1325563"/>
          </a:xfrm>
        </p:spPr>
        <p:txBody>
          <a:bodyPr/>
          <a:lstStyle/>
          <a:p>
            <a:r>
              <a:rPr lang="en-IN" b="1" dirty="0">
                <a:solidFill>
                  <a:schemeClr val="accent5">
                    <a:lumMod val="50000"/>
                  </a:schemeClr>
                </a:solidFill>
                <a:latin typeface="Calibri" panose="020F0502020204030204" pitchFamily="34" charset="0"/>
              </a:rPr>
              <a:t>Young children</a:t>
            </a:r>
            <a:br>
              <a:rPr lang="en-IN" b="1" dirty="0">
                <a:solidFill>
                  <a:schemeClr val="accent5">
                    <a:lumMod val="50000"/>
                  </a:schemeClr>
                </a:solidFill>
                <a:latin typeface="Calibri" panose="020F0502020204030204" pitchFamily="34" charset="0"/>
              </a:rPr>
            </a:br>
            <a:endParaRPr lang="en-IN" dirty="0"/>
          </a:p>
        </p:txBody>
      </p:sp>
      <p:pic>
        <p:nvPicPr>
          <p:cNvPr id="5" name="Picture 4"/>
          <p:cNvPicPr>
            <a:picLocks noChangeAspect="1"/>
          </p:cNvPicPr>
          <p:nvPr/>
        </p:nvPicPr>
        <p:blipFill>
          <a:blip r:embed="rId3"/>
          <a:stretch>
            <a:fillRect/>
          </a:stretch>
        </p:blipFill>
        <p:spPr>
          <a:xfrm>
            <a:off x="8465140" y="1287667"/>
            <a:ext cx="3476723" cy="2602927"/>
          </a:xfrm>
          <a:prstGeom prst="rect">
            <a:avLst/>
          </a:prstGeom>
        </p:spPr>
      </p:pic>
      <p:pic>
        <p:nvPicPr>
          <p:cNvPr id="6" name="Picture 5"/>
          <p:cNvPicPr>
            <a:picLocks noChangeAspect="1"/>
          </p:cNvPicPr>
          <p:nvPr/>
        </p:nvPicPr>
        <p:blipFill>
          <a:blip r:embed="rId4"/>
          <a:stretch>
            <a:fillRect/>
          </a:stretch>
        </p:blipFill>
        <p:spPr>
          <a:xfrm>
            <a:off x="1297108" y="1287667"/>
            <a:ext cx="2940054" cy="2205041"/>
          </a:xfrm>
          <a:prstGeom prst="rect">
            <a:avLst/>
          </a:prstGeom>
        </p:spPr>
      </p:pic>
      <p:pic>
        <p:nvPicPr>
          <p:cNvPr id="8" name="Picture 7"/>
          <p:cNvPicPr>
            <a:picLocks noChangeAspect="1"/>
          </p:cNvPicPr>
          <p:nvPr/>
        </p:nvPicPr>
        <p:blipFill>
          <a:blip r:embed="rId5"/>
          <a:stretch>
            <a:fillRect/>
          </a:stretch>
        </p:blipFill>
        <p:spPr>
          <a:xfrm>
            <a:off x="8927536" y="4422098"/>
            <a:ext cx="3264463" cy="2421354"/>
          </a:xfrm>
          <a:prstGeom prst="rect">
            <a:avLst/>
          </a:prstGeom>
        </p:spPr>
      </p:pic>
      <p:pic>
        <p:nvPicPr>
          <p:cNvPr id="9" name="Picture 8"/>
          <p:cNvPicPr>
            <a:picLocks noChangeAspect="1"/>
          </p:cNvPicPr>
          <p:nvPr/>
        </p:nvPicPr>
        <p:blipFill>
          <a:blip r:embed="rId6"/>
          <a:stretch>
            <a:fillRect/>
          </a:stretch>
        </p:blipFill>
        <p:spPr>
          <a:xfrm>
            <a:off x="1351942" y="4306619"/>
            <a:ext cx="3470569" cy="2799661"/>
          </a:xfrm>
          <a:prstGeom prst="rect">
            <a:avLst/>
          </a:prstGeom>
        </p:spPr>
      </p:pic>
      <p:pic>
        <p:nvPicPr>
          <p:cNvPr id="10" name="Content Placeholder 9"/>
          <p:cNvPicPr>
            <a:picLocks noGrp="1" noChangeAspect="1"/>
          </p:cNvPicPr>
          <p:nvPr>
            <p:ph idx="1"/>
          </p:nvPr>
        </p:nvPicPr>
        <p:blipFill>
          <a:blip r:embed="rId7"/>
          <a:stretch>
            <a:fillRect/>
          </a:stretch>
        </p:blipFill>
        <p:spPr>
          <a:xfrm>
            <a:off x="5214250" y="889782"/>
            <a:ext cx="2588738" cy="2602926"/>
          </a:xfrm>
          <a:prstGeom prst="rect">
            <a:avLst/>
          </a:prstGeom>
        </p:spPr>
      </p:pic>
      <p:pic>
        <p:nvPicPr>
          <p:cNvPr id="11" name="Picture 10"/>
          <p:cNvPicPr>
            <a:picLocks noChangeAspect="1"/>
          </p:cNvPicPr>
          <p:nvPr/>
        </p:nvPicPr>
        <p:blipFill>
          <a:blip r:embed="rId8"/>
          <a:stretch>
            <a:fillRect/>
          </a:stretch>
        </p:blipFill>
        <p:spPr>
          <a:xfrm>
            <a:off x="5265407" y="3773164"/>
            <a:ext cx="2537581" cy="3468027"/>
          </a:xfrm>
          <a:prstGeom prst="rect">
            <a:avLst/>
          </a:prstGeom>
        </p:spPr>
      </p:pic>
    </p:spTree>
    <p:extLst>
      <p:ext uri="{BB962C8B-B14F-4D97-AF65-F5344CB8AC3E}">
        <p14:creationId xmlns:p14="http://schemas.microsoft.com/office/powerpoint/2010/main" val="3679802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55251" y="243729"/>
            <a:ext cx="10437076" cy="1617784"/>
          </a:xfrm>
        </p:spPr>
        <p:txBody>
          <a:bodyPr>
            <a:normAutofit fontScale="90000"/>
          </a:bodyPr>
          <a:lstStyle/>
          <a:p>
            <a:r>
              <a:rPr lang="en-IN" b="1" i="1" dirty="0">
                <a:solidFill>
                  <a:srgbClr val="C00000"/>
                </a:solidFill>
              </a:rPr>
              <a:t> Autism – a different operating system </a:t>
            </a:r>
            <a:br>
              <a:rPr lang="en-IN" dirty="0">
                <a:solidFill>
                  <a:srgbClr val="C00000"/>
                </a:solidFill>
              </a:rPr>
            </a:br>
            <a:endParaRPr lang="en-IN" dirty="0">
              <a:solidFill>
                <a:srgbClr val="C00000"/>
              </a:solidFill>
            </a:endParaRPr>
          </a:p>
        </p:txBody>
      </p:sp>
      <p:pic>
        <p:nvPicPr>
          <p:cNvPr id="3" name="Picture 2"/>
          <p:cNvPicPr>
            <a:picLocks noChangeAspect="1"/>
          </p:cNvPicPr>
          <p:nvPr/>
        </p:nvPicPr>
        <p:blipFill>
          <a:blip r:embed="rId3"/>
          <a:stretch>
            <a:fillRect/>
          </a:stretch>
        </p:blipFill>
        <p:spPr>
          <a:xfrm>
            <a:off x="8291484" y="1699906"/>
            <a:ext cx="2777619" cy="4444190"/>
          </a:xfrm>
          <a:prstGeom prst="rect">
            <a:avLst/>
          </a:prstGeom>
        </p:spPr>
      </p:pic>
      <p:sp>
        <p:nvSpPr>
          <p:cNvPr id="2" name="Rectangle 1"/>
          <p:cNvSpPr/>
          <p:nvPr/>
        </p:nvSpPr>
        <p:spPr>
          <a:xfrm>
            <a:off x="2125754" y="2269974"/>
            <a:ext cx="4780283" cy="707886"/>
          </a:xfrm>
          <a:prstGeom prst="rect">
            <a:avLst/>
          </a:prstGeom>
        </p:spPr>
        <p:txBody>
          <a:bodyPr wrap="none">
            <a:spAutoFit/>
          </a:bodyPr>
          <a:lstStyle/>
          <a:p>
            <a:r>
              <a:rPr lang="en-US" b="1" dirty="0">
                <a:solidFill>
                  <a:srgbClr val="C00000"/>
                </a:solidFill>
              </a:rPr>
              <a:t>‘</a:t>
            </a:r>
            <a:r>
              <a:rPr lang="en-US" sz="4000" b="1" dirty="0">
                <a:solidFill>
                  <a:srgbClr val="C00000"/>
                </a:solidFill>
              </a:rPr>
              <a:t>autos’ - meaning self</a:t>
            </a:r>
            <a:r>
              <a:rPr lang="en-US" sz="4000" dirty="0"/>
              <a:t> </a:t>
            </a:r>
            <a:endParaRPr lang="en-IN" sz="4000" dirty="0"/>
          </a:p>
        </p:txBody>
      </p:sp>
    </p:spTree>
    <p:extLst>
      <p:ext uri="{BB962C8B-B14F-4D97-AF65-F5344CB8AC3E}">
        <p14:creationId xmlns:p14="http://schemas.microsoft.com/office/powerpoint/2010/main" val="3108173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6631" y="234716"/>
            <a:ext cx="10558909" cy="7432804"/>
          </a:xfrm>
          <a:prstGeom prst="rect">
            <a:avLst/>
          </a:prstGeom>
        </p:spPr>
        <p:txBody>
          <a:bodyPr wrap="square">
            <a:spAutoFit/>
          </a:bodyPr>
          <a:lstStyle/>
          <a:p>
            <a:r>
              <a:rPr lang="en-IN" sz="2400" b="1" dirty="0">
                <a:solidFill>
                  <a:schemeClr val="accent5">
                    <a:lumMod val="50000"/>
                  </a:schemeClr>
                </a:solidFill>
                <a:latin typeface="Calibri" panose="020F0502020204030204" pitchFamily="34" charset="0"/>
              </a:rPr>
              <a:t>Young children</a:t>
            </a:r>
          </a:p>
          <a:p>
            <a:pPr marL="285750" indent="-285750">
              <a:lnSpc>
                <a:spcPct val="150000"/>
              </a:lnSpc>
              <a:buFont typeface="Wingdings" panose="05000000000000000000" pitchFamily="2" charset="2"/>
              <a:buChar char="q"/>
            </a:pPr>
            <a:r>
              <a:rPr lang="en-IN" sz="2200" dirty="0">
                <a:latin typeface="Calibri" panose="020F0502020204030204" pitchFamily="34" charset="0"/>
              </a:rPr>
              <a:t> Do not engage themselves in group activity and seems to be in their own world</a:t>
            </a:r>
          </a:p>
          <a:p>
            <a:pPr marL="285750" indent="-285750">
              <a:lnSpc>
                <a:spcPct val="150000"/>
              </a:lnSpc>
              <a:buFont typeface="Wingdings" panose="05000000000000000000" pitchFamily="2" charset="2"/>
              <a:buChar char="q"/>
            </a:pPr>
            <a:r>
              <a:rPr lang="en-IN" sz="2200" dirty="0">
                <a:latin typeface="Calibri" panose="020F0502020204030204" pitchFamily="34" charset="0"/>
              </a:rPr>
              <a:t> Unable to share in another child’s interest in an activity</a:t>
            </a:r>
          </a:p>
          <a:p>
            <a:pPr marL="285750" indent="-285750">
              <a:lnSpc>
                <a:spcPct val="150000"/>
              </a:lnSpc>
              <a:buFont typeface="Wingdings" panose="05000000000000000000" pitchFamily="2" charset="2"/>
              <a:buChar char="q"/>
            </a:pPr>
            <a:r>
              <a:rPr lang="en-IN" sz="2200" dirty="0">
                <a:latin typeface="Calibri" panose="020F0502020204030204" pitchFamily="34" charset="0"/>
              </a:rPr>
              <a:t>Inability to interpret the </a:t>
            </a:r>
            <a:r>
              <a:rPr lang="en-IN" sz="2200" dirty="0" err="1">
                <a:latin typeface="Calibri" panose="020F0502020204030204" pitchFamily="34" charset="0"/>
              </a:rPr>
              <a:t>behavior</a:t>
            </a:r>
            <a:r>
              <a:rPr lang="en-IN" sz="2200" dirty="0">
                <a:latin typeface="Calibri" panose="020F0502020204030204" pitchFamily="34" charset="0"/>
              </a:rPr>
              <a:t> of others</a:t>
            </a:r>
          </a:p>
          <a:p>
            <a:pPr>
              <a:lnSpc>
                <a:spcPct val="150000"/>
              </a:lnSpc>
            </a:pPr>
            <a:r>
              <a:rPr lang="en-IN" sz="2200" dirty="0">
                <a:latin typeface="Calibri" panose="020F0502020204030204" pitchFamily="34" charset="0"/>
              </a:rPr>
              <a:t> Failure to use facial expression and body language to interact with others those results in social </a:t>
            </a:r>
            <a:r>
              <a:rPr lang="en-IN" sz="2200" dirty="0" err="1">
                <a:latin typeface="Calibri" panose="020F0502020204030204" pitchFamily="34" charset="0"/>
              </a:rPr>
              <a:t>conflict</a:t>
            </a:r>
            <a:r>
              <a:rPr lang="en-IN" sz="2400" b="1" dirty="0" err="1">
                <a:solidFill>
                  <a:srgbClr val="C00000"/>
                </a:solidFill>
              </a:rPr>
              <a:t>Lacks</a:t>
            </a:r>
            <a:r>
              <a:rPr lang="en-IN" sz="2400" b="1" dirty="0">
                <a:solidFill>
                  <a:srgbClr val="C00000"/>
                </a:solidFill>
              </a:rPr>
              <a:t> creativity and imagination.</a:t>
            </a:r>
          </a:p>
          <a:p>
            <a:pPr marL="342900" indent="-342900">
              <a:lnSpc>
                <a:spcPct val="150000"/>
              </a:lnSpc>
              <a:buFont typeface="Wingdings" panose="05000000000000000000" pitchFamily="2" charset="2"/>
              <a:buChar char="q"/>
            </a:pPr>
            <a:r>
              <a:rPr lang="en-IN" sz="2200" dirty="0"/>
              <a:t> persistently occupied by the sensory features of objects </a:t>
            </a:r>
          </a:p>
          <a:p>
            <a:pPr marL="342900" indent="-342900">
              <a:lnSpc>
                <a:spcPct val="150000"/>
              </a:lnSpc>
              <a:buFont typeface="Wingdings" panose="05000000000000000000" pitchFamily="2" charset="2"/>
              <a:buChar char="q"/>
            </a:pPr>
            <a:r>
              <a:rPr lang="en-IN" sz="2200" dirty="0"/>
              <a:t> older children – obsessional interest in systems that operate according to immutable rules </a:t>
            </a:r>
          </a:p>
          <a:p>
            <a:r>
              <a:rPr lang="en-IN" sz="2200" dirty="0"/>
              <a:t> Repetitive </a:t>
            </a:r>
            <a:r>
              <a:rPr lang="en-IN" sz="2200" dirty="0" err="1"/>
              <a:t>behaviors</a:t>
            </a:r>
            <a:r>
              <a:rPr lang="en-IN" sz="2200" dirty="0"/>
              <a:t>  including opening and closing doors and flipping light switches.</a:t>
            </a:r>
            <a:r>
              <a:rPr lang="en-IN" sz="2400" dirty="0">
                <a:latin typeface="NewCenturySchlbk-Roman"/>
              </a:rPr>
              <a:t> Instead of building</a:t>
            </a:r>
          </a:p>
          <a:p>
            <a:r>
              <a:rPr lang="en-IN" sz="2400" dirty="0">
                <a:latin typeface="NewCenturySchlbk-Roman"/>
              </a:rPr>
              <a:t>with blocks, children with autism may compulsively</a:t>
            </a:r>
          </a:p>
          <a:p>
            <a:r>
              <a:rPr lang="en-IN" sz="2400" dirty="0">
                <a:latin typeface="NewCenturySchlbk-Roman"/>
              </a:rPr>
              <a:t>line them up in rows, or </a:t>
            </a:r>
            <a:r>
              <a:rPr lang="en-IN" sz="2400" dirty="0"/>
              <a:t>they may become persistently occupied by the sensory features of objects such as buttons on </a:t>
            </a:r>
          </a:p>
          <a:p>
            <a:pPr marL="342900" indent="-342900">
              <a:lnSpc>
                <a:spcPct val="150000"/>
              </a:lnSpc>
              <a:buFont typeface="Wingdings" panose="05000000000000000000" pitchFamily="2" charset="2"/>
              <a:buChar char="q"/>
            </a:pPr>
            <a:endParaRPr lang="en-IN" sz="2200" dirty="0"/>
          </a:p>
          <a:p>
            <a:pPr marL="285750" indent="-285750">
              <a:lnSpc>
                <a:spcPct val="150000"/>
              </a:lnSpc>
              <a:buFont typeface="Wingdings" panose="05000000000000000000" pitchFamily="2" charset="2"/>
              <a:buChar char="q"/>
            </a:pPr>
            <a:endParaRPr lang="en-IN" sz="2200" dirty="0"/>
          </a:p>
        </p:txBody>
      </p:sp>
    </p:spTree>
    <p:extLst>
      <p:ext uri="{BB962C8B-B14F-4D97-AF65-F5344CB8AC3E}">
        <p14:creationId xmlns:p14="http://schemas.microsoft.com/office/powerpoint/2010/main" val="348158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442517" y="885178"/>
            <a:ext cx="10513168" cy="6186309"/>
          </a:xfrm>
          <a:prstGeom prst="rect">
            <a:avLst/>
          </a:prstGeom>
        </p:spPr>
        <p:txBody>
          <a:bodyPr wrap="square">
            <a:spAutoFit/>
          </a:bodyPr>
          <a:lstStyle/>
          <a:p>
            <a:pPr marL="285750" indent="-285750">
              <a:lnSpc>
                <a:spcPct val="150000"/>
              </a:lnSpc>
              <a:buFont typeface="Wingdings" panose="05000000000000000000" pitchFamily="2" charset="2"/>
              <a:buChar char="q"/>
            </a:pPr>
            <a:r>
              <a:rPr lang="en-IN" dirty="0">
                <a:latin typeface="NewCenturySchlbk-Roman"/>
              </a:rPr>
              <a:t> </a:t>
            </a:r>
            <a:r>
              <a:rPr lang="en-IN" sz="2200" dirty="0"/>
              <a:t>Persistent questioning, confusion and reference to self as “you,” “she” or “he,”</a:t>
            </a:r>
          </a:p>
          <a:p>
            <a:pPr marL="342900" indent="-342900">
              <a:lnSpc>
                <a:spcPct val="150000"/>
              </a:lnSpc>
              <a:buFont typeface="Wingdings" panose="05000000000000000000" pitchFamily="2" charset="2"/>
              <a:buChar char="q"/>
            </a:pPr>
            <a:r>
              <a:rPr lang="en-IN" sz="2200" dirty="0"/>
              <a:t> Use of made-up words (neologisms)</a:t>
            </a:r>
          </a:p>
          <a:p>
            <a:pPr marL="342900" indent="-342900">
              <a:lnSpc>
                <a:spcPct val="150000"/>
              </a:lnSpc>
              <a:buFont typeface="Wingdings" panose="05000000000000000000" pitchFamily="2" charset="2"/>
              <a:buChar char="q"/>
            </a:pPr>
            <a:r>
              <a:rPr lang="en-IN" sz="2200" dirty="0"/>
              <a:t> Abnormal use of words and phrases with idiosyncratic meaning.</a:t>
            </a:r>
          </a:p>
          <a:p>
            <a:pPr marL="342900" indent="-342900">
              <a:lnSpc>
                <a:spcPct val="150000"/>
              </a:lnSpc>
              <a:buFont typeface="Wingdings" panose="05000000000000000000" pitchFamily="2" charset="2"/>
              <a:buChar char="q"/>
            </a:pPr>
            <a:r>
              <a:rPr lang="en-IN" sz="2200" dirty="0"/>
              <a:t> Immediate echolalia (the involuntary repetition of what has just been heard), </a:t>
            </a:r>
          </a:p>
          <a:p>
            <a:pPr marL="342900" indent="-342900">
              <a:lnSpc>
                <a:spcPct val="150000"/>
              </a:lnSpc>
              <a:buFont typeface="Wingdings" panose="05000000000000000000" pitchFamily="2" charset="2"/>
              <a:buChar char="q"/>
            </a:pPr>
            <a:r>
              <a:rPr lang="en-IN" sz="2200" dirty="0"/>
              <a:t>Delayed echolalia (repetition of things heard in the past such as radio and television dialogue) </a:t>
            </a:r>
          </a:p>
          <a:p>
            <a:pPr marL="342900" indent="-342900">
              <a:lnSpc>
                <a:spcPct val="150000"/>
              </a:lnSpc>
              <a:buFont typeface="Wingdings" panose="05000000000000000000" pitchFamily="2" charset="2"/>
              <a:buChar char="q"/>
            </a:pPr>
            <a:r>
              <a:rPr lang="en-IN" sz="2200" dirty="0"/>
              <a:t>Abnormal variation in stress, pitch and rhythm of speech (prosody) Finger flicking, hand flapping, body rocking, self spinning ,running in circles.</a:t>
            </a:r>
          </a:p>
          <a:p>
            <a:pPr marL="342900" indent="-342900">
              <a:lnSpc>
                <a:spcPct val="150000"/>
              </a:lnSpc>
              <a:buFont typeface="Wingdings" panose="05000000000000000000" pitchFamily="2" charset="2"/>
              <a:buChar char="q"/>
            </a:pPr>
            <a:r>
              <a:rPr lang="en-IN" sz="2200" dirty="0"/>
              <a:t> Stress, excitement or certain stimuli (noise) -  trigger repetitive actions.</a:t>
            </a:r>
          </a:p>
          <a:p>
            <a:pPr marL="342900" indent="-342900">
              <a:lnSpc>
                <a:spcPct val="150000"/>
              </a:lnSpc>
              <a:buFont typeface="Wingdings" panose="05000000000000000000" pitchFamily="2" charset="2"/>
              <a:buChar char="q"/>
            </a:pPr>
            <a:r>
              <a:rPr lang="en-IN" sz="2200" dirty="0"/>
              <a:t>Demand rigid routines</a:t>
            </a:r>
          </a:p>
          <a:p>
            <a:pPr marL="342900" indent="-342900">
              <a:lnSpc>
                <a:spcPct val="150000"/>
              </a:lnSpc>
              <a:buFont typeface="Wingdings" panose="05000000000000000000" pitchFamily="2" charset="2"/>
              <a:buChar char="q"/>
            </a:pPr>
            <a:r>
              <a:rPr lang="en-IN" sz="2200" dirty="0"/>
              <a:t> Extreme reactions to invasion of personal space </a:t>
            </a:r>
          </a:p>
          <a:p>
            <a:pPr marL="342900" indent="-342900">
              <a:lnSpc>
                <a:spcPct val="150000"/>
              </a:lnSpc>
              <a:buFont typeface="Wingdings" panose="05000000000000000000" pitchFamily="2" charset="2"/>
              <a:buChar char="q"/>
            </a:pPr>
            <a:endParaRPr lang="en-IN" sz="2200" dirty="0"/>
          </a:p>
        </p:txBody>
      </p:sp>
    </p:spTree>
    <p:extLst>
      <p:ext uri="{BB962C8B-B14F-4D97-AF65-F5344CB8AC3E}">
        <p14:creationId xmlns:p14="http://schemas.microsoft.com/office/powerpoint/2010/main" val="148317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836" y="470056"/>
            <a:ext cx="10515600" cy="1325563"/>
          </a:xfrm>
        </p:spPr>
        <p:txBody>
          <a:bodyPr/>
          <a:lstStyle/>
          <a:p>
            <a:r>
              <a:rPr lang="en-IN" b="1">
                <a:solidFill>
                  <a:schemeClr val="accent5">
                    <a:lumMod val="50000"/>
                  </a:schemeClr>
                </a:solidFill>
                <a:latin typeface="Calibri" panose="020F0502020204030204" pitchFamily="34" charset="0"/>
              </a:rPr>
              <a:t>Teenagers &amp; young adults</a:t>
            </a:r>
            <a:br>
              <a:rPr lang="en-IN" b="1">
                <a:solidFill>
                  <a:schemeClr val="accent5">
                    <a:lumMod val="50000"/>
                  </a:schemeClr>
                </a:solidFill>
                <a:latin typeface="Calibri" panose="020F0502020204030204" pitchFamily="34" charset="0"/>
              </a:rPr>
            </a:br>
            <a:endParaRPr lang="en-IN"/>
          </a:p>
        </p:txBody>
      </p:sp>
      <p:pic>
        <p:nvPicPr>
          <p:cNvPr id="5" name="Picture 4"/>
          <p:cNvPicPr>
            <a:picLocks noChangeAspect="1"/>
          </p:cNvPicPr>
          <p:nvPr/>
        </p:nvPicPr>
        <p:blipFill>
          <a:blip r:embed="rId3"/>
          <a:stretch>
            <a:fillRect/>
          </a:stretch>
        </p:blipFill>
        <p:spPr>
          <a:xfrm>
            <a:off x="3582446" y="2323476"/>
            <a:ext cx="3922582" cy="2590384"/>
          </a:xfrm>
          <a:prstGeom prst="rect">
            <a:avLst/>
          </a:prstGeom>
        </p:spPr>
      </p:pic>
    </p:spTree>
    <p:extLst>
      <p:ext uri="{BB962C8B-B14F-4D97-AF65-F5344CB8AC3E}">
        <p14:creationId xmlns:p14="http://schemas.microsoft.com/office/powerpoint/2010/main" val="1383456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786" y="327818"/>
            <a:ext cx="10515600" cy="1325563"/>
          </a:xfrm>
        </p:spPr>
        <p:txBody>
          <a:bodyPr/>
          <a:lstStyle/>
          <a:p>
            <a:r>
              <a:rPr lang="en-US" b="1" dirty="0"/>
              <a:t>Oral manifestations</a:t>
            </a:r>
          </a:p>
        </p:txBody>
      </p:sp>
      <p:sp>
        <p:nvSpPr>
          <p:cNvPr id="3" name="Content Placeholder 2"/>
          <p:cNvSpPr>
            <a:spLocks noGrp="1"/>
          </p:cNvSpPr>
          <p:nvPr>
            <p:ph sz="half" idx="1"/>
          </p:nvPr>
        </p:nvSpPr>
        <p:spPr>
          <a:xfrm>
            <a:off x="1881622" y="1494016"/>
            <a:ext cx="9203927" cy="4723170"/>
          </a:xfrm>
        </p:spPr>
        <p:txBody>
          <a:bodyPr>
            <a:normAutofit/>
          </a:bodyPr>
          <a:lstStyle/>
          <a:p>
            <a:pPr marL="0" indent="0">
              <a:buNone/>
            </a:pPr>
            <a:r>
              <a:rPr lang="en-US" dirty="0"/>
              <a:t> </a:t>
            </a:r>
          </a:p>
          <a:p>
            <a:pPr>
              <a:lnSpc>
                <a:spcPct val="150000"/>
              </a:lnSpc>
              <a:buFont typeface="Wingdings" panose="05000000000000000000" pitchFamily="2" charset="2"/>
              <a:buChar char="q"/>
            </a:pPr>
            <a:r>
              <a:rPr lang="en-US" sz="2200" dirty="0"/>
              <a:t>Bruxism </a:t>
            </a:r>
            <a:endParaRPr lang="en-IN" sz="2200" dirty="0">
              <a:solidFill>
                <a:srgbClr val="000000"/>
              </a:solidFill>
            </a:endParaRPr>
          </a:p>
          <a:p>
            <a:pPr>
              <a:lnSpc>
                <a:spcPct val="150000"/>
              </a:lnSpc>
              <a:buFont typeface="Wingdings" panose="05000000000000000000" pitchFamily="2" charset="2"/>
              <a:buChar char="q"/>
            </a:pPr>
            <a:r>
              <a:rPr lang="en-IN" sz="2200" dirty="0">
                <a:solidFill>
                  <a:srgbClr val="000000"/>
                </a:solidFill>
              </a:rPr>
              <a:t> Traumatic injuries</a:t>
            </a:r>
            <a:endParaRPr lang="en-US" sz="2200" dirty="0"/>
          </a:p>
          <a:p>
            <a:pPr>
              <a:lnSpc>
                <a:spcPct val="150000"/>
              </a:lnSpc>
              <a:buFont typeface="Wingdings" panose="05000000000000000000" pitchFamily="2" charset="2"/>
              <a:buChar char="q"/>
            </a:pPr>
            <a:r>
              <a:rPr lang="en-IN" sz="2200" dirty="0">
                <a:solidFill>
                  <a:srgbClr val="000000"/>
                </a:solidFill>
              </a:rPr>
              <a:t>Damaging oral habits</a:t>
            </a:r>
          </a:p>
          <a:p>
            <a:pPr>
              <a:buFont typeface="Wingdings" panose="05000000000000000000" pitchFamily="2" charset="2"/>
              <a:buChar char="q"/>
            </a:pPr>
            <a:r>
              <a:rPr lang="en-US" sz="2200" dirty="0"/>
              <a:t>Dental erosion</a:t>
            </a:r>
          </a:p>
          <a:p>
            <a:pPr>
              <a:buFont typeface="Wingdings" panose="05000000000000000000" pitchFamily="2" charset="2"/>
              <a:buChar char="q"/>
            </a:pPr>
            <a:r>
              <a:rPr lang="en-US" sz="2200" b="1" dirty="0"/>
              <a:t> Dental  Caries</a:t>
            </a:r>
          </a:p>
          <a:p>
            <a:pPr>
              <a:buFont typeface="Wingdings" panose="05000000000000000000" pitchFamily="2" charset="2"/>
              <a:buChar char="q"/>
            </a:pPr>
            <a:r>
              <a:rPr lang="en-US" sz="2200" dirty="0"/>
              <a:t>Gingivitis </a:t>
            </a:r>
          </a:p>
          <a:p>
            <a:pPr>
              <a:buFont typeface="Wingdings" panose="05000000000000000000" pitchFamily="2" charset="2"/>
              <a:buChar char="q"/>
            </a:pPr>
            <a:r>
              <a:rPr lang="en-US" sz="2200" dirty="0"/>
              <a:t>Tooth eruption delayed –phenytoin </a:t>
            </a:r>
          </a:p>
          <a:p>
            <a:endParaRPr lang="en-US" dirty="0"/>
          </a:p>
          <a:p>
            <a:endParaRPr lang="en-US" dirty="0"/>
          </a:p>
          <a:p>
            <a:endParaRPr lang="en-US" dirty="0"/>
          </a:p>
        </p:txBody>
      </p:sp>
      <p:pic>
        <p:nvPicPr>
          <p:cNvPr id="4" name="Picture 3" descr="download (3).jpg"/>
          <p:cNvPicPr>
            <a:picLocks noChangeAspect="1"/>
          </p:cNvPicPr>
          <p:nvPr/>
        </p:nvPicPr>
        <p:blipFill>
          <a:blip r:embed="rId3"/>
          <a:stretch>
            <a:fillRect/>
          </a:stretch>
        </p:blipFill>
        <p:spPr>
          <a:xfrm>
            <a:off x="9408369" y="4941168"/>
            <a:ext cx="2333017" cy="1276018"/>
          </a:xfrm>
          <a:prstGeom prst="rect">
            <a:avLst/>
          </a:prstGeom>
        </p:spPr>
      </p:pic>
      <p:pic>
        <p:nvPicPr>
          <p:cNvPr id="5" name="Picture 4" descr="images (13).jpg"/>
          <p:cNvPicPr>
            <a:picLocks noChangeAspect="1"/>
          </p:cNvPicPr>
          <p:nvPr/>
        </p:nvPicPr>
        <p:blipFill>
          <a:blip r:embed="rId4"/>
          <a:stretch>
            <a:fillRect/>
          </a:stretch>
        </p:blipFill>
        <p:spPr>
          <a:xfrm>
            <a:off x="9198872" y="162141"/>
            <a:ext cx="2752008" cy="1656918"/>
          </a:xfrm>
          <a:prstGeom prst="rect">
            <a:avLst/>
          </a:prstGeom>
        </p:spPr>
      </p:pic>
      <p:pic>
        <p:nvPicPr>
          <p:cNvPr id="6" name="Picture 5"/>
          <p:cNvPicPr>
            <a:picLocks noChangeAspect="1"/>
          </p:cNvPicPr>
          <p:nvPr/>
        </p:nvPicPr>
        <p:blipFill>
          <a:blip r:embed="rId5"/>
          <a:stretch>
            <a:fillRect/>
          </a:stretch>
        </p:blipFill>
        <p:spPr>
          <a:xfrm>
            <a:off x="9155929" y="2118587"/>
            <a:ext cx="3036071" cy="2280102"/>
          </a:xfrm>
          <a:prstGeom prst="rect">
            <a:avLst/>
          </a:prstGeom>
        </p:spPr>
      </p:pic>
    </p:spTree>
    <p:extLst>
      <p:ext uri="{BB962C8B-B14F-4D97-AF65-F5344CB8AC3E}">
        <p14:creationId xmlns:p14="http://schemas.microsoft.com/office/powerpoint/2010/main" val="2924236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IN" dirty="0"/>
            </a:br>
            <a:endParaRPr lang="en-IN" dirty="0"/>
          </a:p>
        </p:txBody>
      </p:sp>
      <p:sp>
        <p:nvSpPr>
          <p:cNvPr id="6" name="Content Placeholder 5"/>
          <p:cNvSpPr>
            <a:spLocks noGrp="1"/>
          </p:cNvSpPr>
          <p:nvPr>
            <p:ph sz="half" idx="1"/>
          </p:nvPr>
        </p:nvSpPr>
        <p:spPr>
          <a:xfrm>
            <a:off x="1775521" y="1700808"/>
            <a:ext cx="5805009" cy="4723170"/>
          </a:xfrm>
        </p:spPr>
        <p:txBody>
          <a:bodyPr>
            <a:normAutofit/>
          </a:bodyPr>
          <a:lstStyle/>
          <a:p>
            <a:pPr marL="0" indent="0">
              <a:buNone/>
            </a:pPr>
            <a:endParaRPr lang="en-IN" dirty="0"/>
          </a:p>
          <a:p>
            <a:pPr marL="0" indent="0" algn="ctr">
              <a:buNone/>
            </a:pPr>
            <a:r>
              <a:rPr lang="en-IN" sz="2400" b="1" dirty="0">
                <a:solidFill>
                  <a:srgbClr val="FF0000"/>
                </a:solidFill>
              </a:rPr>
              <a:t>Side effects</a:t>
            </a:r>
            <a:r>
              <a:rPr lang="en-IN" sz="2400" dirty="0"/>
              <a:t>: </a:t>
            </a:r>
            <a:r>
              <a:rPr lang="en-IN" sz="2400" dirty="0" err="1"/>
              <a:t>Xerostomia</a:t>
            </a:r>
            <a:r>
              <a:rPr lang="en-IN" sz="2400" dirty="0"/>
              <a:t> </a:t>
            </a:r>
          </a:p>
          <a:p>
            <a:pPr marL="0" indent="0" algn="ctr">
              <a:buNone/>
            </a:pPr>
            <a:r>
              <a:rPr lang="en-IN" sz="2400" dirty="0"/>
              <a:t>                        Dysphagia</a:t>
            </a:r>
          </a:p>
          <a:p>
            <a:pPr marL="0" indent="0" algn="ctr">
              <a:buNone/>
            </a:pPr>
            <a:r>
              <a:rPr lang="en-IN" sz="2400" dirty="0"/>
              <a:t>                          </a:t>
            </a:r>
            <a:r>
              <a:rPr lang="en-IN" sz="2400" dirty="0" err="1"/>
              <a:t>Sialadenitis</a:t>
            </a:r>
            <a:endParaRPr lang="en-IN" sz="2400" dirty="0"/>
          </a:p>
          <a:p>
            <a:pPr marL="0" indent="0" algn="ctr">
              <a:buNone/>
            </a:pPr>
            <a:r>
              <a:rPr lang="en-IN" sz="2400" dirty="0"/>
              <a:t>                        Gingivitis </a:t>
            </a:r>
          </a:p>
          <a:p>
            <a:pPr marL="0" indent="0" algn="ctr">
              <a:buNone/>
            </a:pPr>
            <a:r>
              <a:rPr lang="en-IN" sz="2400" dirty="0"/>
              <a:t>                          Stomatitis</a:t>
            </a:r>
          </a:p>
          <a:p>
            <a:pPr marL="0" indent="0" algn="ctr">
              <a:buNone/>
            </a:pPr>
            <a:r>
              <a:rPr lang="en-IN" sz="2400" dirty="0"/>
              <a:t>                        </a:t>
            </a:r>
            <a:r>
              <a:rPr lang="en-IN" sz="2400" dirty="0" err="1"/>
              <a:t>Glossitis</a:t>
            </a:r>
            <a:endParaRPr lang="en-IN" sz="2400" dirty="0"/>
          </a:p>
          <a:p>
            <a:pPr algn="ctr"/>
            <a:endParaRPr lang="en-IN" sz="2400" dirty="0"/>
          </a:p>
        </p:txBody>
      </p:sp>
      <p:pic>
        <p:nvPicPr>
          <p:cNvPr id="3" name="Picture 2"/>
          <p:cNvPicPr>
            <a:picLocks noChangeAspect="1"/>
          </p:cNvPicPr>
          <p:nvPr/>
        </p:nvPicPr>
        <p:blipFill rotWithShape="1">
          <a:blip r:embed="rId3"/>
          <a:srcRect t="20209" b="17842"/>
          <a:stretch/>
        </p:blipFill>
        <p:spPr>
          <a:xfrm>
            <a:off x="7580529" y="548680"/>
            <a:ext cx="4399484" cy="2725442"/>
          </a:xfrm>
          <a:prstGeom prst="rect">
            <a:avLst/>
          </a:prstGeom>
        </p:spPr>
      </p:pic>
    </p:spTree>
    <p:extLst>
      <p:ext uri="{BB962C8B-B14F-4D97-AF65-F5344CB8AC3E}">
        <p14:creationId xmlns:p14="http://schemas.microsoft.com/office/powerpoint/2010/main" val="781491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1761" y="1753244"/>
            <a:ext cx="9577064" cy="3539430"/>
          </a:xfrm>
          <a:prstGeom prst="rect">
            <a:avLst/>
          </a:prstGeom>
        </p:spPr>
        <p:txBody>
          <a:bodyPr wrap="square">
            <a:spAutoFit/>
          </a:bodyPr>
          <a:lstStyle/>
          <a:p>
            <a:r>
              <a:rPr lang="en-IN" sz="3200" b="1" dirty="0">
                <a:solidFill>
                  <a:srgbClr val="B30000"/>
                </a:solidFill>
              </a:rPr>
              <a:t>Dental Management</a:t>
            </a:r>
          </a:p>
          <a:p>
            <a:pPr marL="285750" indent="-285750">
              <a:lnSpc>
                <a:spcPct val="150000"/>
              </a:lnSpc>
              <a:buFont typeface="Wingdings" panose="05000000000000000000" pitchFamily="2" charset="2"/>
              <a:buChar char="q"/>
            </a:pPr>
            <a:endParaRPr lang="en-IN" dirty="0">
              <a:solidFill>
                <a:srgbClr val="000000"/>
              </a:solidFill>
              <a:latin typeface="UtopiaStd-Regular"/>
            </a:endParaRPr>
          </a:p>
          <a:p>
            <a:pPr marL="342900" indent="-342900">
              <a:lnSpc>
                <a:spcPct val="150000"/>
              </a:lnSpc>
              <a:buFont typeface="Wingdings" panose="05000000000000000000" pitchFamily="2" charset="2"/>
              <a:buChar char="§"/>
            </a:pPr>
            <a:r>
              <a:rPr lang="en-IN" sz="2200" dirty="0" err="1">
                <a:solidFill>
                  <a:srgbClr val="000000"/>
                </a:solidFill>
                <a:latin typeface="Cambria" panose="02040503050406030204" pitchFamily="18" charset="0"/>
              </a:rPr>
              <a:t>Previsit</a:t>
            </a:r>
            <a:r>
              <a:rPr lang="en-IN" sz="2200" dirty="0">
                <a:solidFill>
                  <a:srgbClr val="000000"/>
                </a:solidFill>
                <a:latin typeface="Cambria" panose="02040503050406030204" pitchFamily="18" charset="0"/>
              </a:rPr>
              <a:t> parent consultation</a:t>
            </a:r>
          </a:p>
          <a:p>
            <a:pPr marL="342900" indent="-342900">
              <a:lnSpc>
                <a:spcPct val="150000"/>
              </a:lnSpc>
              <a:buFont typeface="Wingdings" panose="05000000000000000000" pitchFamily="2" charset="2"/>
              <a:buChar char="§"/>
            </a:pPr>
            <a:r>
              <a:rPr lang="en-IN" sz="2200" dirty="0">
                <a:solidFill>
                  <a:srgbClr val="000000"/>
                </a:solidFill>
                <a:latin typeface="Cambria" panose="02040503050406030204" pitchFamily="18" charset="0"/>
              </a:rPr>
              <a:t>Childs home preparation</a:t>
            </a:r>
          </a:p>
          <a:p>
            <a:pPr>
              <a:lnSpc>
                <a:spcPct val="150000"/>
              </a:lnSpc>
            </a:pPr>
            <a:r>
              <a:rPr lang="en-IN" sz="2200" dirty="0">
                <a:solidFill>
                  <a:srgbClr val="000000"/>
                </a:solidFill>
                <a:latin typeface="Cambria" panose="02040503050406030204" pitchFamily="18" charset="0"/>
              </a:rPr>
              <a:t>                                </a:t>
            </a:r>
            <a:r>
              <a:rPr lang="en-IN" sz="2200" dirty="0" err="1">
                <a:solidFill>
                  <a:srgbClr val="000000"/>
                </a:solidFill>
                <a:latin typeface="Cambria" panose="02040503050406030204" pitchFamily="18" charset="0"/>
              </a:rPr>
              <a:t>Familarization</a:t>
            </a:r>
            <a:r>
              <a:rPr lang="en-IN" sz="2200" dirty="0">
                <a:solidFill>
                  <a:srgbClr val="000000"/>
                </a:solidFill>
                <a:latin typeface="Cambria" panose="02040503050406030204" pitchFamily="18" charset="0"/>
              </a:rPr>
              <a:t> with the dental environment </a:t>
            </a:r>
            <a:r>
              <a:rPr lang="en-IN" sz="2200" dirty="0">
                <a:latin typeface="Cambria" panose="02040503050406030204" pitchFamily="18" charset="0"/>
              </a:rPr>
              <a:t>using </a:t>
            </a:r>
            <a:r>
              <a:rPr lang="en-IN" sz="2200" dirty="0" err="1">
                <a:latin typeface="Cambria" panose="02040503050406030204" pitchFamily="18" charset="0"/>
              </a:rPr>
              <a:t>audiovisual</a:t>
            </a:r>
            <a:r>
              <a:rPr lang="en-IN" sz="2200" dirty="0">
                <a:latin typeface="Cambria" panose="02040503050406030204" pitchFamily="18" charset="0"/>
              </a:rPr>
              <a:t> education materials</a:t>
            </a:r>
          </a:p>
          <a:p>
            <a:pPr>
              <a:lnSpc>
                <a:spcPct val="150000"/>
              </a:lnSpc>
            </a:pPr>
            <a:endParaRPr lang="en-IN" sz="2200" dirty="0">
              <a:latin typeface="Cambria" panose="02040503050406030204" pitchFamily="18" charset="0"/>
            </a:endParaRPr>
          </a:p>
        </p:txBody>
      </p:sp>
      <p:pic>
        <p:nvPicPr>
          <p:cNvPr id="5" name="Picture 4"/>
          <p:cNvPicPr>
            <a:picLocks noChangeAspect="1"/>
          </p:cNvPicPr>
          <p:nvPr/>
        </p:nvPicPr>
        <p:blipFill>
          <a:blip r:embed="rId3"/>
          <a:stretch>
            <a:fillRect/>
          </a:stretch>
        </p:blipFill>
        <p:spPr>
          <a:xfrm>
            <a:off x="9263922" y="552450"/>
            <a:ext cx="2426610" cy="2415630"/>
          </a:xfrm>
          <a:prstGeom prst="rect">
            <a:avLst/>
          </a:prstGeom>
        </p:spPr>
      </p:pic>
    </p:spTree>
    <p:extLst>
      <p:ext uri="{BB962C8B-B14F-4D97-AF65-F5344CB8AC3E}">
        <p14:creationId xmlns:p14="http://schemas.microsoft.com/office/powerpoint/2010/main" val="315539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4691" y="188638"/>
            <a:ext cx="2609689" cy="523220"/>
          </a:xfrm>
          <a:prstGeom prst="rect">
            <a:avLst/>
          </a:prstGeom>
        </p:spPr>
        <p:txBody>
          <a:bodyPr wrap="none">
            <a:spAutoFit/>
          </a:bodyPr>
          <a:lstStyle/>
          <a:p>
            <a:r>
              <a:rPr lang="en-US" sz="2800" b="1" dirty="0">
                <a:solidFill>
                  <a:srgbClr val="C00000"/>
                </a:solidFill>
              </a:rPr>
              <a:t>Visual pedagogy</a:t>
            </a:r>
            <a:endParaRPr lang="en-IN" sz="2800" b="1" dirty="0">
              <a:solidFill>
                <a:srgbClr val="C00000"/>
              </a:solidFill>
            </a:endParaRPr>
          </a:p>
        </p:txBody>
      </p:sp>
      <p:sp>
        <p:nvSpPr>
          <p:cNvPr id="4" name="Rectangle 3"/>
          <p:cNvSpPr/>
          <p:nvPr/>
        </p:nvSpPr>
        <p:spPr>
          <a:xfrm>
            <a:off x="1354691" y="4955045"/>
            <a:ext cx="9865096" cy="1563377"/>
          </a:xfrm>
          <a:prstGeom prst="rect">
            <a:avLst/>
          </a:prstGeom>
        </p:spPr>
        <p:txBody>
          <a:bodyPr wrap="square">
            <a:spAutoFit/>
          </a:bodyPr>
          <a:lstStyle/>
          <a:p>
            <a:pPr marL="342900" indent="-342900">
              <a:lnSpc>
                <a:spcPct val="150000"/>
              </a:lnSpc>
              <a:buFont typeface="Wingdings" panose="05000000000000000000" pitchFamily="2" charset="2"/>
              <a:buChar char="q"/>
            </a:pPr>
            <a:r>
              <a:rPr lang="en-IN" sz="2200" dirty="0">
                <a:solidFill>
                  <a:srgbClr val="000000"/>
                </a:solidFill>
              </a:rPr>
              <a:t>The dentist can organize the home-</a:t>
            </a:r>
            <a:r>
              <a:rPr lang="en-IN" sz="2200" dirty="0" err="1">
                <a:solidFill>
                  <a:srgbClr val="000000"/>
                </a:solidFill>
              </a:rPr>
              <a:t>centered</a:t>
            </a:r>
            <a:r>
              <a:rPr lang="en-IN" sz="2200" dirty="0">
                <a:solidFill>
                  <a:srgbClr val="000000"/>
                </a:solidFill>
              </a:rPr>
              <a:t> preparation that includes familiarization with dental instruments, teaching of skills required for the dental examination using phrases such as ‘open your mouth’, </a:t>
            </a:r>
            <a:endParaRPr lang="en-IN" sz="2200" dirty="0"/>
          </a:p>
        </p:txBody>
      </p:sp>
      <p:pic>
        <p:nvPicPr>
          <p:cNvPr id="5" name="Picture 4"/>
          <p:cNvPicPr>
            <a:picLocks noChangeAspect="1"/>
          </p:cNvPicPr>
          <p:nvPr/>
        </p:nvPicPr>
        <p:blipFill rotWithShape="1">
          <a:blip r:embed="rId3"/>
          <a:srcRect l="3583" t="13092" r="3132" b="8352"/>
          <a:stretch/>
        </p:blipFill>
        <p:spPr>
          <a:xfrm>
            <a:off x="2473378" y="1016578"/>
            <a:ext cx="7255238" cy="3938467"/>
          </a:xfrm>
          <a:prstGeom prst="rect">
            <a:avLst/>
          </a:prstGeom>
        </p:spPr>
      </p:pic>
    </p:spTree>
    <p:extLst>
      <p:ext uri="{BB962C8B-B14F-4D97-AF65-F5344CB8AC3E}">
        <p14:creationId xmlns:p14="http://schemas.microsoft.com/office/powerpoint/2010/main" val="4250402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4459" y="190032"/>
            <a:ext cx="4981313" cy="6667968"/>
          </a:xfrm>
          <a:prstGeom prst="rect">
            <a:avLst/>
          </a:prstGeom>
        </p:spPr>
      </p:pic>
    </p:spTree>
    <p:extLst>
      <p:ext uri="{BB962C8B-B14F-4D97-AF65-F5344CB8AC3E}">
        <p14:creationId xmlns:p14="http://schemas.microsoft.com/office/powerpoint/2010/main" val="2869153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08299" y="2944212"/>
            <a:ext cx="4084674" cy="2438611"/>
          </a:xfrm>
          <a:prstGeom prst="rect">
            <a:avLst/>
          </a:prstGeom>
        </p:spPr>
      </p:pic>
      <p:sp>
        <p:nvSpPr>
          <p:cNvPr id="3" name="Rectangle 2"/>
          <p:cNvSpPr/>
          <p:nvPr/>
        </p:nvSpPr>
        <p:spPr>
          <a:xfrm>
            <a:off x="1828800" y="1406246"/>
            <a:ext cx="5309583" cy="671851"/>
          </a:xfrm>
          <a:prstGeom prst="rect">
            <a:avLst/>
          </a:prstGeom>
        </p:spPr>
        <p:txBody>
          <a:bodyPr wrap="square">
            <a:spAutoFit/>
          </a:bodyPr>
          <a:lstStyle/>
          <a:p>
            <a:pPr>
              <a:lnSpc>
                <a:spcPct val="150000"/>
              </a:lnSpc>
            </a:pPr>
            <a:r>
              <a:rPr lang="en-IN" sz="2800" b="1" dirty="0">
                <a:solidFill>
                  <a:srgbClr val="C00000"/>
                </a:solidFill>
              </a:rPr>
              <a:t>On the day of appointment</a:t>
            </a:r>
          </a:p>
        </p:txBody>
      </p:sp>
    </p:spTree>
    <p:extLst>
      <p:ext uri="{BB962C8B-B14F-4D97-AF65-F5344CB8AC3E}">
        <p14:creationId xmlns:p14="http://schemas.microsoft.com/office/powerpoint/2010/main" val="4078003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374" y="881406"/>
            <a:ext cx="10756931" cy="4216539"/>
          </a:xfrm>
          <a:prstGeom prst="rect">
            <a:avLst/>
          </a:prstGeom>
        </p:spPr>
        <p:txBody>
          <a:bodyPr wrap="square">
            <a:spAutoFit/>
          </a:bodyPr>
          <a:lstStyle/>
          <a:p>
            <a:r>
              <a:rPr lang="en-IN" sz="2400" b="1" dirty="0">
                <a:solidFill>
                  <a:srgbClr val="C00000"/>
                </a:solidFill>
              </a:rPr>
              <a:t>Sensory adapted environment</a:t>
            </a:r>
          </a:p>
          <a:p>
            <a:endParaRPr lang="en-IN" sz="2400" b="1" dirty="0">
              <a:solidFill>
                <a:srgbClr val="C00000"/>
              </a:solidFill>
            </a:endParaRPr>
          </a:p>
          <a:p>
            <a:pPr marL="342900" indent="-342900">
              <a:lnSpc>
                <a:spcPct val="200000"/>
              </a:lnSpc>
              <a:buFont typeface="Arial" panose="020B0604020202020204" pitchFamily="34" charset="0"/>
              <a:buChar char="•"/>
            </a:pPr>
            <a:r>
              <a:rPr lang="en-IN" sz="2200" dirty="0">
                <a:solidFill>
                  <a:srgbClr val="000000"/>
                </a:solidFill>
              </a:rPr>
              <a:t> behavioural difficulties may be invoked by loud, unexpected, nearby noises. </a:t>
            </a:r>
          </a:p>
          <a:p>
            <a:pPr marL="342900" indent="-342900">
              <a:lnSpc>
                <a:spcPct val="200000"/>
              </a:lnSpc>
              <a:buFont typeface="Arial" panose="020B0604020202020204" pitchFamily="34" charset="0"/>
              <a:buChar char="•"/>
            </a:pPr>
            <a:r>
              <a:rPr lang="en-IN" sz="2200" dirty="0">
                <a:solidFill>
                  <a:srgbClr val="000000"/>
                </a:solidFill>
              </a:rPr>
              <a:t> persist to cover their eyes or squint under light exposure, </a:t>
            </a:r>
          </a:p>
          <a:p>
            <a:pPr marL="342900" indent="-342900">
              <a:lnSpc>
                <a:spcPct val="200000"/>
              </a:lnSpc>
              <a:buFont typeface="Arial" panose="020B0604020202020204" pitchFamily="34" charset="0"/>
              <a:buChar char="•"/>
            </a:pPr>
            <a:r>
              <a:rPr lang="en-IN" sz="2200" dirty="0">
                <a:solidFill>
                  <a:srgbClr val="000000"/>
                </a:solidFill>
              </a:rPr>
              <a:t>present hypersensitivity in intraoral and perioral regions. </a:t>
            </a:r>
          </a:p>
          <a:p>
            <a:pPr marL="342900" indent="-342900">
              <a:lnSpc>
                <a:spcPct val="200000"/>
              </a:lnSpc>
              <a:buFont typeface="Arial" panose="020B0604020202020204" pitchFamily="34" charset="0"/>
              <a:buChar char="•"/>
            </a:pPr>
            <a:r>
              <a:rPr lang="en-IN" sz="2200" dirty="0">
                <a:solidFill>
                  <a:srgbClr val="000000"/>
                </a:solidFill>
              </a:rPr>
              <a:t> Oral defensiveness - approximately 50 percent of children with ASD </a:t>
            </a:r>
          </a:p>
          <a:p>
            <a:pPr>
              <a:lnSpc>
                <a:spcPct val="200000"/>
              </a:lnSpc>
            </a:pPr>
            <a:endParaRPr lang="en-IN" sz="2200" dirty="0"/>
          </a:p>
        </p:txBody>
      </p:sp>
      <p:sp>
        <p:nvSpPr>
          <p:cNvPr id="4" name="Rounded Rectangle 3"/>
          <p:cNvSpPr/>
          <p:nvPr/>
        </p:nvSpPr>
        <p:spPr>
          <a:xfrm>
            <a:off x="1271464" y="5589240"/>
            <a:ext cx="10369152" cy="69837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i="1" dirty="0">
                <a:solidFill>
                  <a:schemeClr val="bg1"/>
                </a:solidFill>
              </a:rPr>
              <a:t>DeMattei R, </a:t>
            </a:r>
            <a:r>
              <a:rPr lang="en-IN" i="1" dirty="0" err="1">
                <a:solidFill>
                  <a:schemeClr val="bg1"/>
                </a:solidFill>
              </a:rPr>
              <a:t>Cuvo</a:t>
            </a:r>
            <a:r>
              <a:rPr lang="en-IN" i="1" dirty="0">
                <a:solidFill>
                  <a:schemeClr val="bg1"/>
                </a:solidFill>
              </a:rPr>
              <a:t> A, Maurizio S. Oral assessment of children with an autism spectrum disorder. J Dent </a:t>
            </a:r>
            <a:r>
              <a:rPr lang="en-IN" i="1" dirty="0" err="1">
                <a:solidFill>
                  <a:schemeClr val="bg1"/>
                </a:solidFill>
              </a:rPr>
              <a:t>Hyg</a:t>
            </a:r>
            <a:r>
              <a:rPr lang="en-IN" i="1" dirty="0">
                <a:solidFill>
                  <a:schemeClr val="bg1"/>
                </a:solidFill>
              </a:rPr>
              <a:t>. 2007;81:65</a:t>
            </a:r>
          </a:p>
        </p:txBody>
      </p:sp>
    </p:spTree>
    <p:extLst>
      <p:ext uri="{BB962C8B-B14F-4D97-AF65-F5344CB8AC3E}">
        <p14:creationId xmlns:p14="http://schemas.microsoft.com/office/powerpoint/2010/main" val="245051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7006" y="280719"/>
            <a:ext cx="10515600" cy="1325563"/>
          </a:xfrm>
        </p:spPr>
        <p:txBody>
          <a:bodyPr/>
          <a:lstStyle/>
          <a:p>
            <a:r>
              <a:rPr lang="en-IN" b="1" i="1" dirty="0">
                <a:solidFill>
                  <a:srgbClr val="C00000"/>
                </a:solidFill>
              </a:rPr>
              <a:t>The Timeline of "Autism":</a:t>
            </a:r>
            <a:endParaRPr lang="en-IN" b="1" dirty="0">
              <a:solidFill>
                <a:srgbClr val="C00000"/>
              </a:solidFill>
            </a:endParaRPr>
          </a:p>
        </p:txBody>
      </p:sp>
      <p:pic>
        <p:nvPicPr>
          <p:cNvPr id="4" name="Content Placeholder 3"/>
          <p:cNvPicPr>
            <a:picLocks noGrp="1" noChangeAspect="1"/>
          </p:cNvPicPr>
          <p:nvPr>
            <p:ph idx="1"/>
          </p:nvPr>
        </p:nvPicPr>
        <p:blipFill>
          <a:blip r:embed="rId3"/>
          <a:stretch>
            <a:fillRect/>
          </a:stretch>
        </p:blipFill>
        <p:spPr>
          <a:xfrm>
            <a:off x="10229319" y="582393"/>
            <a:ext cx="1865776" cy="2599919"/>
          </a:xfrm>
          <a:prstGeom prst="rect">
            <a:avLst/>
          </a:prstGeom>
        </p:spPr>
      </p:pic>
      <p:sp>
        <p:nvSpPr>
          <p:cNvPr id="5" name="Rectangle 4"/>
          <p:cNvSpPr/>
          <p:nvPr/>
        </p:nvSpPr>
        <p:spPr>
          <a:xfrm>
            <a:off x="1979294" y="1882353"/>
            <a:ext cx="8438869" cy="5632311"/>
          </a:xfrm>
          <a:prstGeom prst="rect">
            <a:avLst/>
          </a:prstGeom>
        </p:spPr>
        <p:txBody>
          <a:bodyPr wrap="square">
            <a:spAutoFit/>
          </a:bodyPr>
          <a:lstStyle/>
          <a:p>
            <a:pPr marL="342900" indent="-342900">
              <a:lnSpc>
                <a:spcPct val="200000"/>
              </a:lnSpc>
              <a:buFont typeface="Wingdings" panose="05000000000000000000" pitchFamily="2" charset="2"/>
              <a:buChar char="§"/>
            </a:pPr>
            <a:r>
              <a:rPr lang="en-IN" sz="2400" dirty="0">
                <a:solidFill>
                  <a:srgbClr val="111111"/>
                </a:solidFill>
              </a:rPr>
              <a:t>1911- </a:t>
            </a:r>
            <a:r>
              <a:rPr lang="en-IN" sz="2400" dirty="0" err="1">
                <a:solidFill>
                  <a:srgbClr val="111111"/>
                </a:solidFill>
              </a:rPr>
              <a:t>Eugen</a:t>
            </a:r>
            <a:r>
              <a:rPr lang="en-IN" sz="2400" dirty="0">
                <a:solidFill>
                  <a:srgbClr val="111111"/>
                </a:solidFill>
              </a:rPr>
              <a:t> Bleuler </a:t>
            </a:r>
            <a:r>
              <a:rPr lang="en-US" sz="2400" b="1" dirty="0">
                <a:solidFill>
                  <a:srgbClr val="C00000"/>
                </a:solidFill>
              </a:rPr>
              <a:t>‘autos’ - meaning self</a:t>
            </a:r>
            <a:r>
              <a:rPr lang="en-US" sz="2400" dirty="0"/>
              <a:t> </a:t>
            </a:r>
          </a:p>
          <a:p>
            <a:pPr marL="342900" indent="-342900">
              <a:lnSpc>
                <a:spcPct val="200000"/>
              </a:lnSpc>
              <a:buFont typeface="Wingdings" panose="05000000000000000000" pitchFamily="2" charset="2"/>
              <a:buChar char="§"/>
            </a:pPr>
            <a:r>
              <a:rPr lang="en-US" sz="2400" dirty="0"/>
              <a:t>1943- Leo </a:t>
            </a:r>
            <a:r>
              <a:rPr lang="en-US" sz="2400" dirty="0" err="1"/>
              <a:t>Kanner</a:t>
            </a:r>
            <a:r>
              <a:rPr lang="en-US" sz="2400" dirty="0"/>
              <a:t>  </a:t>
            </a:r>
            <a:r>
              <a:rPr lang="en-US" sz="2400" b="1" dirty="0">
                <a:solidFill>
                  <a:srgbClr val="C00000"/>
                </a:solidFill>
              </a:rPr>
              <a:t>”</a:t>
            </a:r>
            <a:r>
              <a:rPr lang="en-IN" sz="2400" b="1" dirty="0">
                <a:solidFill>
                  <a:srgbClr val="C00000"/>
                </a:solidFill>
              </a:rPr>
              <a:t> </a:t>
            </a:r>
            <a:r>
              <a:rPr lang="en-IN" sz="2400" b="1" dirty="0" err="1">
                <a:solidFill>
                  <a:srgbClr val="C00000"/>
                </a:solidFill>
              </a:rPr>
              <a:t>Kanner's</a:t>
            </a:r>
            <a:r>
              <a:rPr lang="en-IN" sz="2400" b="1" dirty="0">
                <a:solidFill>
                  <a:srgbClr val="C00000"/>
                </a:solidFill>
              </a:rPr>
              <a:t> syndrome-  Early Infantile Autism</a:t>
            </a:r>
            <a:r>
              <a:rPr lang="en-US" sz="2400" b="1" dirty="0">
                <a:solidFill>
                  <a:srgbClr val="C00000"/>
                </a:solidFill>
              </a:rPr>
              <a:t> </a:t>
            </a:r>
            <a:endParaRPr lang="en-IN" sz="2400" b="1" dirty="0">
              <a:solidFill>
                <a:srgbClr val="C00000"/>
              </a:solidFill>
            </a:endParaRPr>
          </a:p>
          <a:p>
            <a:pPr marL="342900" indent="-342900">
              <a:lnSpc>
                <a:spcPct val="200000"/>
              </a:lnSpc>
              <a:buFont typeface="Wingdings" panose="05000000000000000000" pitchFamily="2" charset="2"/>
              <a:buChar char="§"/>
            </a:pPr>
            <a:r>
              <a:rPr lang="en-IN" sz="2400" dirty="0"/>
              <a:t>1980-   DSM-III</a:t>
            </a:r>
            <a:r>
              <a:rPr lang="en-IN" sz="2400" i="1" dirty="0"/>
              <a:t> </a:t>
            </a:r>
            <a:r>
              <a:rPr lang="en-IN" sz="2400" dirty="0"/>
              <a:t> </a:t>
            </a:r>
            <a:r>
              <a:rPr lang="en-IN" sz="2400" b="1" dirty="0">
                <a:solidFill>
                  <a:srgbClr val="C00000"/>
                </a:solidFill>
              </a:rPr>
              <a:t>"infantile autism"</a:t>
            </a:r>
            <a:r>
              <a:rPr lang="en-IN" sz="2400" b="1" i="1" dirty="0">
                <a:solidFill>
                  <a:srgbClr val="C00000"/>
                </a:solidFill>
              </a:rPr>
              <a:t>.</a:t>
            </a:r>
          </a:p>
          <a:p>
            <a:pPr marL="342900" indent="-342900">
              <a:lnSpc>
                <a:spcPct val="200000"/>
              </a:lnSpc>
              <a:buFont typeface="Wingdings" panose="05000000000000000000" pitchFamily="2" charset="2"/>
              <a:buChar char="§"/>
            </a:pPr>
            <a:r>
              <a:rPr lang="en-IN" sz="2400" dirty="0"/>
              <a:t> 1987- "</a:t>
            </a:r>
            <a:r>
              <a:rPr lang="en-IN" sz="2400" b="1" dirty="0">
                <a:solidFill>
                  <a:srgbClr val="C00000"/>
                </a:solidFill>
              </a:rPr>
              <a:t>Autistic Disorder" </a:t>
            </a:r>
            <a:endParaRPr lang="en-IN" sz="2400" dirty="0"/>
          </a:p>
          <a:p>
            <a:pPr marL="342900" indent="-342900">
              <a:lnSpc>
                <a:spcPct val="200000"/>
              </a:lnSpc>
              <a:buFont typeface="Wingdings" panose="05000000000000000000" pitchFamily="2" charset="2"/>
              <a:buChar char="§"/>
            </a:pPr>
            <a:r>
              <a:rPr lang="en-IN" sz="2400" dirty="0"/>
              <a:t>2013-   </a:t>
            </a:r>
            <a:r>
              <a:rPr lang="en-IN" sz="2400" b="1" dirty="0">
                <a:solidFill>
                  <a:srgbClr val="C00000"/>
                </a:solidFill>
              </a:rPr>
              <a:t>Autism Spectrum Disorder (ASD).</a:t>
            </a:r>
            <a:r>
              <a:rPr lang="en-IN" sz="2400" dirty="0"/>
              <a:t> </a:t>
            </a:r>
          </a:p>
          <a:p>
            <a:pPr>
              <a:lnSpc>
                <a:spcPct val="150000"/>
              </a:lnSpc>
              <a:buFont typeface="Wingdings" panose="05000000000000000000" pitchFamily="2" charset="2"/>
              <a:buChar char="q"/>
            </a:pPr>
            <a:endParaRPr lang="en-IN" sz="2400" dirty="0"/>
          </a:p>
          <a:p>
            <a:pPr>
              <a:lnSpc>
                <a:spcPct val="150000"/>
              </a:lnSpc>
              <a:buFont typeface="Wingdings" panose="05000000000000000000" pitchFamily="2" charset="2"/>
              <a:buChar char="q"/>
            </a:pPr>
            <a:endParaRPr lang="en-US" sz="2400" b="1" dirty="0">
              <a:solidFill>
                <a:srgbClr val="C00000"/>
              </a:solidFill>
            </a:endParaRPr>
          </a:p>
          <a:p>
            <a:pPr marL="342900" indent="-342900">
              <a:buFont typeface="Arial" panose="020B0604020202020204" pitchFamily="34" charset="0"/>
              <a:buChar char="•"/>
            </a:pPr>
            <a:endParaRPr lang="en-IN" sz="2400" b="1" dirty="0">
              <a:solidFill>
                <a:srgbClr val="C00000"/>
              </a:solidFill>
            </a:endParaRPr>
          </a:p>
          <a:p>
            <a:r>
              <a:rPr lang="en-IN" sz="2400" dirty="0">
                <a:solidFill>
                  <a:srgbClr val="111111"/>
                </a:solidFill>
              </a:rPr>
              <a:t>   </a:t>
            </a:r>
            <a:endParaRPr lang="en-IN" sz="2400" dirty="0"/>
          </a:p>
        </p:txBody>
      </p:sp>
      <p:pic>
        <p:nvPicPr>
          <p:cNvPr id="3" name="Picture 2"/>
          <p:cNvPicPr>
            <a:picLocks noChangeAspect="1"/>
          </p:cNvPicPr>
          <p:nvPr/>
        </p:nvPicPr>
        <p:blipFill>
          <a:blip r:embed="rId4"/>
          <a:stretch>
            <a:fillRect/>
          </a:stretch>
        </p:blipFill>
        <p:spPr>
          <a:xfrm>
            <a:off x="9908542" y="5881895"/>
            <a:ext cx="1997708" cy="1104692"/>
          </a:xfrm>
          <a:prstGeom prst="rect">
            <a:avLst/>
          </a:prstGeom>
        </p:spPr>
      </p:pic>
    </p:spTree>
    <p:extLst>
      <p:ext uri="{BB962C8B-B14F-4D97-AF65-F5344CB8AC3E}">
        <p14:creationId xmlns:p14="http://schemas.microsoft.com/office/powerpoint/2010/main" val="255746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4026" y="797510"/>
            <a:ext cx="10148341" cy="2631490"/>
          </a:xfrm>
          <a:prstGeom prst="rect">
            <a:avLst/>
          </a:prstGeom>
        </p:spPr>
        <p:txBody>
          <a:bodyPr wrap="square">
            <a:spAutoFit/>
          </a:bodyPr>
          <a:lstStyle/>
          <a:p>
            <a:pPr marL="342900" indent="-342900">
              <a:lnSpc>
                <a:spcPct val="250000"/>
              </a:lnSpc>
              <a:buFont typeface="Arial" panose="020B0604020202020204" pitchFamily="34" charset="0"/>
              <a:buChar char="•"/>
            </a:pPr>
            <a:r>
              <a:rPr lang="en-IN" sz="2200" dirty="0">
                <a:solidFill>
                  <a:srgbClr val="000000"/>
                </a:solidFill>
              </a:rPr>
              <a:t>Introduction of relaxing light conditions, rhythmic music</a:t>
            </a:r>
          </a:p>
          <a:p>
            <a:pPr marL="342900" indent="-342900">
              <a:lnSpc>
                <a:spcPct val="250000"/>
              </a:lnSpc>
              <a:buFont typeface="Arial" panose="020B0604020202020204" pitchFamily="34" charset="0"/>
              <a:buChar char="•"/>
            </a:pPr>
            <a:r>
              <a:rPr lang="en-IN" sz="2200" dirty="0">
                <a:solidFill>
                  <a:srgbClr val="000000"/>
                </a:solidFill>
              </a:rPr>
              <a:t>A single operating room may be also reserved to accommodate the treatment of the autistic child.</a:t>
            </a:r>
            <a:endParaRPr lang="en-IN" sz="2200" dirty="0"/>
          </a:p>
        </p:txBody>
      </p:sp>
      <p:pic>
        <p:nvPicPr>
          <p:cNvPr id="3" name="Picture 2"/>
          <p:cNvPicPr>
            <a:picLocks noChangeAspect="1"/>
          </p:cNvPicPr>
          <p:nvPr/>
        </p:nvPicPr>
        <p:blipFill>
          <a:blip r:embed="rId3"/>
          <a:stretch>
            <a:fillRect/>
          </a:stretch>
        </p:blipFill>
        <p:spPr>
          <a:xfrm>
            <a:off x="7225260" y="3257509"/>
            <a:ext cx="4240108" cy="3040077"/>
          </a:xfrm>
          <a:prstGeom prst="rect">
            <a:avLst/>
          </a:prstGeom>
        </p:spPr>
      </p:pic>
      <p:sp>
        <p:nvSpPr>
          <p:cNvPr id="4" name="Rectangle 3"/>
          <p:cNvSpPr/>
          <p:nvPr/>
        </p:nvSpPr>
        <p:spPr>
          <a:xfrm>
            <a:off x="8073984" y="6278848"/>
            <a:ext cx="1699761" cy="369332"/>
          </a:xfrm>
          <a:prstGeom prst="rect">
            <a:avLst/>
          </a:prstGeom>
        </p:spPr>
        <p:txBody>
          <a:bodyPr wrap="none">
            <a:spAutoFit/>
          </a:bodyPr>
          <a:lstStyle/>
          <a:p>
            <a:r>
              <a:rPr lang="en-IN" b="1" dirty="0" err="1"/>
              <a:t>snoezelen</a:t>
            </a:r>
            <a:r>
              <a:rPr lang="en-IN" b="1" dirty="0"/>
              <a:t> room</a:t>
            </a:r>
          </a:p>
        </p:txBody>
      </p:sp>
    </p:spTree>
    <p:extLst>
      <p:ext uri="{BB962C8B-B14F-4D97-AF65-F5344CB8AC3E}">
        <p14:creationId xmlns:p14="http://schemas.microsoft.com/office/powerpoint/2010/main" val="401144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9496" y="2261805"/>
            <a:ext cx="10153128" cy="3139321"/>
          </a:xfrm>
          <a:prstGeom prst="rect">
            <a:avLst/>
          </a:prstGeom>
        </p:spPr>
        <p:txBody>
          <a:bodyPr wrap="square">
            <a:spAutoFit/>
          </a:bodyPr>
          <a:lstStyle/>
          <a:p>
            <a:pPr marL="285750" indent="-285750">
              <a:lnSpc>
                <a:spcPct val="150000"/>
              </a:lnSpc>
              <a:buFont typeface="Arial" panose="020B0604020202020204" pitchFamily="34" charset="0"/>
              <a:buChar char="•"/>
            </a:pPr>
            <a:r>
              <a:rPr lang="en-IN" dirty="0">
                <a:latin typeface="UtopiaStd-Regular"/>
              </a:rPr>
              <a:t>.</a:t>
            </a:r>
            <a:r>
              <a:rPr lang="en-US" dirty="0"/>
              <a:t> </a:t>
            </a:r>
            <a:r>
              <a:rPr lang="en-US" sz="2200" dirty="0"/>
              <a:t>Use TSD, Reinforcements and Rewards</a:t>
            </a:r>
          </a:p>
          <a:p>
            <a:pPr marL="342900" indent="-342900">
              <a:lnSpc>
                <a:spcPct val="150000"/>
              </a:lnSpc>
              <a:buFont typeface="Arial" panose="020B0604020202020204" pitchFamily="34" charset="0"/>
              <a:buChar char="•"/>
            </a:pPr>
            <a:endParaRPr lang="en-IN" sz="2200" dirty="0"/>
          </a:p>
          <a:p>
            <a:pPr marL="342900" indent="-342900">
              <a:lnSpc>
                <a:spcPct val="150000"/>
              </a:lnSpc>
              <a:buFont typeface="Arial" panose="020B0604020202020204" pitchFamily="34" charset="0"/>
              <a:buChar char="•"/>
            </a:pPr>
            <a:r>
              <a:rPr lang="en-IN" sz="2200" dirty="0"/>
              <a:t> In the early, stages of the program, sweet foods can serve as desirable rewards.</a:t>
            </a:r>
          </a:p>
          <a:p>
            <a:pPr marL="342900" indent="-342900">
              <a:lnSpc>
                <a:spcPct val="150000"/>
              </a:lnSpc>
              <a:buFont typeface="Arial" panose="020B0604020202020204" pitchFamily="34" charset="0"/>
              <a:buChar char="•"/>
            </a:pPr>
            <a:r>
              <a:rPr lang="en-IN" sz="2200" dirty="0"/>
              <a:t> latter stages - oral rewards should be changed to social rewards, such as a pat on the back or a hug.</a:t>
            </a:r>
          </a:p>
          <a:p>
            <a:pPr>
              <a:lnSpc>
                <a:spcPct val="150000"/>
              </a:lnSpc>
            </a:pPr>
            <a:r>
              <a:rPr lang="en-IN" sz="2200" dirty="0"/>
              <a:t> </a:t>
            </a:r>
          </a:p>
        </p:txBody>
      </p:sp>
      <p:pic>
        <p:nvPicPr>
          <p:cNvPr id="3" name="Picture 2"/>
          <p:cNvPicPr>
            <a:picLocks noChangeAspect="1"/>
          </p:cNvPicPr>
          <p:nvPr/>
        </p:nvPicPr>
        <p:blipFill>
          <a:blip r:embed="rId2"/>
          <a:stretch>
            <a:fillRect/>
          </a:stretch>
        </p:blipFill>
        <p:spPr>
          <a:xfrm>
            <a:off x="8616281" y="548680"/>
            <a:ext cx="3267739" cy="1713124"/>
          </a:xfrm>
          <a:prstGeom prst="rect">
            <a:avLst/>
          </a:prstGeom>
        </p:spPr>
      </p:pic>
    </p:spTree>
    <p:extLst>
      <p:ext uri="{BB962C8B-B14F-4D97-AF65-F5344CB8AC3E}">
        <p14:creationId xmlns:p14="http://schemas.microsoft.com/office/powerpoint/2010/main" val="289651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1464" y="188641"/>
            <a:ext cx="10513168" cy="4355038"/>
          </a:xfrm>
          <a:prstGeom prst="rect">
            <a:avLst/>
          </a:prstGeom>
        </p:spPr>
        <p:txBody>
          <a:bodyPr wrap="square">
            <a:spAutoFit/>
          </a:bodyPr>
          <a:lstStyle/>
          <a:p>
            <a:r>
              <a:rPr lang="en-IN" dirty="0">
                <a:solidFill>
                  <a:srgbClr val="000000"/>
                </a:solidFill>
                <a:latin typeface="Times New Roman" panose="02020603050405020304" pitchFamily="18" charset="0"/>
              </a:rPr>
              <a:t> </a:t>
            </a:r>
            <a:r>
              <a:rPr lang="en-IN" sz="2400" b="1" dirty="0">
                <a:solidFill>
                  <a:srgbClr val="C00000"/>
                </a:solidFill>
              </a:rPr>
              <a:t>Advanced behaviour guidance methods</a:t>
            </a:r>
          </a:p>
          <a:p>
            <a:pPr marL="342900" indent="-342900">
              <a:lnSpc>
                <a:spcPct val="150000"/>
              </a:lnSpc>
              <a:buFont typeface="Arial" panose="020B0604020202020204" pitchFamily="34" charset="0"/>
              <a:buChar char="•"/>
            </a:pPr>
            <a:endParaRPr lang="en-IN" sz="2200" b="1" dirty="0">
              <a:solidFill>
                <a:srgbClr val="C00000"/>
              </a:solidFill>
            </a:endParaRPr>
          </a:p>
          <a:p>
            <a:pPr marL="342900" indent="-342900">
              <a:lnSpc>
                <a:spcPct val="200000"/>
              </a:lnSpc>
              <a:buFont typeface="Arial" panose="020B0604020202020204" pitchFamily="34" charset="0"/>
              <a:buChar char="•"/>
            </a:pPr>
            <a:r>
              <a:rPr lang="en-IN" sz="2200" dirty="0">
                <a:solidFill>
                  <a:srgbClr val="000000"/>
                </a:solidFill>
              </a:rPr>
              <a:t>Antipsychotic medications -  to alleviate symptoms of irritability, distress, self-injurious behaviour, aggression and delusions . </a:t>
            </a:r>
          </a:p>
          <a:p>
            <a:pPr marL="342900" indent="-342900">
              <a:lnSpc>
                <a:spcPct val="200000"/>
              </a:lnSpc>
              <a:buFont typeface="Arial" panose="020B0604020202020204" pitchFamily="34" charset="0"/>
              <a:buChar char="•"/>
            </a:pPr>
            <a:r>
              <a:rPr lang="en-IN" sz="2200" dirty="0">
                <a:solidFill>
                  <a:srgbClr val="000000"/>
                </a:solidFill>
              </a:rPr>
              <a:t> Protective stabilization </a:t>
            </a:r>
          </a:p>
          <a:p>
            <a:pPr marL="342900" indent="-342900">
              <a:lnSpc>
                <a:spcPct val="200000"/>
              </a:lnSpc>
              <a:buFont typeface="Arial" panose="020B0604020202020204" pitchFamily="34" charset="0"/>
              <a:buChar char="•"/>
            </a:pPr>
            <a:r>
              <a:rPr lang="en-IN" sz="2200" dirty="0">
                <a:solidFill>
                  <a:srgbClr val="000000"/>
                </a:solidFill>
              </a:rPr>
              <a:t>Conscious sedation and nitrous oxide inhalation -  proven less popular practices </a:t>
            </a:r>
          </a:p>
          <a:p>
            <a:pPr marL="342900" indent="-342900">
              <a:lnSpc>
                <a:spcPct val="200000"/>
              </a:lnSpc>
              <a:buFont typeface="Arial" panose="020B0604020202020204" pitchFamily="34" charset="0"/>
              <a:buChar char="•"/>
            </a:pPr>
            <a:r>
              <a:rPr lang="en-IN" sz="2200" dirty="0">
                <a:solidFill>
                  <a:srgbClr val="000000"/>
                </a:solidFill>
              </a:rPr>
              <a:t>General </a:t>
            </a:r>
            <a:r>
              <a:rPr lang="en-IN" sz="2200" dirty="0" err="1">
                <a:solidFill>
                  <a:srgbClr val="000000"/>
                </a:solidFill>
              </a:rPr>
              <a:t>anesthesia</a:t>
            </a:r>
            <a:r>
              <a:rPr lang="en-IN" sz="2200" dirty="0">
                <a:solidFill>
                  <a:srgbClr val="000000"/>
                </a:solidFill>
              </a:rPr>
              <a:t> in approximately 40 percent of cases </a:t>
            </a:r>
          </a:p>
        </p:txBody>
      </p:sp>
      <p:sp>
        <p:nvSpPr>
          <p:cNvPr id="3" name="Rectangle 2"/>
          <p:cNvSpPr/>
          <p:nvPr/>
        </p:nvSpPr>
        <p:spPr>
          <a:xfrm>
            <a:off x="1912509" y="5701898"/>
            <a:ext cx="6092825" cy="369332"/>
          </a:xfrm>
          <a:prstGeom prst="rect">
            <a:avLst/>
          </a:prstGeom>
        </p:spPr>
        <p:txBody>
          <a:bodyPr>
            <a:spAutoFit/>
          </a:bodyPr>
          <a:lstStyle/>
          <a:p>
            <a:r>
              <a:rPr lang="en-IN" dirty="0">
                <a:solidFill>
                  <a:srgbClr val="000000"/>
                </a:solidFill>
                <a:latin typeface="Times New Roman" panose="02020603050405020304" pitchFamily="18" charset="0"/>
              </a:rPr>
              <a:t>. </a:t>
            </a:r>
            <a:endParaRPr lang="en-IN" dirty="0"/>
          </a:p>
        </p:txBody>
      </p:sp>
      <p:sp>
        <p:nvSpPr>
          <p:cNvPr id="4" name="Rounded Rectangle 3"/>
          <p:cNvSpPr/>
          <p:nvPr/>
        </p:nvSpPr>
        <p:spPr>
          <a:xfrm>
            <a:off x="1603948" y="5886564"/>
            <a:ext cx="10180684"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i="1" dirty="0">
                <a:solidFill>
                  <a:schemeClr val="bg1"/>
                </a:solidFill>
              </a:rPr>
              <a:t>Loo CY, Graham RM, Hughes CV. The caries experience and </a:t>
            </a:r>
            <a:r>
              <a:rPr lang="en-IN" i="1" dirty="0" err="1">
                <a:solidFill>
                  <a:schemeClr val="bg1"/>
                </a:solidFill>
              </a:rPr>
              <a:t>behavior</a:t>
            </a:r>
            <a:r>
              <a:rPr lang="en-IN" i="1" dirty="0">
                <a:solidFill>
                  <a:schemeClr val="bg1"/>
                </a:solidFill>
              </a:rPr>
              <a:t> of dental patients with autism spectrum disorder. J Am Dent Assoc. 2008;139:1518–24</a:t>
            </a:r>
          </a:p>
        </p:txBody>
      </p:sp>
      <p:pic>
        <p:nvPicPr>
          <p:cNvPr id="5" name="Picture 4"/>
          <p:cNvPicPr>
            <a:picLocks noChangeAspect="1"/>
          </p:cNvPicPr>
          <p:nvPr/>
        </p:nvPicPr>
        <p:blipFill>
          <a:blip r:embed="rId3"/>
          <a:stretch>
            <a:fillRect/>
          </a:stretch>
        </p:blipFill>
        <p:spPr>
          <a:xfrm>
            <a:off x="8998520" y="3890086"/>
            <a:ext cx="2786113" cy="1853345"/>
          </a:xfrm>
          <a:prstGeom prst="rect">
            <a:avLst/>
          </a:prstGeom>
        </p:spPr>
      </p:pic>
      <p:pic>
        <p:nvPicPr>
          <p:cNvPr id="6" name="Picture 5"/>
          <p:cNvPicPr>
            <a:picLocks noChangeAspect="1"/>
          </p:cNvPicPr>
          <p:nvPr/>
        </p:nvPicPr>
        <p:blipFill>
          <a:blip r:embed="rId4"/>
          <a:stretch>
            <a:fillRect/>
          </a:stretch>
        </p:blipFill>
        <p:spPr>
          <a:xfrm>
            <a:off x="-82923" y="3722918"/>
            <a:ext cx="1841152" cy="3383573"/>
          </a:xfrm>
          <a:prstGeom prst="rect">
            <a:avLst/>
          </a:prstGeom>
        </p:spPr>
      </p:pic>
    </p:spTree>
    <p:extLst>
      <p:ext uri="{BB962C8B-B14F-4D97-AF65-F5344CB8AC3E}">
        <p14:creationId xmlns:p14="http://schemas.microsoft.com/office/powerpoint/2010/main" val="114034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984" y="500062"/>
            <a:ext cx="10515600" cy="1325563"/>
          </a:xfrm>
        </p:spPr>
        <p:txBody>
          <a:bodyPr/>
          <a:lstStyle/>
          <a:p>
            <a:endParaRPr lang="en-IN" i="1" dirty="0">
              <a:latin typeface="+mn-lt"/>
            </a:endParaRPr>
          </a:p>
        </p:txBody>
      </p:sp>
      <p:pic>
        <p:nvPicPr>
          <p:cNvPr id="4" name="Picture 3"/>
          <p:cNvPicPr>
            <a:picLocks noChangeAspect="1"/>
          </p:cNvPicPr>
          <p:nvPr/>
        </p:nvPicPr>
        <p:blipFill>
          <a:blip r:embed="rId3"/>
          <a:stretch>
            <a:fillRect/>
          </a:stretch>
        </p:blipFill>
        <p:spPr>
          <a:xfrm>
            <a:off x="1809750" y="252412"/>
            <a:ext cx="9552794" cy="6353175"/>
          </a:xfrm>
          <a:prstGeom prst="rect">
            <a:avLst/>
          </a:prstGeom>
        </p:spPr>
      </p:pic>
    </p:spTree>
    <p:extLst>
      <p:ext uri="{BB962C8B-B14F-4D97-AF65-F5344CB8AC3E}">
        <p14:creationId xmlns:p14="http://schemas.microsoft.com/office/powerpoint/2010/main" val="2880754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8796"/>
          <a:stretch/>
        </p:blipFill>
        <p:spPr>
          <a:xfrm>
            <a:off x="0" y="0"/>
            <a:ext cx="12192000" cy="6858000"/>
          </a:xfrm>
          <a:prstGeom prst="rect">
            <a:avLst/>
          </a:prstGeom>
        </p:spPr>
      </p:pic>
    </p:spTree>
    <p:extLst>
      <p:ext uri="{BB962C8B-B14F-4D97-AF65-F5344CB8AC3E}">
        <p14:creationId xmlns:p14="http://schemas.microsoft.com/office/powerpoint/2010/main" val="2004772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984" y="455066"/>
            <a:ext cx="10515600" cy="1325563"/>
          </a:xfrm>
        </p:spPr>
        <p:txBody>
          <a:bodyPr/>
          <a:lstStyle/>
          <a:p>
            <a:r>
              <a:rPr lang="en-US" b="1" dirty="0">
                <a:solidFill>
                  <a:srgbClr val="FF0000"/>
                </a:solidFill>
              </a:rPr>
              <a:t>What is autistic spectrum disorder?</a:t>
            </a:r>
            <a:br>
              <a:rPr lang="en-US" dirty="0"/>
            </a:br>
            <a:endParaRPr lang="en-IN" dirty="0"/>
          </a:p>
        </p:txBody>
      </p:sp>
      <p:sp>
        <p:nvSpPr>
          <p:cNvPr id="3" name="Content Placeholder 2"/>
          <p:cNvSpPr>
            <a:spLocks noGrp="1"/>
          </p:cNvSpPr>
          <p:nvPr>
            <p:ph idx="1"/>
          </p:nvPr>
        </p:nvSpPr>
        <p:spPr>
          <a:xfrm>
            <a:off x="1287905" y="1960537"/>
            <a:ext cx="10515600" cy="4351338"/>
          </a:xfrm>
        </p:spPr>
        <p:txBody>
          <a:bodyPr>
            <a:normAutofit/>
          </a:bodyPr>
          <a:lstStyle/>
          <a:p>
            <a:pPr>
              <a:lnSpc>
                <a:spcPct val="250000"/>
              </a:lnSpc>
            </a:pPr>
            <a:r>
              <a:rPr lang="en-IN" b="1" dirty="0"/>
              <a:t> </a:t>
            </a:r>
            <a:r>
              <a:rPr lang="en-IN" sz="2400" i="1" dirty="0"/>
              <a:t> pervasive developmental disorder defined </a:t>
            </a:r>
            <a:r>
              <a:rPr lang="en-IN" sz="2400" i="1" dirty="0" err="1"/>
              <a:t>behaviorally</a:t>
            </a:r>
            <a:r>
              <a:rPr lang="en-IN" sz="2400" i="1" dirty="0"/>
              <a:t> as a syndrome consisting of abnormal development of social skills, limitations in the use of interactive language  and sensorimotor deficits</a:t>
            </a:r>
            <a:endParaRPr lang="en-IN" sz="2400" dirty="0"/>
          </a:p>
        </p:txBody>
      </p:sp>
    </p:spTree>
    <p:extLst>
      <p:ext uri="{BB962C8B-B14F-4D97-AF65-F5344CB8AC3E}">
        <p14:creationId xmlns:p14="http://schemas.microsoft.com/office/powerpoint/2010/main" val="40547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876821" y="1833146"/>
            <a:ext cx="1394664" cy="790133"/>
          </a:xfrm>
          <a:prstGeom prst="rect">
            <a:avLst/>
          </a:prstGeom>
        </p:spPr>
      </p:pic>
      <p:sp>
        <p:nvSpPr>
          <p:cNvPr id="2" name="Title 1"/>
          <p:cNvSpPr>
            <a:spLocks noGrp="1"/>
          </p:cNvSpPr>
          <p:nvPr>
            <p:ph type="title"/>
          </p:nvPr>
        </p:nvSpPr>
        <p:spPr>
          <a:xfrm>
            <a:off x="1676400" y="365125"/>
            <a:ext cx="10515600" cy="1325563"/>
          </a:xfrm>
        </p:spPr>
        <p:txBody>
          <a:bodyPr/>
          <a:lstStyle/>
          <a:p>
            <a:r>
              <a:rPr lang="en-IN" b="1" dirty="0">
                <a:solidFill>
                  <a:srgbClr val="FF0000"/>
                </a:solidFill>
              </a:rPr>
              <a:t>DSM - 5</a:t>
            </a:r>
          </a:p>
        </p:txBody>
      </p:sp>
      <p:pic>
        <p:nvPicPr>
          <p:cNvPr id="4" name="Content Placeholder 3"/>
          <p:cNvPicPr>
            <a:picLocks noGrp="1" noChangeAspect="1"/>
          </p:cNvPicPr>
          <p:nvPr>
            <p:ph idx="1"/>
          </p:nvPr>
        </p:nvPicPr>
        <p:blipFill rotWithShape="1">
          <a:blip r:embed="rId4"/>
          <a:srcRect t="49745" r="35901" b="2500"/>
          <a:stretch/>
        </p:blipFill>
        <p:spPr>
          <a:xfrm>
            <a:off x="3380874" y="1978702"/>
            <a:ext cx="5732130" cy="3702837"/>
          </a:xfrm>
          <a:prstGeom prst="rect">
            <a:avLst/>
          </a:prstGeom>
        </p:spPr>
      </p:pic>
      <p:pic>
        <p:nvPicPr>
          <p:cNvPr id="5" name="Picture 4"/>
          <p:cNvPicPr>
            <a:picLocks noChangeAspect="1"/>
          </p:cNvPicPr>
          <p:nvPr/>
        </p:nvPicPr>
        <p:blipFill>
          <a:blip r:embed="rId5"/>
          <a:stretch>
            <a:fillRect/>
          </a:stretch>
        </p:blipFill>
        <p:spPr>
          <a:xfrm>
            <a:off x="8291493" y="1690688"/>
            <a:ext cx="1643020" cy="1072533"/>
          </a:xfrm>
          <a:prstGeom prst="rect">
            <a:avLst/>
          </a:prstGeom>
        </p:spPr>
      </p:pic>
      <p:pic>
        <p:nvPicPr>
          <p:cNvPr id="7" name="Picture 6"/>
          <p:cNvPicPr>
            <a:picLocks noChangeAspect="1"/>
          </p:cNvPicPr>
          <p:nvPr/>
        </p:nvPicPr>
        <p:blipFill>
          <a:blip r:embed="rId6"/>
          <a:stretch>
            <a:fillRect/>
          </a:stretch>
        </p:blipFill>
        <p:spPr>
          <a:xfrm>
            <a:off x="8621486" y="1836517"/>
            <a:ext cx="1646063" cy="1072989"/>
          </a:xfrm>
          <a:prstGeom prst="rect">
            <a:avLst/>
          </a:prstGeom>
        </p:spPr>
      </p:pic>
    </p:spTree>
    <p:extLst>
      <p:ext uri="{BB962C8B-B14F-4D97-AF65-F5344CB8AC3E}">
        <p14:creationId xmlns:p14="http://schemas.microsoft.com/office/powerpoint/2010/main" val="353072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529" y="260648"/>
            <a:ext cx="3669855" cy="523220"/>
          </a:xfrm>
          <a:prstGeom prst="rect">
            <a:avLst/>
          </a:prstGeom>
        </p:spPr>
        <p:txBody>
          <a:bodyPr wrap="square">
            <a:spAutoFit/>
          </a:bodyPr>
          <a:lstStyle/>
          <a:p>
            <a:r>
              <a:rPr lang="en-US" sz="2800" b="1" dirty="0">
                <a:solidFill>
                  <a:srgbClr val="FF0000"/>
                </a:solidFill>
              </a:rPr>
              <a:t>Asperger’s disorder</a:t>
            </a:r>
            <a:endParaRPr lang="en-IN" sz="2800" b="1" dirty="0">
              <a:solidFill>
                <a:srgbClr val="FF0000"/>
              </a:solidFill>
            </a:endParaRPr>
          </a:p>
        </p:txBody>
      </p:sp>
      <p:sp>
        <p:nvSpPr>
          <p:cNvPr id="3" name="Rectangle 2"/>
          <p:cNvSpPr/>
          <p:nvPr/>
        </p:nvSpPr>
        <p:spPr>
          <a:xfrm>
            <a:off x="1862328" y="1052736"/>
            <a:ext cx="9865096" cy="2123658"/>
          </a:xfrm>
          <a:prstGeom prst="rect">
            <a:avLst/>
          </a:prstGeom>
        </p:spPr>
        <p:txBody>
          <a:bodyPr wrap="square">
            <a:spAutoFit/>
          </a:bodyPr>
          <a:lstStyle/>
          <a:p>
            <a:pPr marL="285750" indent="-285750">
              <a:lnSpc>
                <a:spcPct val="150000"/>
              </a:lnSpc>
              <a:buFont typeface="Wingdings" panose="05000000000000000000" pitchFamily="2" charset="2"/>
              <a:buChar char="§"/>
            </a:pPr>
            <a:r>
              <a:rPr lang="en-IN" dirty="0"/>
              <a:t> </a:t>
            </a:r>
            <a:r>
              <a:rPr lang="en-IN" sz="2200" dirty="0"/>
              <a:t>Higher-functioning end of the autism spectrum. </a:t>
            </a:r>
          </a:p>
          <a:p>
            <a:pPr marL="342900" indent="-342900">
              <a:lnSpc>
                <a:spcPct val="150000"/>
              </a:lnSpc>
              <a:buFont typeface="Wingdings" panose="05000000000000000000" pitchFamily="2" charset="2"/>
              <a:buChar char="§"/>
            </a:pPr>
            <a:r>
              <a:rPr lang="en-IN" sz="2200" dirty="0"/>
              <a:t>Possess relatively normal language skills intelligence  display poor social skills</a:t>
            </a:r>
          </a:p>
          <a:p>
            <a:pPr marL="342900" indent="-342900">
              <a:lnSpc>
                <a:spcPct val="150000"/>
              </a:lnSpc>
              <a:buFont typeface="Wingdings" panose="05000000000000000000" pitchFamily="2" charset="2"/>
              <a:buChar char="§"/>
            </a:pPr>
            <a:r>
              <a:rPr lang="en-IN" sz="2200" dirty="0"/>
              <a:t> Decreased ability to show empathy</a:t>
            </a:r>
          </a:p>
          <a:p>
            <a:pPr marL="342900" indent="-342900">
              <a:lnSpc>
                <a:spcPct val="150000"/>
              </a:lnSpc>
              <a:buFont typeface="Wingdings" panose="05000000000000000000" pitchFamily="2" charset="2"/>
              <a:buChar char="§"/>
            </a:pPr>
            <a:r>
              <a:rPr lang="en-IN" sz="2200" dirty="0"/>
              <a:t> Unusual interests that are pursued with great intensity </a:t>
            </a:r>
          </a:p>
        </p:txBody>
      </p:sp>
      <p:pic>
        <p:nvPicPr>
          <p:cNvPr id="4" name="Picture 3"/>
          <p:cNvPicPr>
            <a:picLocks noChangeAspect="1"/>
          </p:cNvPicPr>
          <p:nvPr/>
        </p:nvPicPr>
        <p:blipFill rotWithShape="1">
          <a:blip r:embed="rId2"/>
          <a:srcRect l="3902" t="8736" b="6278"/>
          <a:stretch/>
        </p:blipFill>
        <p:spPr>
          <a:xfrm>
            <a:off x="6794876" y="3315210"/>
            <a:ext cx="5319624" cy="3528392"/>
          </a:xfrm>
          <a:prstGeom prst="rect">
            <a:avLst/>
          </a:prstGeom>
        </p:spPr>
      </p:pic>
    </p:spTree>
    <p:extLst>
      <p:ext uri="{BB962C8B-B14F-4D97-AF65-F5344CB8AC3E}">
        <p14:creationId xmlns:p14="http://schemas.microsoft.com/office/powerpoint/2010/main" val="3858391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944" y="432545"/>
            <a:ext cx="11353800" cy="1325563"/>
          </a:xfrm>
        </p:spPr>
        <p:txBody>
          <a:bodyPr>
            <a:normAutofit/>
          </a:bodyPr>
          <a:lstStyle/>
          <a:p>
            <a:r>
              <a:rPr lang="en-US" sz="3200" b="1" dirty="0">
                <a:solidFill>
                  <a:srgbClr val="FF0000"/>
                </a:solidFill>
              </a:rPr>
              <a:t>  Pervasive developmental disorder -  Not otherwise specified       (PDDNOS</a:t>
            </a:r>
            <a:r>
              <a:rPr lang="en-US" sz="3200" dirty="0">
                <a:solidFill>
                  <a:srgbClr val="FF0000"/>
                </a:solidFill>
              </a:rPr>
              <a:t>)</a:t>
            </a:r>
          </a:p>
        </p:txBody>
      </p:sp>
      <p:sp>
        <p:nvSpPr>
          <p:cNvPr id="6" name="Rectangle 5"/>
          <p:cNvSpPr/>
          <p:nvPr/>
        </p:nvSpPr>
        <p:spPr>
          <a:xfrm>
            <a:off x="2783633" y="2348881"/>
            <a:ext cx="6092825" cy="2292935"/>
          </a:xfrm>
          <a:prstGeom prst="rect">
            <a:avLst/>
          </a:prstGeom>
        </p:spPr>
        <p:txBody>
          <a:bodyPr>
            <a:spAutoFit/>
          </a:bodyPr>
          <a:lstStyle/>
          <a:p>
            <a:r>
              <a:rPr lang="en-IN" sz="2200" dirty="0"/>
              <a:t>Children with more</a:t>
            </a:r>
          </a:p>
          <a:p>
            <a:endParaRPr lang="en-IN" sz="2200" dirty="0"/>
          </a:p>
          <a:p>
            <a:pPr marL="342900" indent="-342900">
              <a:lnSpc>
                <a:spcPct val="150000"/>
              </a:lnSpc>
              <a:buFont typeface="Wingdings" panose="05000000000000000000" pitchFamily="2" charset="2"/>
              <a:buChar char="q"/>
            </a:pPr>
            <a:r>
              <a:rPr lang="en-IN" sz="2200" dirty="0"/>
              <a:t>Social activity</a:t>
            </a:r>
          </a:p>
          <a:p>
            <a:pPr marL="342900" indent="-342900">
              <a:lnSpc>
                <a:spcPct val="150000"/>
              </a:lnSpc>
              <a:buFont typeface="Wingdings" panose="05000000000000000000" pitchFamily="2" charset="2"/>
              <a:buChar char="q"/>
            </a:pPr>
            <a:r>
              <a:rPr lang="en-IN" sz="2200" dirty="0"/>
              <a:t> Higher empathy </a:t>
            </a:r>
          </a:p>
          <a:p>
            <a:pPr marL="342900" indent="-342900">
              <a:lnSpc>
                <a:spcPct val="150000"/>
              </a:lnSpc>
              <a:buFont typeface="Wingdings" panose="05000000000000000000" pitchFamily="2" charset="2"/>
              <a:buChar char="q"/>
            </a:pPr>
            <a:r>
              <a:rPr lang="en-IN" sz="2200" dirty="0"/>
              <a:t> greater interaction</a:t>
            </a:r>
          </a:p>
        </p:txBody>
      </p:sp>
      <p:pic>
        <p:nvPicPr>
          <p:cNvPr id="7" name="Picture 6"/>
          <p:cNvPicPr>
            <a:picLocks noChangeAspect="1"/>
          </p:cNvPicPr>
          <p:nvPr/>
        </p:nvPicPr>
        <p:blipFill>
          <a:blip r:embed="rId3"/>
          <a:stretch>
            <a:fillRect/>
          </a:stretch>
        </p:blipFill>
        <p:spPr>
          <a:xfrm>
            <a:off x="7320137" y="2492897"/>
            <a:ext cx="4773353" cy="2717709"/>
          </a:xfrm>
          <a:prstGeom prst="rect">
            <a:avLst/>
          </a:prstGeom>
        </p:spPr>
      </p:pic>
    </p:spTree>
    <p:extLst>
      <p:ext uri="{BB962C8B-B14F-4D97-AF65-F5344CB8AC3E}">
        <p14:creationId xmlns:p14="http://schemas.microsoft.com/office/powerpoint/2010/main" val="2942092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085" y="1051347"/>
            <a:ext cx="9829798" cy="1219200"/>
          </a:xfrm>
        </p:spPr>
        <p:txBody>
          <a:bodyPr>
            <a:normAutofit fontScale="90000"/>
          </a:bodyPr>
          <a:lstStyle/>
          <a:p>
            <a:r>
              <a:rPr lang="en-US" dirty="0"/>
              <a:t>             </a:t>
            </a:r>
            <a:r>
              <a:rPr lang="en-US" b="1" dirty="0">
                <a:solidFill>
                  <a:srgbClr val="C00000"/>
                </a:solidFill>
              </a:rPr>
              <a:t>Childhood disintegrated disorder </a:t>
            </a:r>
            <a:br>
              <a:rPr lang="en-US" b="1" dirty="0">
                <a:solidFill>
                  <a:srgbClr val="C00000"/>
                </a:solidFill>
              </a:rPr>
            </a:br>
            <a:br>
              <a:rPr lang="en-US" b="1" dirty="0">
                <a:solidFill>
                  <a:srgbClr val="C00000"/>
                </a:solidFill>
              </a:rPr>
            </a:br>
            <a:endParaRPr lang="en-US" sz="3100" b="1" dirty="0">
              <a:solidFill>
                <a:srgbClr val="C00000"/>
              </a:solidFill>
            </a:endParaRPr>
          </a:p>
        </p:txBody>
      </p:sp>
      <p:pic>
        <p:nvPicPr>
          <p:cNvPr id="5" name="Content Placeholder 4" descr="one-child-excluded-while-others-play.jpg"/>
          <p:cNvPicPr>
            <a:picLocks noGrp="1" noChangeAspect="1"/>
          </p:cNvPicPr>
          <p:nvPr>
            <p:ph sz="half" idx="1"/>
          </p:nvPr>
        </p:nvPicPr>
        <p:blipFill>
          <a:blip r:embed="rId3"/>
          <a:stretch>
            <a:fillRect/>
          </a:stretch>
        </p:blipFill>
        <p:spPr>
          <a:xfrm>
            <a:off x="4079776" y="2996952"/>
            <a:ext cx="5256584" cy="3761744"/>
          </a:xfrm>
        </p:spPr>
      </p:pic>
      <p:sp>
        <p:nvSpPr>
          <p:cNvPr id="3" name="Rectangle 2"/>
          <p:cNvSpPr/>
          <p:nvPr/>
        </p:nvSpPr>
        <p:spPr>
          <a:xfrm>
            <a:off x="2322588" y="1904182"/>
            <a:ext cx="9102004" cy="830997"/>
          </a:xfrm>
          <a:prstGeom prst="rect">
            <a:avLst/>
          </a:prstGeom>
        </p:spPr>
        <p:txBody>
          <a:bodyPr wrap="square">
            <a:spAutoFit/>
          </a:bodyPr>
          <a:lstStyle/>
          <a:p>
            <a:r>
              <a:rPr lang="en-IN" sz="2400" b="1" dirty="0">
                <a:solidFill>
                  <a:schemeClr val="bg2">
                    <a:lumMod val="50000"/>
                  </a:schemeClr>
                </a:solidFill>
              </a:rPr>
              <a:t>Heller's syndrome, dementia </a:t>
            </a:r>
            <a:r>
              <a:rPr lang="en-IN" sz="2400" b="1" dirty="0" err="1">
                <a:solidFill>
                  <a:schemeClr val="bg2">
                    <a:lumMod val="50000"/>
                  </a:schemeClr>
                </a:solidFill>
              </a:rPr>
              <a:t>infantilis</a:t>
            </a:r>
            <a:r>
              <a:rPr lang="en-IN" sz="2400" b="1" dirty="0">
                <a:solidFill>
                  <a:schemeClr val="bg2">
                    <a:lumMod val="50000"/>
                  </a:schemeClr>
                </a:solidFill>
              </a:rPr>
              <a:t>, disintegrative psychosis</a:t>
            </a:r>
            <a:br>
              <a:rPr lang="en-IN" sz="2400" dirty="0">
                <a:solidFill>
                  <a:schemeClr val="bg2">
                    <a:lumMod val="50000"/>
                  </a:schemeClr>
                </a:solidFill>
              </a:rPr>
            </a:br>
            <a:endParaRPr lang="en-IN" sz="2400" dirty="0"/>
          </a:p>
        </p:txBody>
      </p:sp>
    </p:spTree>
    <p:extLst>
      <p:ext uri="{BB962C8B-B14F-4D97-AF65-F5344CB8AC3E}">
        <p14:creationId xmlns:p14="http://schemas.microsoft.com/office/powerpoint/2010/main" val="320075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2" y="704538"/>
            <a:ext cx="9829799" cy="5501390"/>
          </a:xfrm>
        </p:spPr>
        <p:txBody>
          <a:bodyPr>
            <a:normAutofit fontScale="92500" lnSpcReduction="20000"/>
          </a:bodyPr>
          <a:lstStyle/>
          <a:p>
            <a:r>
              <a:rPr lang="en-IN" b="1" dirty="0">
                <a:solidFill>
                  <a:srgbClr val="C00000"/>
                </a:solidFill>
              </a:rPr>
              <a:t>Epidemiology</a:t>
            </a:r>
            <a:r>
              <a:rPr lang="en-IN" b="1" dirty="0"/>
              <a:t>.</a:t>
            </a:r>
            <a:endParaRPr lang="en-IN" dirty="0"/>
          </a:p>
          <a:p>
            <a:pPr>
              <a:lnSpc>
                <a:spcPct val="200000"/>
              </a:lnSpc>
            </a:pPr>
            <a:r>
              <a:rPr lang="en-IN" dirty="0"/>
              <a:t> </a:t>
            </a:r>
            <a:r>
              <a:rPr lang="en-IN" sz="2200" dirty="0"/>
              <a:t>Prevalence of 10 to 20 cases of classic autism per 10,000 births </a:t>
            </a:r>
          </a:p>
          <a:p>
            <a:pPr>
              <a:lnSpc>
                <a:spcPct val="200000"/>
              </a:lnSpc>
            </a:pPr>
            <a:r>
              <a:rPr lang="en-IN" sz="2200" dirty="0"/>
              <a:t> 30 to 50 per 10,000 if the entire spectrum of autism is included </a:t>
            </a:r>
          </a:p>
          <a:p>
            <a:pPr>
              <a:lnSpc>
                <a:spcPct val="200000"/>
              </a:lnSpc>
            </a:pPr>
            <a:r>
              <a:rPr lang="en-IN" sz="2200" dirty="0"/>
              <a:t> </a:t>
            </a:r>
            <a:r>
              <a:rPr lang="en-IN" sz="2200" dirty="0" err="1"/>
              <a:t>male:female</a:t>
            </a:r>
            <a:r>
              <a:rPr lang="en-IN" sz="2200" dirty="0"/>
              <a:t> ratio is 3:1</a:t>
            </a:r>
          </a:p>
          <a:p>
            <a:pPr>
              <a:lnSpc>
                <a:spcPct val="200000"/>
              </a:lnSpc>
            </a:pPr>
            <a:r>
              <a:rPr lang="en-US" sz="2400" b="1" dirty="0">
                <a:solidFill>
                  <a:srgbClr val="FF0000"/>
                </a:solidFill>
              </a:rPr>
              <a:t>Epilepsy:</a:t>
            </a:r>
            <a:r>
              <a:rPr lang="en-US" sz="2200" dirty="0"/>
              <a:t> . The prevalence varies from around 8% to as high as 46%.</a:t>
            </a:r>
          </a:p>
          <a:p>
            <a:pPr>
              <a:lnSpc>
                <a:spcPct val="200000"/>
              </a:lnSpc>
            </a:pPr>
            <a:endParaRPr lang="en-IN" sz="2200" dirty="0"/>
          </a:p>
          <a:p>
            <a:pPr>
              <a:lnSpc>
                <a:spcPct val="200000"/>
              </a:lnSpc>
            </a:pPr>
            <a:endParaRPr lang="en-IN" sz="2200" dirty="0"/>
          </a:p>
          <a:p>
            <a:pPr marL="0" indent="0">
              <a:lnSpc>
                <a:spcPct val="200000"/>
              </a:lnSpc>
              <a:buNone/>
            </a:pPr>
            <a:r>
              <a:rPr lang="en-IN" sz="2200" dirty="0"/>
              <a:t> </a:t>
            </a:r>
          </a:p>
        </p:txBody>
      </p:sp>
    </p:spTree>
    <p:extLst>
      <p:ext uri="{BB962C8B-B14F-4D97-AF65-F5344CB8AC3E}">
        <p14:creationId xmlns:p14="http://schemas.microsoft.com/office/powerpoint/2010/main" val="13512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TotalTime>
  <Words>1888</Words>
  <Application>Microsoft Office PowerPoint</Application>
  <PresentationFormat>Widescreen</PresentationFormat>
  <Paragraphs>264</Paragraphs>
  <Slides>34</Slides>
  <Notes>28</Notes>
  <HiddenSlides>3</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1_Office Theme</vt:lpstr>
      <vt:lpstr>PowerPoint Presentation</vt:lpstr>
      <vt:lpstr> Autism – a different operating system  </vt:lpstr>
      <vt:lpstr>The Timeline of "Autism":</vt:lpstr>
      <vt:lpstr>What is autistic spectrum disorder? </vt:lpstr>
      <vt:lpstr>DSM - 5</vt:lpstr>
      <vt:lpstr>PowerPoint Presentation</vt:lpstr>
      <vt:lpstr>  Pervasive developmental disorder -  Not otherwise specified       (PDDNOS)</vt:lpstr>
      <vt:lpstr>             Childhood disintegrated disorder   </vt:lpstr>
      <vt:lpstr>PowerPoint Presentation</vt:lpstr>
      <vt:lpstr>Etiology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Young children </vt:lpstr>
      <vt:lpstr>PowerPoint Presentation</vt:lpstr>
      <vt:lpstr>PowerPoint Presentation</vt:lpstr>
      <vt:lpstr>Teenagers &amp; young adults </vt:lpstr>
      <vt:lpstr>Oral manifestations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Userone</dc:creator>
  <cp:lastModifiedBy>Veronica Rose</cp:lastModifiedBy>
  <cp:revision>56</cp:revision>
  <dcterms:created xsi:type="dcterms:W3CDTF">2019-04-13T16:25:49Z</dcterms:created>
  <dcterms:modified xsi:type="dcterms:W3CDTF">2024-06-24T06:22:26Z</dcterms:modified>
</cp:coreProperties>
</file>