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61" r:id="rId3"/>
    <p:sldId id="258" r:id="rId4"/>
    <p:sldId id="263" r:id="rId5"/>
    <p:sldId id="262" r:id="rId6"/>
    <p:sldId id="259" r:id="rId7"/>
    <p:sldId id="260" r:id="rId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9" d="100"/>
          <a:sy n="69" d="100"/>
        </p:scale>
        <p:origin x="-1416" y="-108"/>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925FE333-3D6A-47D6-AC36-3EB5EE59D303}" type="datetimeFigureOut">
              <a:rPr lang="en-US" smtClean="0"/>
              <a:pPr/>
              <a:t>5/21/2024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2AFB5FA-E918-4282-A110-545995B40AF1}"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925FE333-3D6A-47D6-AC36-3EB5EE59D303}" type="datetimeFigureOut">
              <a:rPr lang="en-US" smtClean="0"/>
              <a:pPr/>
              <a:t>5/21/2024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2AFB5FA-E918-4282-A110-545995B40AF1}"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25FE333-3D6A-47D6-AC36-3EB5EE59D303}" type="datetimeFigureOut">
              <a:rPr lang="en-US" smtClean="0"/>
              <a:pPr/>
              <a:t>5/21/2024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2AFB5FA-E918-4282-A110-545995B40AF1}"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925FE333-3D6A-47D6-AC36-3EB5EE59D303}" type="datetimeFigureOut">
              <a:rPr lang="en-US" smtClean="0"/>
              <a:pPr/>
              <a:t>5/21/2024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2AFB5FA-E918-4282-A110-545995B40AF1}"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925FE333-3D6A-47D6-AC36-3EB5EE59D303}" type="datetimeFigureOut">
              <a:rPr lang="en-US" smtClean="0"/>
              <a:pPr/>
              <a:t>5/21/2024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2AFB5FA-E918-4282-A110-545995B40AF1}"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925FE333-3D6A-47D6-AC36-3EB5EE59D303}" type="datetimeFigureOut">
              <a:rPr lang="en-US" smtClean="0"/>
              <a:pPr/>
              <a:t>5/21/2024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2AFB5FA-E918-4282-A110-545995B40AF1}"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25FE333-3D6A-47D6-AC36-3EB5EE59D303}" type="datetimeFigureOut">
              <a:rPr lang="en-US" smtClean="0"/>
              <a:pPr/>
              <a:t>5/21/2024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D2AFB5FA-E918-4282-A110-545995B40AF1}"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25FE333-3D6A-47D6-AC36-3EB5EE59D303}" type="datetimeFigureOut">
              <a:rPr lang="en-US" smtClean="0"/>
              <a:pPr/>
              <a:t>5/21/2024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2AFB5FA-E918-4282-A110-545995B40AF1}"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25FE333-3D6A-47D6-AC36-3EB5EE59D303}" type="datetimeFigureOut">
              <a:rPr lang="en-US" smtClean="0"/>
              <a:pPr/>
              <a:t>5/21/2024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2AFB5FA-E918-4282-A110-545995B40AF1}"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925FE333-3D6A-47D6-AC36-3EB5EE59D303}" type="datetimeFigureOut">
              <a:rPr lang="en-US" smtClean="0"/>
              <a:pPr/>
              <a:t>5/21/2024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2AFB5FA-E918-4282-A110-545995B40AF1}"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925FE333-3D6A-47D6-AC36-3EB5EE59D303}" type="datetimeFigureOut">
              <a:rPr lang="en-US" smtClean="0"/>
              <a:pPr/>
              <a:t>5/21/2024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2AFB5FA-E918-4282-A110-545995B40AF1}"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25FE333-3D6A-47D6-AC36-3EB5EE59D303}" type="datetimeFigureOut">
              <a:rPr lang="en-US" smtClean="0"/>
              <a:pPr/>
              <a:t>5/21/2024</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2AFB5FA-E918-4282-A110-545995B40AF1}"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Tympanic membrane </a:t>
            </a:r>
            <a:endParaRPr lang="en-US" b="1" dirty="0"/>
          </a:p>
        </p:txBody>
      </p:sp>
      <p:sp>
        <p:nvSpPr>
          <p:cNvPr id="3" name="Content Placeholder 2"/>
          <p:cNvSpPr>
            <a:spLocks noGrp="1"/>
          </p:cNvSpPr>
          <p:nvPr>
            <p:ph idx="1"/>
          </p:nvPr>
        </p:nvSpPr>
        <p:spPr/>
        <p:txBody>
          <a:bodyPr>
            <a:normAutofit fontScale="55000" lnSpcReduction="20000"/>
          </a:bodyPr>
          <a:lstStyle/>
          <a:p>
            <a:r>
              <a:rPr lang="en-US" dirty="0" smtClean="0"/>
              <a:t>Tympanic membrane is a thin, translucent partition between the external ear and middle ear</a:t>
            </a:r>
          </a:p>
          <a:p>
            <a:r>
              <a:rPr lang="en-US" dirty="0" smtClean="0"/>
              <a:t>It is oval in shape, measuring 9mm long and 10 mm width</a:t>
            </a:r>
          </a:p>
          <a:p>
            <a:r>
              <a:rPr lang="en-US" dirty="0" smtClean="0"/>
              <a:t>It is placed obliquely at an angle of 55 degree with the floor of the meatus</a:t>
            </a:r>
          </a:p>
          <a:p>
            <a:r>
              <a:rPr lang="en-US" dirty="0" smtClean="0"/>
              <a:t>It faces downwards, forwards and laterally</a:t>
            </a:r>
          </a:p>
          <a:p>
            <a:r>
              <a:rPr lang="en-US" dirty="0" smtClean="0"/>
              <a:t>The membrane has outer and inner surfaces</a:t>
            </a:r>
          </a:p>
          <a:p>
            <a:r>
              <a:rPr lang="en-US" dirty="0" smtClean="0"/>
              <a:t>Outer surface is concave lined by skin</a:t>
            </a:r>
          </a:p>
          <a:p>
            <a:r>
              <a:rPr lang="en-US" dirty="0" smtClean="0"/>
              <a:t>The inner surface is convex</a:t>
            </a:r>
          </a:p>
          <a:p>
            <a:r>
              <a:rPr lang="en-US" dirty="0" smtClean="0"/>
              <a:t>The maximum point of convexity is called umbo</a:t>
            </a:r>
          </a:p>
          <a:p>
            <a:r>
              <a:rPr lang="en-US" dirty="0" smtClean="0"/>
              <a:t>The inner surface provides attachment to the handle of the malleus </a:t>
            </a:r>
          </a:p>
          <a:p>
            <a:r>
              <a:rPr lang="en-US" dirty="0" smtClean="0"/>
              <a:t>The tip of the handle of the malleus lies at the umbo</a:t>
            </a:r>
          </a:p>
          <a:p>
            <a:r>
              <a:rPr lang="en-US" dirty="0" smtClean="0"/>
              <a:t>The membrane is thickened at its circumference which is fixed to the tympanic sulcus of the temporal bone</a:t>
            </a:r>
          </a:p>
          <a:p>
            <a:r>
              <a:rPr lang="en-US" dirty="0" smtClean="0"/>
              <a:t>Superiorly the sulcus is deficient. Here the membrane is attached to the tympanic notch</a:t>
            </a:r>
          </a:p>
          <a:p>
            <a:r>
              <a:rPr lang="en-US" dirty="0" smtClean="0"/>
              <a:t>The membrane has two folds, anterior and posterior malleolar folds</a:t>
            </a:r>
            <a:endParaRPr lang="en-US" dirty="0"/>
          </a:p>
          <a:p>
            <a:pPr>
              <a:buNone/>
            </a:pPr>
            <a:endParaRPr lang="en-US" dirty="0"/>
          </a:p>
          <a:p>
            <a:endParaRPr lang="en-US" dirty="0" smtClean="0"/>
          </a:p>
          <a:p>
            <a:endParaRPr lang="en-US" dirty="0"/>
          </a:p>
          <a:p>
            <a:endParaRPr lang="en-US" dirty="0" smtClean="0"/>
          </a:p>
          <a:p>
            <a:endParaRPr lang="en-US" dirty="0"/>
          </a:p>
          <a:p>
            <a:endParaRPr lang="en-US" dirty="0" smtClean="0"/>
          </a:p>
          <a:p>
            <a:endParaRPr lang="en-US" dirty="0"/>
          </a:p>
          <a:p>
            <a:endParaRPr lang="en-US" dirty="0" smtClean="0"/>
          </a:p>
          <a:p>
            <a:endParaRPr lang="en-US" dirty="0"/>
          </a:p>
          <a:p>
            <a:endParaRPr lang="en-US" dirty="0" smtClean="0"/>
          </a:p>
          <a:p>
            <a:endParaRPr lang="en-US" dirty="0"/>
          </a:p>
          <a:p>
            <a:endParaRPr lang="en-US" dirty="0" smtClean="0"/>
          </a:p>
          <a:p>
            <a:endParaRPr lang="en-US" dirty="0"/>
          </a:p>
          <a:p>
            <a:pPr>
              <a:buNone/>
            </a:pPr>
            <a:endParaRPr lang="en-US" dirty="0"/>
          </a:p>
          <a:p>
            <a:endParaRPr lang="en-US"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6e21a4b0-63ac-462f-af74-1a9955f4af3f.jpg"/>
          <p:cNvPicPr>
            <a:picLocks noGrp="1" noChangeAspect="1"/>
          </p:cNvPicPr>
          <p:nvPr>
            <p:ph idx="1"/>
          </p:nvPr>
        </p:nvPicPr>
        <p:blipFill>
          <a:blip r:embed="rId2"/>
          <a:stretch>
            <a:fillRect/>
          </a:stretch>
        </p:blipFill>
        <p:spPr>
          <a:xfrm rot="10800000">
            <a:off x="838200" y="1524000"/>
            <a:ext cx="6560852" cy="4525963"/>
          </a:xfr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fontScale="62500" lnSpcReduction="20000"/>
          </a:bodyPr>
          <a:lstStyle/>
          <a:p>
            <a:r>
              <a:rPr lang="en-US" dirty="0" smtClean="0"/>
              <a:t>The greater part of the tympanic membrane is tightly stretched called pars tensa</a:t>
            </a:r>
          </a:p>
          <a:p>
            <a:r>
              <a:rPr lang="en-US" dirty="0" smtClean="0"/>
              <a:t>The part between the two malleolar fold is loose and is called the pars flaccida</a:t>
            </a:r>
          </a:p>
          <a:p>
            <a:r>
              <a:rPr lang="en-US" dirty="0" smtClean="0"/>
              <a:t>The pars flaccida is crossed internally by the chorda tympani</a:t>
            </a:r>
          </a:p>
          <a:p>
            <a:r>
              <a:rPr lang="en-US" dirty="0" smtClean="0"/>
              <a:t>The membrane is held by the inward pull of tensor tympani muscle which is inserted into the upper end of handle of malleus</a:t>
            </a:r>
          </a:p>
          <a:p>
            <a:pPr>
              <a:buNone/>
            </a:pPr>
            <a:r>
              <a:rPr lang="en-US" b="1" dirty="0" smtClean="0"/>
              <a:t>Structure</a:t>
            </a:r>
          </a:p>
          <a:p>
            <a:r>
              <a:rPr lang="en-US" dirty="0"/>
              <a:t>T</a:t>
            </a:r>
            <a:r>
              <a:rPr lang="en-US" dirty="0" smtClean="0"/>
              <a:t>ympanic membrane is composed of three layers:</a:t>
            </a:r>
          </a:p>
          <a:p>
            <a:r>
              <a:rPr lang="en-US" b="1" i="1" dirty="0" smtClean="0"/>
              <a:t>The outer circular layer: </a:t>
            </a:r>
            <a:r>
              <a:rPr lang="en-US" dirty="0" smtClean="0"/>
              <a:t> made up of skin</a:t>
            </a:r>
          </a:p>
          <a:p>
            <a:r>
              <a:rPr lang="en-US" dirty="0"/>
              <a:t> </a:t>
            </a:r>
            <a:r>
              <a:rPr lang="en-US" b="1" i="1" dirty="0"/>
              <a:t>T</a:t>
            </a:r>
            <a:r>
              <a:rPr lang="en-US" b="1" i="1" dirty="0" smtClean="0"/>
              <a:t>he middle fibrous layer:  </a:t>
            </a:r>
            <a:r>
              <a:rPr lang="en-US" dirty="0" smtClean="0"/>
              <a:t>made up of  superficial radiating fibres and deep circular fibres. Circular fibres are minimal at the centre and maximal at the periphery. In pars flaccida the fibrous tissue is replaced by loose areolar tissue</a:t>
            </a:r>
          </a:p>
          <a:p>
            <a:r>
              <a:rPr lang="en-US" b="1" i="1" dirty="0" smtClean="0"/>
              <a:t>The Inner mucous layer: </a:t>
            </a:r>
            <a:r>
              <a:rPr lang="en-US" dirty="0" smtClean="0"/>
              <a:t> lined by a ciliated columnar epithelium</a:t>
            </a:r>
          </a:p>
          <a:p>
            <a:endParaRPr lang="en-US" dirty="0" smtClean="0"/>
          </a:p>
          <a:p>
            <a:endParaRPr lang="en-US"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Structure </a:t>
            </a:r>
            <a:endParaRPr lang="en-US" b="1" dirty="0"/>
          </a:p>
        </p:txBody>
      </p:sp>
      <p:pic>
        <p:nvPicPr>
          <p:cNvPr id="4" name="Content Placeholder 3" descr="d8498146-9cf4-46ac-9eb0-6815b4c2fcb0.jpg"/>
          <p:cNvPicPr>
            <a:picLocks noGrp="1" noChangeAspect="1"/>
          </p:cNvPicPr>
          <p:nvPr>
            <p:ph idx="1"/>
          </p:nvPr>
        </p:nvPicPr>
        <p:blipFill>
          <a:blip r:embed="rId2"/>
          <a:stretch>
            <a:fillRect/>
          </a:stretch>
        </p:blipFill>
        <p:spPr>
          <a:xfrm rot="10800000">
            <a:off x="1981200" y="1600200"/>
            <a:ext cx="5822344" cy="4525963"/>
          </a:xfr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fd681ceb-46a0-49ba-b65e-cc3579b88637.jpg"/>
          <p:cNvPicPr>
            <a:picLocks noGrp="1" noChangeAspect="1"/>
          </p:cNvPicPr>
          <p:nvPr>
            <p:ph idx="1"/>
          </p:nvPr>
        </p:nvPicPr>
        <p:blipFill>
          <a:blip r:embed="rId2"/>
          <a:stretch>
            <a:fillRect/>
          </a:stretch>
        </p:blipFill>
        <p:spPr>
          <a:xfrm rot="10800000">
            <a:off x="1447800" y="1447800"/>
            <a:ext cx="6538637" cy="4525963"/>
          </a:xfr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fontScale="62500" lnSpcReduction="20000"/>
          </a:bodyPr>
          <a:lstStyle/>
          <a:p>
            <a:pPr>
              <a:buNone/>
            </a:pPr>
            <a:r>
              <a:rPr lang="en-US" b="1" dirty="0" smtClean="0"/>
              <a:t>Blood supply</a:t>
            </a:r>
          </a:p>
          <a:p>
            <a:r>
              <a:rPr lang="en-US" dirty="0" smtClean="0"/>
              <a:t>The outer surface is supplied by deep auricular branch of maxillary artery</a:t>
            </a:r>
          </a:p>
          <a:p>
            <a:r>
              <a:rPr lang="en-US" dirty="0" smtClean="0"/>
              <a:t>The inner surface is supplied by anterior tympanic branch of maxillary artery and posterior tympanic branch of stylomastoid artery</a:t>
            </a:r>
          </a:p>
          <a:p>
            <a:pPr>
              <a:buNone/>
            </a:pPr>
            <a:r>
              <a:rPr lang="en-US" b="1" dirty="0" smtClean="0"/>
              <a:t>Venous drainage</a:t>
            </a:r>
          </a:p>
          <a:p>
            <a:r>
              <a:rPr lang="en-US" dirty="0" smtClean="0"/>
              <a:t>Veins from the outer surface drains into external jugular vein</a:t>
            </a:r>
          </a:p>
          <a:p>
            <a:r>
              <a:rPr lang="en-US" dirty="0" smtClean="0"/>
              <a:t>Veins from the inner surface drains into transverse sinus and venous plexus around the auditory tube</a:t>
            </a:r>
          </a:p>
          <a:p>
            <a:pPr>
              <a:buNone/>
            </a:pPr>
            <a:r>
              <a:rPr lang="en-US" b="1" dirty="0" smtClean="0"/>
              <a:t>Lymphatic drainage</a:t>
            </a:r>
          </a:p>
          <a:p>
            <a:r>
              <a:rPr lang="en-US" dirty="0" smtClean="0"/>
              <a:t>Preauricular and retropharyngeal lymph nodes</a:t>
            </a:r>
          </a:p>
          <a:p>
            <a:pPr>
              <a:buNone/>
            </a:pPr>
            <a:r>
              <a:rPr lang="en-US" b="1" dirty="0" smtClean="0"/>
              <a:t>Nerve supply</a:t>
            </a:r>
          </a:p>
          <a:p>
            <a:r>
              <a:rPr lang="en-US" dirty="0" smtClean="0"/>
              <a:t>The outer surface is supplied by auriculotemporal nerve and auricular branch of vagus nerve</a:t>
            </a:r>
          </a:p>
          <a:p>
            <a:r>
              <a:rPr lang="en-US" dirty="0" smtClean="0"/>
              <a:t>Inner surface is supplied by the tympanic branch of glossopharyngeal nerve</a:t>
            </a:r>
          </a:p>
          <a:p>
            <a:pPr>
              <a:buNone/>
            </a:pPr>
            <a:endParaRPr lang="en-US"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fontScale="77500" lnSpcReduction="20000"/>
          </a:bodyPr>
          <a:lstStyle/>
          <a:p>
            <a:pPr>
              <a:buNone/>
            </a:pPr>
            <a:r>
              <a:rPr lang="en-US" b="1" dirty="0" smtClean="0"/>
              <a:t>Clinical aspects</a:t>
            </a:r>
          </a:p>
          <a:p>
            <a:r>
              <a:rPr lang="en-US" dirty="0" smtClean="0"/>
              <a:t>For the examination of the tympanic membrane the auricle should be drawn upwards, backwards and slightly laterally. In infants the auricle is drawn downwards and backwards because the auditory canal is cartilaginous and the outer surface of the tympanic membrane is directed downwards</a:t>
            </a:r>
          </a:p>
          <a:p>
            <a:r>
              <a:rPr lang="en-US" dirty="0" smtClean="0"/>
              <a:t>When the tympanic membrane is illuminated for the examination the concavity of the membrane produces a cone of light through the membrane the under lying handle of malleus and long process of incus can see</a:t>
            </a:r>
          </a:p>
          <a:p>
            <a:r>
              <a:rPr lang="en-US" dirty="0" smtClean="0"/>
              <a:t>The tympanic membrane is sometimes incised to drain pus present in the middle ear. The procedure is called myringotomy.</a:t>
            </a:r>
            <a:endParaRPr lang="en-US" dirty="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170</TotalTime>
  <Words>478</Words>
  <Application>Microsoft Office PowerPoint</Application>
  <PresentationFormat>On-screen Show (4:3)</PresentationFormat>
  <Paragraphs>52</Paragraphs>
  <Slides>7</Slides>
  <Notes>0</Notes>
  <HiddenSlides>0</HiddenSlides>
  <MMClips>0</MMClips>
  <ScaleCrop>false</ScaleCrop>
  <HeadingPairs>
    <vt:vector size="4" baseType="variant">
      <vt:variant>
        <vt:lpstr>Theme</vt:lpstr>
      </vt:variant>
      <vt:variant>
        <vt:i4>1</vt:i4>
      </vt:variant>
      <vt:variant>
        <vt:lpstr>Slide Titles</vt:lpstr>
      </vt:variant>
      <vt:variant>
        <vt:i4>7</vt:i4>
      </vt:variant>
    </vt:vector>
  </HeadingPairs>
  <TitlesOfParts>
    <vt:vector size="8" baseType="lpstr">
      <vt:lpstr>Office Theme</vt:lpstr>
      <vt:lpstr>Tympanic membrane </vt:lpstr>
      <vt:lpstr>Slide 2</vt:lpstr>
      <vt:lpstr>Slide 3</vt:lpstr>
      <vt:lpstr>Structure </vt:lpstr>
      <vt:lpstr>Slide 5</vt:lpstr>
      <vt:lpstr>Slide 6</vt:lpstr>
      <vt:lpstr>Slide 7</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Tympanic membrane </dc:title>
  <dc:creator>Manju Jisso</dc:creator>
  <cp:lastModifiedBy>Manju Jisso</cp:lastModifiedBy>
  <cp:revision>3</cp:revision>
  <dcterms:created xsi:type="dcterms:W3CDTF">2024-05-14T05:07:34Z</dcterms:created>
  <dcterms:modified xsi:type="dcterms:W3CDTF">2024-05-21T05:22:22Z</dcterms:modified>
</cp:coreProperties>
</file>