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75"/>
  </p:notesMasterIdLst>
  <p:handoutMasterIdLst>
    <p:handoutMasterId r:id="rId76"/>
  </p:handoutMasterIdLst>
  <p:sldIdLst>
    <p:sldId id="256" r:id="rId5"/>
    <p:sldId id="394" r:id="rId6"/>
    <p:sldId id="395" r:id="rId7"/>
    <p:sldId id="396" r:id="rId8"/>
    <p:sldId id="349" r:id="rId9"/>
    <p:sldId id="351" r:id="rId10"/>
    <p:sldId id="352" r:id="rId11"/>
    <p:sldId id="353" r:id="rId12"/>
    <p:sldId id="363" r:id="rId13"/>
    <p:sldId id="378" r:id="rId14"/>
    <p:sldId id="379" r:id="rId15"/>
    <p:sldId id="380" r:id="rId16"/>
    <p:sldId id="381" r:id="rId17"/>
    <p:sldId id="397" r:id="rId18"/>
    <p:sldId id="382" r:id="rId19"/>
    <p:sldId id="383" r:id="rId20"/>
    <p:sldId id="384" r:id="rId21"/>
    <p:sldId id="385" r:id="rId22"/>
    <p:sldId id="386" r:id="rId23"/>
    <p:sldId id="387" r:id="rId24"/>
    <p:sldId id="388" r:id="rId25"/>
    <p:sldId id="389" r:id="rId26"/>
    <p:sldId id="355" r:id="rId27"/>
    <p:sldId id="391" r:id="rId28"/>
    <p:sldId id="356" r:id="rId29"/>
    <p:sldId id="390" r:id="rId30"/>
    <p:sldId id="361" r:id="rId31"/>
    <p:sldId id="305" r:id="rId32"/>
    <p:sldId id="348" r:id="rId33"/>
    <p:sldId id="343" r:id="rId34"/>
    <p:sldId id="344" r:id="rId35"/>
    <p:sldId id="362" r:id="rId36"/>
    <p:sldId id="364" r:id="rId37"/>
    <p:sldId id="365" r:id="rId38"/>
    <p:sldId id="366" r:id="rId39"/>
    <p:sldId id="367" r:id="rId40"/>
    <p:sldId id="368" r:id="rId41"/>
    <p:sldId id="369" r:id="rId42"/>
    <p:sldId id="370" r:id="rId43"/>
    <p:sldId id="371" r:id="rId44"/>
    <p:sldId id="372" r:id="rId45"/>
    <p:sldId id="373" r:id="rId46"/>
    <p:sldId id="377" r:id="rId47"/>
    <p:sldId id="374" r:id="rId48"/>
    <p:sldId id="375" r:id="rId49"/>
    <p:sldId id="376" r:id="rId50"/>
    <p:sldId id="392" r:id="rId51"/>
    <p:sldId id="393" r:id="rId52"/>
    <p:sldId id="346" r:id="rId53"/>
    <p:sldId id="354" r:id="rId54"/>
    <p:sldId id="398" r:id="rId55"/>
    <p:sldId id="399"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3" r:id="rId69"/>
    <p:sldId id="414" r:id="rId70"/>
    <p:sldId id="412" r:id="rId71"/>
    <p:sldId id="415" r:id="rId72"/>
    <p:sldId id="416" r:id="rId73"/>
    <p:sldId id="41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44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3725" autoAdjust="0"/>
  </p:normalViewPr>
  <p:slideViewPr>
    <p:cSldViewPr snapToGrid="0">
      <p:cViewPr varScale="1">
        <p:scale>
          <a:sx n="82" d="100"/>
          <a:sy n="82" d="100"/>
        </p:scale>
        <p:origin x="557"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8" d="100"/>
          <a:sy n="48" d="100"/>
        </p:scale>
        <p:origin x="183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slide" Target="slides/slide59.xml" /><Relationship Id="rId68" Type="http://schemas.openxmlformats.org/officeDocument/2006/relationships/slide" Target="slides/slide64.xml" /><Relationship Id="rId76" Type="http://schemas.openxmlformats.org/officeDocument/2006/relationships/handoutMaster" Target="handoutMasters/handoutMaster1.xml" /><Relationship Id="rId7" Type="http://schemas.openxmlformats.org/officeDocument/2006/relationships/slide" Target="slides/slide3.xml" /><Relationship Id="rId71" Type="http://schemas.openxmlformats.org/officeDocument/2006/relationships/slide" Target="slides/slide67.xml" /><Relationship Id="rId2" Type="http://schemas.openxmlformats.org/officeDocument/2006/relationships/customXml" Target="../customXml/item2.xml" /><Relationship Id="rId16" Type="http://schemas.openxmlformats.org/officeDocument/2006/relationships/slide" Target="slides/slide12.xml" /><Relationship Id="rId29" Type="http://schemas.openxmlformats.org/officeDocument/2006/relationships/slide" Target="slides/slide25.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66" Type="http://schemas.openxmlformats.org/officeDocument/2006/relationships/slide" Target="slides/slide62.xml" /><Relationship Id="rId74" Type="http://schemas.openxmlformats.org/officeDocument/2006/relationships/slide" Target="slides/slide70.xml" /><Relationship Id="rId79" Type="http://schemas.openxmlformats.org/officeDocument/2006/relationships/theme" Target="theme/theme1.xml" /><Relationship Id="rId5" Type="http://schemas.openxmlformats.org/officeDocument/2006/relationships/slide" Target="slides/slide1.xml" /><Relationship Id="rId61" Type="http://schemas.openxmlformats.org/officeDocument/2006/relationships/slide" Target="slides/slide57.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slide" Target="slides/slide56.xml" /><Relationship Id="rId65" Type="http://schemas.openxmlformats.org/officeDocument/2006/relationships/slide" Target="slides/slide61.xml" /><Relationship Id="rId73" Type="http://schemas.openxmlformats.org/officeDocument/2006/relationships/slide" Target="slides/slide69.xml" /><Relationship Id="rId78" Type="http://schemas.openxmlformats.org/officeDocument/2006/relationships/viewProps" Target="viewProp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slide" Target="slides/slide60.xml" /><Relationship Id="rId69" Type="http://schemas.openxmlformats.org/officeDocument/2006/relationships/slide" Target="slides/slide65.xml" /><Relationship Id="rId77" Type="http://schemas.openxmlformats.org/officeDocument/2006/relationships/presProps" Target="presProps.xml" /><Relationship Id="rId8" Type="http://schemas.openxmlformats.org/officeDocument/2006/relationships/slide" Target="slides/slide4.xml" /><Relationship Id="rId51" Type="http://schemas.openxmlformats.org/officeDocument/2006/relationships/slide" Target="slides/slide47.xml" /><Relationship Id="rId72" Type="http://schemas.openxmlformats.org/officeDocument/2006/relationships/slide" Target="slides/slide68.xml" /><Relationship Id="rId80" Type="http://schemas.openxmlformats.org/officeDocument/2006/relationships/tableStyles" Target="tableStyles.xml" /><Relationship Id="rId3" Type="http://schemas.openxmlformats.org/officeDocument/2006/relationships/customXml" Target="../customXml/item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 Id="rId67" Type="http://schemas.openxmlformats.org/officeDocument/2006/relationships/slide" Target="slides/slide63.xml"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slide" Target="slides/slide58.xml" /><Relationship Id="rId70" Type="http://schemas.openxmlformats.org/officeDocument/2006/relationships/slide" Target="slides/slide66.xml" /><Relationship Id="rId75" Type="http://schemas.openxmlformats.org/officeDocument/2006/relationships/notesMaster" Target="notesMasters/notesMaster1.xml" /><Relationship Id="rId1" Type="http://schemas.openxmlformats.org/officeDocument/2006/relationships/customXml" Target="../customXml/item1.xml" /><Relationship Id="rId6" Type="http://schemas.openxmlformats.org/officeDocument/2006/relationships/slide" Target="slides/slide2.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7A63F-9D06-479D-A04D-717692D4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1F70DC-6EDE-457C-B55A-39AC7DE41A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7C06C4-C5A6-48FB-97F5-B20A44F857E9}" type="datetimeFigureOut">
              <a:rPr lang="en-US" smtClean="0"/>
              <a:t>6/24/2024</a:t>
            </a:fld>
            <a:endParaRPr lang="en-US"/>
          </a:p>
        </p:txBody>
      </p:sp>
      <p:sp>
        <p:nvSpPr>
          <p:cNvPr id="4" name="Footer Placeholder 3">
            <a:extLst>
              <a:ext uri="{FF2B5EF4-FFF2-40B4-BE49-F238E27FC236}">
                <a16:creationId xmlns:a16="http://schemas.microsoft.com/office/drawing/2014/main" id="{146987CF-42F5-4BB0-AD0D-1D64C35944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368FB4-296C-4F8C-BFA3-D7C3AD617B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55657-0A12-495F-9FFA-D8F7554E7C39}" type="slidenum">
              <a:rPr lang="en-US" smtClean="0"/>
              <a:t>‹#›</a:t>
            </a:fld>
            <a:endParaRPr lang="en-US"/>
          </a:p>
        </p:txBody>
      </p:sp>
    </p:spTree>
    <p:extLst>
      <p:ext uri="{BB962C8B-B14F-4D97-AF65-F5344CB8AC3E}">
        <p14:creationId xmlns:p14="http://schemas.microsoft.com/office/powerpoint/2010/main" val="1766432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2B2CC-0155-4E5E-A890-531D58ADF5B2}"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80FBB-F712-42E7-8C2F-226D98798B3F}" type="slidenum">
              <a:rPr lang="en-US" smtClean="0"/>
              <a:t>‹#›</a:t>
            </a:fld>
            <a:endParaRPr lang="en-US"/>
          </a:p>
        </p:txBody>
      </p:sp>
    </p:spTree>
    <p:extLst>
      <p:ext uri="{BB962C8B-B14F-4D97-AF65-F5344CB8AC3E}">
        <p14:creationId xmlns:p14="http://schemas.microsoft.com/office/powerpoint/2010/main" val="256715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305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3050" y="-663"/>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3050" y="0"/>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2746250" y="-663"/>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77040" y="1193411"/>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6442672" y="193606"/>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048" y="-663"/>
            <a:ext cx="12188952"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527050" y="1121700"/>
            <a:ext cx="9144000" cy="2387600"/>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endParaRPr lang="en-US" dirty="0">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527050" y="3600450"/>
            <a:ext cx="9144000" cy="2451100"/>
          </a:xfrm>
        </p:spPr>
        <p:txBody>
          <a:bodyPr>
            <a:normAutofit/>
          </a:bodyPr>
          <a:lstStyle>
            <a:lvl1pPr marL="0" indent="0" algn="ctr">
              <a:buNone/>
              <a:defRPr sz="28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115554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6" name="Title 1">
            <a:extLst>
              <a:ext uri="{FF2B5EF4-FFF2-40B4-BE49-F238E27FC236}">
                <a16:creationId xmlns:a16="http://schemas.microsoft.com/office/drawing/2014/main" id="{673294AE-7408-47DB-898D-41F8C069B42E}"/>
              </a:ext>
            </a:extLst>
          </p:cNvPr>
          <p:cNvSpPr>
            <a:spLocks noGrp="1"/>
          </p:cNvSpPr>
          <p:nvPr>
            <p:ph type="title"/>
          </p:nvPr>
        </p:nvSpPr>
        <p:spPr>
          <a:xfrm>
            <a:off x="841248" y="857251"/>
            <a:ext cx="6156051"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E973052A-4118-4E04-81F8-A44EC172FE46}"/>
              </a:ext>
            </a:extLst>
          </p:cNvPr>
          <p:cNvSpPr>
            <a:spLocks noGrp="1"/>
          </p:cNvSpPr>
          <p:nvPr>
            <p:ph idx="1"/>
          </p:nvPr>
        </p:nvSpPr>
        <p:spPr>
          <a:xfrm>
            <a:off x="841247" y="3190875"/>
            <a:ext cx="6156052" cy="2986087"/>
          </a:xfrm>
        </p:spPr>
        <p:txBody>
          <a:bodyPr>
            <a:normAutofit/>
          </a:bodyPr>
          <a:lstStyle>
            <a:lvl1pPr marL="0" indent="0">
              <a:buNone/>
              <a:defRPr sz="2200"/>
            </a:lvl1pPr>
          </a:lstStyle>
          <a:p>
            <a:pPr marL="228600" lvl="0" indent="-228600"/>
            <a:r>
              <a:rPr lang="en-US" sz="2000">
                <a:solidFill>
                  <a:schemeClr val="tx2">
                    <a:alpha val="60000"/>
                  </a:schemeClr>
                </a:solidFill>
              </a:rPr>
              <a:t>Click to edit Master text styles</a:t>
            </a:r>
          </a:p>
        </p:txBody>
      </p:sp>
      <p:sp>
        <p:nvSpPr>
          <p:cNvPr id="10" name="Date Placeholder 3">
            <a:extLst>
              <a:ext uri="{FF2B5EF4-FFF2-40B4-BE49-F238E27FC236}">
                <a16:creationId xmlns:a16="http://schemas.microsoft.com/office/drawing/2014/main" id="{8988D1E1-6064-4D6A-9EB1-578E20A2A0ED}"/>
              </a:ext>
            </a:extLst>
          </p:cNvPr>
          <p:cNvSpPr txBox="1">
            <a:spLocks/>
          </p:cNvSpPr>
          <p:nvPr userDrawn="1"/>
        </p:nvSpPr>
        <p:spPr>
          <a:xfrm>
            <a:off x="841248" y="6429375"/>
            <a:ext cx="2646725"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mtClean="0">
                <a:solidFill>
                  <a:schemeClr val="tx2">
                    <a:alpha val="60000"/>
                  </a:schemeClr>
                </a:solidFill>
              </a:rPr>
              <a:pPr/>
              <a:t>6/24/2024</a:t>
            </a:fld>
            <a:endParaRPr lang="en-US" dirty="0">
              <a:solidFill>
                <a:schemeClr val="tx2">
                  <a:alpha val="60000"/>
                </a:schemeClr>
              </a:solidFill>
            </a:endParaRPr>
          </a:p>
        </p:txBody>
      </p:sp>
      <p:sp>
        <p:nvSpPr>
          <p:cNvPr id="11" name="Footer Placeholder 4">
            <a:extLst>
              <a:ext uri="{FF2B5EF4-FFF2-40B4-BE49-F238E27FC236}">
                <a16:creationId xmlns:a16="http://schemas.microsoft.com/office/drawing/2014/main" id="{BD47C5CB-0317-4DC6-A76F-38A5BB1FD1C2}"/>
              </a:ext>
            </a:extLst>
          </p:cNvPr>
          <p:cNvSpPr txBox="1">
            <a:spLocks/>
          </p:cNvSpPr>
          <p:nvPr userDrawn="1"/>
        </p:nvSpPr>
        <p:spPr>
          <a:xfrm>
            <a:off x="4044696" y="64293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alpha val="60000"/>
                  </a:schemeClr>
                </a:solidFill>
              </a:rPr>
              <a:t>Sample footer text</a:t>
            </a:r>
            <a:endParaRPr lang="en-US" dirty="0">
              <a:solidFill>
                <a:schemeClr val="tx2">
                  <a:alpha val="60000"/>
                </a:schemeClr>
              </a:solidFill>
            </a:endParaRPr>
          </a:p>
        </p:txBody>
      </p:sp>
      <p:sp>
        <p:nvSpPr>
          <p:cNvPr id="12" name="Slide Number Placeholder 5">
            <a:extLst>
              <a:ext uri="{FF2B5EF4-FFF2-40B4-BE49-F238E27FC236}">
                <a16:creationId xmlns:a16="http://schemas.microsoft.com/office/drawing/2014/main" id="{8CCF6E15-0BE7-453B-BBD4-B379C390AD22}"/>
              </a:ext>
            </a:extLst>
          </p:cNvPr>
          <p:cNvSpPr txBox="1">
            <a:spLocks/>
          </p:cNvSpPr>
          <p:nvPr userDrawn="1"/>
        </p:nvSpPr>
        <p:spPr>
          <a:xfrm>
            <a:off x="8613648" y="6429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mtClean="0">
                <a:solidFill>
                  <a:schemeClr val="tx2">
                    <a:alpha val="60000"/>
                  </a:schemeClr>
                </a:solidFill>
              </a:rPr>
              <a:pPr/>
              <a:t>‹#›</a:t>
            </a:fld>
            <a:endParaRPr lang="en-US" dirty="0">
              <a:solidFill>
                <a:schemeClr val="tx2">
                  <a:alpha val="60000"/>
                </a:schemeClr>
              </a:solidFill>
            </a:endParaRPr>
          </a:p>
        </p:txBody>
      </p:sp>
      <p:sp>
        <p:nvSpPr>
          <p:cNvPr id="14" name="Picture Placeholder 13">
            <a:extLst>
              <a:ext uri="{FF2B5EF4-FFF2-40B4-BE49-F238E27FC236}">
                <a16:creationId xmlns:a16="http://schemas.microsoft.com/office/drawing/2014/main" id="{0E092228-4487-4E3A-AEE3-12DC34A061E2}"/>
              </a:ext>
            </a:extLst>
          </p:cNvPr>
          <p:cNvSpPr>
            <a:spLocks noGrp="1"/>
          </p:cNvSpPr>
          <p:nvPr>
            <p:ph type="pic" sz="quarter" idx="13"/>
          </p:nvPr>
        </p:nvSpPr>
        <p:spPr>
          <a:xfrm>
            <a:off x="7424928" y="484632"/>
            <a:ext cx="4279392" cy="286207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6AB20921-6E7F-4BD8-9399-D18CABB64B9A}"/>
              </a:ext>
            </a:extLst>
          </p:cNvPr>
          <p:cNvSpPr>
            <a:spLocks noGrp="1"/>
          </p:cNvSpPr>
          <p:nvPr>
            <p:ph type="pic" sz="quarter" idx="14"/>
          </p:nvPr>
        </p:nvSpPr>
        <p:spPr>
          <a:xfrm>
            <a:off x="7424928" y="3511296"/>
            <a:ext cx="4279392" cy="2862072"/>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423043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22B425-A1C3-4DFE-BF49-1B9F96D46B2A}"/>
              </a:ext>
            </a:extLst>
          </p:cNvPr>
          <p:cNvSpPr>
            <a:spLocks noGrp="1"/>
          </p:cNvSpPr>
          <p:nvPr>
            <p:ph type="title"/>
          </p:nvPr>
        </p:nvSpPr>
        <p:spPr>
          <a:xfrm>
            <a:off x="841248" y="3893769"/>
            <a:ext cx="5992550" cy="2319306"/>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4" name="Picture Placeholder 13">
            <a:extLst>
              <a:ext uri="{FF2B5EF4-FFF2-40B4-BE49-F238E27FC236}">
                <a16:creationId xmlns:a16="http://schemas.microsoft.com/office/drawing/2014/main" id="{2AEC60F9-EA79-4A18-B040-024AFB62FD5E}"/>
              </a:ext>
            </a:extLst>
          </p:cNvPr>
          <p:cNvSpPr>
            <a:spLocks noGrp="1"/>
          </p:cNvSpPr>
          <p:nvPr>
            <p:ph type="pic" sz="quarter" idx="13"/>
          </p:nvPr>
        </p:nvSpPr>
        <p:spPr>
          <a:xfrm>
            <a:off x="493776" y="484632"/>
            <a:ext cx="11210544" cy="3191256"/>
          </a:xfrm>
          <a:solidFill>
            <a:schemeClr val="accent6"/>
          </a:solidFill>
        </p:spPr>
        <p:txBody>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83B88B7B-A749-40EA-A140-38D1E04EFF4F}"/>
              </a:ext>
            </a:extLst>
          </p:cNvPr>
          <p:cNvSpPr>
            <a:spLocks noGrp="1"/>
          </p:cNvSpPr>
          <p:nvPr>
            <p:ph idx="1"/>
          </p:nvPr>
        </p:nvSpPr>
        <p:spPr>
          <a:xfrm>
            <a:off x="6979133" y="3893770"/>
            <a:ext cx="4377714" cy="2319306"/>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a:xfrm>
            <a:off x="838200" y="6418489"/>
            <a:ext cx="2743200" cy="365125"/>
          </a:xfrm>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6132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5209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3987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9012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0697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7681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7761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7408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8AFCE-98D2-46C5-82A8-E45659B1769D}"/>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id="{F69999FB-8585-40F0-990C-6A0BAD1C8081}"/>
              </a:ext>
              <a:ext uri="{C183D7F6-B498-43B3-948B-1728B52AA6E4}">
                <adec:decorative xmlns:adec="http://schemas.microsoft.com/office/drawing/2017/decorative" val="1"/>
              </a:ext>
            </a:extLst>
          </p:cNvPr>
          <p:cNvSpPr/>
          <p:nvPr userDrawn="1"/>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68738E-7449-46C1-B7D3-844FE2BA7D35}"/>
              </a:ext>
            </a:extLst>
          </p:cNvPr>
          <p:cNvSpPr>
            <a:spLocks noGrp="1"/>
          </p:cNvSpPr>
          <p:nvPr>
            <p:ph type="title"/>
          </p:nvPr>
        </p:nvSpPr>
        <p:spPr>
          <a:xfrm>
            <a:off x="838200" y="914399"/>
            <a:ext cx="5992550" cy="2827422"/>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B0FF04F9-E792-4C19-9FD5-44800CEB2E89}"/>
              </a:ext>
            </a:extLst>
          </p:cNvPr>
          <p:cNvSpPr>
            <a:spLocks noGrp="1"/>
          </p:cNvSpPr>
          <p:nvPr>
            <p:ph idx="1"/>
          </p:nvPr>
        </p:nvSpPr>
        <p:spPr>
          <a:xfrm>
            <a:off x="6976085" y="914400"/>
            <a:ext cx="4377714" cy="2827422"/>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14" name="Picture Placeholder 13">
            <a:extLst>
              <a:ext uri="{FF2B5EF4-FFF2-40B4-BE49-F238E27FC236}">
                <a16:creationId xmlns:a16="http://schemas.microsoft.com/office/drawing/2014/main" id="{5F2F9DF6-DFB9-44A8-B629-57F58893AD21}"/>
              </a:ext>
            </a:extLst>
          </p:cNvPr>
          <p:cNvSpPr>
            <a:spLocks noGrp="1"/>
          </p:cNvSpPr>
          <p:nvPr>
            <p:ph type="pic" sz="quarter" idx="13"/>
          </p:nvPr>
        </p:nvSpPr>
        <p:spPr>
          <a:xfrm>
            <a:off x="490538" y="4059936"/>
            <a:ext cx="2807208" cy="2322576"/>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927BC207-43FE-4B6A-AEBE-875B69CF9761}"/>
              </a:ext>
            </a:extLst>
          </p:cNvPr>
          <p:cNvSpPr>
            <a:spLocks noGrp="1"/>
          </p:cNvSpPr>
          <p:nvPr>
            <p:ph type="pic" sz="quarter" idx="14"/>
          </p:nvPr>
        </p:nvSpPr>
        <p:spPr>
          <a:xfrm>
            <a:off x="3291840" y="4059936"/>
            <a:ext cx="2807208" cy="2322576"/>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EBBF5499-9A70-4846-B98E-316EC17F9FCD}"/>
              </a:ext>
            </a:extLst>
          </p:cNvPr>
          <p:cNvSpPr>
            <a:spLocks noGrp="1"/>
          </p:cNvSpPr>
          <p:nvPr>
            <p:ph type="pic" sz="quarter" idx="15"/>
          </p:nvPr>
        </p:nvSpPr>
        <p:spPr>
          <a:xfrm>
            <a:off x="6099048" y="4059936"/>
            <a:ext cx="2807208" cy="2322576"/>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C7A79F30-D473-48F6-9AC2-286C7B70F3ED}"/>
              </a:ext>
            </a:extLst>
          </p:cNvPr>
          <p:cNvSpPr>
            <a:spLocks noGrp="1"/>
          </p:cNvSpPr>
          <p:nvPr>
            <p:ph type="pic" sz="quarter" idx="16"/>
          </p:nvPr>
        </p:nvSpPr>
        <p:spPr>
          <a:xfrm>
            <a:off x="8906256" y="4059936"/>
            <a:ext cx="2807208" cy="2322576"/>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0991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7" name="Content Placeholder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a:noAutofit/>
          </a:bodyPr>
          <a:lstStyle>
            <a:lvl1pPr marL="0" indent="0">
              <a:lnSpc>
                <a:spcPct val="100000"/>
              </a:lnSpc>
              <a:buNone/>
              <a:defRPr sz="2000"/>
            </a:lvl1pPr>
          </a:lstStyle>
          <a:p>
            <a:pPr marL="228600" lvl="0" indent="-228600"/>
            <a:r>
              <a:rPr lang="en-US" sz="1800">
                <a:solidFill>
                  <a:schemeClr val="tx2">
                    <a:alpha val="60000"/>
                  </a:schemeClr>
                </a:solidFill>
              </a:rPr>
              <a:t>Click to edit Master text styles</a:t>
            </a:r>
          </a:p>
        </p:txBody>
      </p:sp>
      <p:sp>
        <p:nvSpPr>
          <p:cNvPr id="29" name="Date Placeholder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a:lstStyle>
            <a:lvl1pPr>
              <a:defRPr>
                <a:solidFill>
                  <a:schemeClr val="tx2">
                    <a:alpha val="60000"/>
                  </a:schemeClr>
                </a:solidFill>
              </a:defRPr>
            </a:lvl1pPr>
          </a:lstStyle>
          <a:p>
            <a:r>
              <a:rPr lang="en-US"/>
              <a:t>3/1/20XX</a:t>
            </a:r>
          </a:p>
        </p:txBody>
      </p:sp>
      <p:sp>
        <p:nvSpPr>
          <p:cNvPr id="24" name="Picture Placeholder 23">
            <a:extLst>
              <a:ext uri="{FF2B5EF4-FFF2-40B4-BE49-F238E27FC236}">
                <a16:creationId xmlns:a16="http://schemas.microsoft.com/office/drawing/2014/main" id="{C8720583-BC84-48EB-85BC-AE71214A30A5}"/>
              </a:ext>
            </a:extLst>
          </p:cNvPr>
          <p:cNvSpPr>
            <a:spLocks noGrp="1"/>
          </p:cNvSpPr>
          <p:nvPr>
            <p:ph type="pic" sz="quarter" idx="13"/>
          </p:nvPr>
        </p:nvSpPr>
        <p:spPr>
          <a:xfrm>
            <a:off x="7589520" y="0"/>
            <a:ext cx="4599432" cy="2286000"/>
          </a:xfrm>
          <a:solidFill>
            <a:schemeClr val="accent6"/>
          </a:solidFill>
        </p:spPr>
        <p:txBody>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C3F0A5CD-C47A-4CDF-BE99-75F3A81B18FB}"/>
              </a:ext>
            </a:extLst>
          </p:cNvPr>
          <p:cNvSpPr>
            <a:spLocks noGrp="1"/>
          </p:cNvSpPr>
          <p:nvPr>
            <p:ph type="pic" sz="quarter" idx="14"/>
          </p:nvPr>
        </p:nvSpPr>
        <p:spPr>
          <a:xfrm>
            <a:off x="7589520" y="2286000"/>
            <a:ext cx="4599432" cy="2286000"/>
          </a:xfrm>
          <a:solidFill>
            <a:schemeClr val="accent6"/>
          </a:solidFill>
        </p:spPr>
        <p:txBody>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7329454B-9275-4E86-B32E-91C0DB62AA71}"/>
              </a:ext>
            </a:extLst>
          </p:cNvPr>
          <p:cNvSpPr>
            <a:spLocks noGrp="1"/>
          </p:cNvSpPr>
          <p:nvPr>
            <p:ph type="pic" sz="quarter" idx="15"/>
          </p:nvPr>
        </p:nvSpPr>
        <p:spPr>
          <a:xfrm>
            <a:off x="7589520" y="4572000"/>
            <a:ext cx="4599432" cy="2286000"/>
          </a:xfrm>
          <a:solidFill>
            <a:schemeClr val="accent6"/>
          </a:solidFill>
        </p:spPr>
        <p:txBody>
          <a:bodyPr/>
          <a:lstStyle/>
          <a:p>
            <a:r>
              <a:rPr lang="en-US"/>
              <a:t>Click icon to add picture</a:t>
            </a:r>
            <a:endParaRPr lang="en-US" dirty="0"/>
          </a:p>
        </p:txBody>
      </p:sp>
      <p:sp>
        <p:nvSpPr>
          <p:cNvPr id="30" name="Footer Placeholder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a:lstStyle>
            <a:lvl1pPr algn="l">
              <a:defRPr>
                <a:solidFill>
                  <a:schemeClr val="tx2">
                    <a:alpha val="60000"/>
                  </a:schemeClr>
                </a:solidFill>
              </a:defRPr>
            </a:lvl1pPr>
          </a:lstStyle>
          <a:p>
            <a:r>
              <a:rPr lang="en-US"/>
              <a:t>SAMPLE FOOTER TEXT</a:t>
            </a:r>
            <a:endParaRPr lang="en-US" dirty="0"/>
          </a:p>
        </p:txBody>
      </p:sp>
      <p:sp>
        <p:nvSpPr>
          <p:cNvPr id="31" name="Slide Number Placeholder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9179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E04ED02-B678-4D1E-BEDA-7E28F9038DF5}"/>
              </a:ext>
              <a:ext uri="{C183D7F6-B498-43B3-948B-1728B52AA6E4}">
                <adec:decorative xmlns:adec="http://schemas.microsoft.com/office/drawing/2017/decorative" val="1"/>
              </a:ext>
            </a:extLst>
          </p:cNvPr>
          <p:cNvSpPr/>
          <p:nvPr userDrawn="1"/>
        </p:nvSpPr>
        <p:spPr>
          <a:xfrm>
            <a:off x="9277" y="9278"/>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E2C5A2-B8B2-47C5-8E1B-3A97E2C9BB13}"/>
              </a:ext>
              <a:ext uri="{C183D7F6-B498-43B3-948B-1728B52AA6E4}">
                <adec:decorative xmlns:adec="http://schemas.microsoft.com/office/drawing/2017/decorative" val="1"/>
              </a:ext>
            </a:extLst>
          </p:cNvPr>
          <p:cNvSpPr/>
          <p:nvPr userDrawn="1"/>
        </p:nvSpPr>
        <p:spPr>
          <a:xfrm>
            <a:off x="12325" y="9278"/>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FD8455-A2E1-40B3-B6C4-36070AF58F78}"/>
              </a:ext>
              <a:ext uri="{C183D7F6-B498-43B3-948B-1728B52AA6E4}">
                <adec:decorative xmlns:adec="http://schemas.microsoft.com/office/drawing/2017/decorative" val="1"/>
              </a:ext>
            </a:extLst>
          </p:cNvPr>
          <p:cNvSpPr/>
          <p:nvPr userDrawn="1"/>
        </p:nvSpPr>
        <p:spPr>
          <a:xfrm>
            <a:off x="1524"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7">
            <a:extLst>
              <a:ext uri="{FF2B5EF4-FFF2-40B4-BE49-F238E27FC236}">
                <a16:creationId xmlns:a16="http://schemas.microsoft.com/office/drawing/2014/main" id="{0F53BE70-C6B1-407C-9333-7251BDC77A9E}"/>
              </a:ext>
              <a:ext uri="{C183D7F6-B498-43B3-948B-1728B52AA6E4}">
                <adec:decorative xmlns:adec="http://schemas.microsoft.com/office/drawing/2017/decorative" val="1"/>
              </a:ext>
            </a:extLst>
          </p:cNvPr>
          <p:cNvSpPr/>
          <p:nvPr userDrawn="1"/>
        </p:nvSpPr>
        <p:spPr>
          <a:xfrm>
            <a:off x="33186" y="9279"/>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05864DDE-75C0-4BE6-93FF-A960706ADEC3}"/>
              </a:ext>
              <a:ext uri="{C183D7F6-B498-43B3-948B-1728B52AA6E4}">
                <adec:decorative xmlns:adec="http://schemas.microsoft.com/office/drawing/2017/decorative" val="1"/>
              </a:ext>
            </a:extLst>
          </p:cNvPr>
          <p:cNvSpPr/>
          <p:nvPr userDrawn="1"/>
        </p:nvSpPr>
        <p:spPr>
          <a:xfrm>
            <a:off x="1524"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1BC3FA0F-EAE5-4DCE-ACFF-9AD00ED39FCF}"/>
              </a:ext>
            </a:extLst>
          </p:cNvPr>
          <p:cNvSpPr>
            <a:spLocks noGrp="1"/>
          </p:cNvSpPr>
          <p:nvPr>
            <p:ph type="ctrTitle"/>
          </p:nvPr>
        </p:nvSpPr>
        <p:spPr>
          <a:xfrm>
            <a:off x="847477" y="1131641"/>
            <a:ext cx="5322618" cy="2387600"/>
          </a:xfrm>
        </p:spPr>
        <p:txBody>
          <a:bodyPr/>
          <a:lstStyle>
            <a:lvl1pPr>
              <a:defRPr>
                <a:solidFill>
                  <a:schemeClr val="bg1"/>
                </a:solidFill>
              </a:defRPr>
            </a:lvl1pPr>
          </a:lstStyle>
          <a:p>
            <a:pPr algn="l"/>
            <a:r>
              <a:rPr lang="en-US">
                <a:solidFill>
                  <a:srgbClr val="FFFFFF"/>
                </a:solidFill>
                <a:ea typeface="Cambria" panose="02040503050406030204" pitchFamily="18" charset="0"/>
                <a:cs typeface="Sabon Next LT" panose="020B0502040204020203" pitchFamily="2" charset="0"/>
              </a:rPr>
              <a:t>Click to edit Master title style</a:t>
            </a:r>
            <a:endParaRPr lang="en-US" dirty="0">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id="{71FA5E0E-BEE1-4976-92B1-61EF64E34371}"/>
              </a:ext>
            </a:extLst>
          </p:cNvPr>
          <p:cNvSpPr>
            <a:spLocks noGrp="1"/>
          </p:cNvSpPr>
          <p:nvPr>
            <p:ph type="pic" sz="quarter" idx="13"/>
          </p:nvPr>
        </p:nvSpPr>
        <p:spPr>
          <a:xfrm>
            <a:off x="6784848" y="905256"/>
            <a:ext cx="4581144" cy="2450592"/>
          </a:xfrm>
          <a:solidFill>
            <a:schemeClr val="accent6"/>
          </a:solidFill>
        </p:spPr>
        <p:txBody>
          <a:bodyPr/>
          <a:lstStyle/>
          <a:p>
            <a:r>
              <a:rPr lang="en-US"/>
              <a:t>Click icon to add picture</a:t>
            </a:r>
            <a:endParaRPr lang="en-US" dirty="0"/>
          </a:p>
        </p:txBody>
      </p:sp>
      <p:sp>
        <p:nvSpPr>
          <p:cNvPr id="20" name="Picture Placeholder 17">
            <a:extLst>
              <a:ext uri="{FF2B5EF4-FFF2-40B4-BE49-F238E27FC236}">
                <a16:creationId xmlns:a16="http://schemas.microsoft.com/office/drawing/2014/main" id="{03379FE8-A6CE-4F5A-BE1A-B2267589BE85}"/>
              </a:ext>
            </a:extLst>
          </p:cNvPr>
          <p:cNvSpPr>
            <a:spLocks noGrp="1"/>
          </p:cNvSpPr>
          <p:nvPr>
            <p:ph type="pic" sz="quarter" idx="14"/>
          </p:nvPr>
        </p:nvSpPr>
        <p:spPr>
          <a:xfrm>
            <a:off x="6784848" y="3520440"/>
            <a:ext cx="4581144" cy="2450592"/>
          </a:xfrm>
          <a:solidFill>
            <a:schemeClr val="accent6"/>
          </a:solidFill>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DD090CA-24E8-46A7-889A-A4FDD00A33E5}"/>
              </a:ext>
            </a:extLst>
          </p:cNvPr>
          <p:cNvSpPr>
            <a:spLocks noGrp="1"/>
          </p:cNvSpPr>
          <p:nvPr>
            <p:ph type="body" sz="quarter" idx="15"/>
          </p:nvPr>
        </p:nvSpPr>
        <p:spPr>
          <a:xfrm>
            <a:off x="838200" y="3600450"/>
            <a:ext cx="5322888" cy="2451100"/>
          </a:xfrm>
        </p:spPr>
        <p:txBody>
          <a:bodyPr>
            <a:normAutofit/>
          </a:bodyPr>
          <a:lstStyle>
            <a:lvl1pPr marL="0" indent="0">
              <a:buNone/>
              <a:defRPr sz="2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35093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able Char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268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a:lstStyle/>
          <a:p>
            <a:r>
              <a:rPr lang="en-US"/>
              <a:t>Click icon to add picture</a:t>
            </a:r>
            <a:endParaRPr lang="en-US" dirty="0"/>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8290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1B84B862-7F1F-4B98-B437-936D8A73A91A}"/>
              </a:ext>
            </a:extLst>
          </p:cNvPr>
          <p:cNvSpPr>
            <a:spLocks noGrp="1"/>
          </p:cNvSpPr>
          <p:nvPr>
            <p:ph type="pic" sz="quarter" idx="13"/>
          </p:nvPr>
        </p:nvSpPr>
        <p:spPr>
          <a:xfrm>
            <a:off x="740664" y="2240280"/>
            <a:ext cx="2286000" cy="2322576"/>
          </a:xfrm>
          <a:solidFill>
            <a:schemeClr val="accent6"/>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C76B23B2-3605-4292-9F96-F34651B689A7}"/>
              </a:ext>
            </a:extLst>
          </p:cNvPr>
          <p:cNvSpPr>
            <a:spLocks noGrp="1"/>
          </p:cNvSpPr>
          <p:nvPr>
            <p:ph type="pic" sz="quarter" idx="14"/>
          </p:nvPr>
        </p:nvSpPr>
        <p:spPr>
          <a:xfrm>
            <a:off x="3538728" y="2240280"/>
            <a:ext cx="2286000" cy="2322576"/>
          </a:xfrm>
          <a:solidFill>
            <a:schemeClr val="accent6"/>
          </a:solidFill>
        </p:spPr>
        <p:txBody>
          <a:bodyPr/>
          <a:lstStyle/>
          <a:p>
            <a:r>
              <a:rPr lang="en-US"/>
              <a:t>Click icon to add picture</a:t>
            </a:r>
            <a:endParaRPr lang="en-US" dirty="0"/>
          </a:p>
        </p:txBody>
      </p:sp>
      <p:sp>
        <p:nvSpPr>
          <p:cNvPr id="17" name="Picture Placeholder 14">
            <a:extLst>
              <a:ext uri="{FF2B5EF4-FFF2-40B4-BE49-F238E27FC236}">
                <a16:creationId xmlns:a16="http://schemas.microsoft.com/office/drawing/2014/main" id="{AB1E9EC3-2FB6-4E1C-8211-306450FDEE7F}"/>
              </a:ext>
            </a:extLst>
          </p:cNvPr>
          <p:cNvSpPr>
            <a:spLocks noGrp="1"/>
          </p:cNvSpPr>
          <p:nvPr>
            <p:ph type="pic" sz="quarter" idx="15"/>
          </p:nvPr>
        </p:nvSpPr>
        <p:spPr>
          <a:xfrm>
            <a:off x="6345936" y="2267712"/>
            <a:ext cx="2286000" cy="2322576"/>
          </a:xfrm>
          <a:solidFill>
            <a:schemeClr val="accent6"/>
          </a:solidFill>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F3628146-045F-4FBC-A365-3D1D4B3DA6E9}"/>
              </a:ext>
            </a:extLst>
          </p:cNvPr>
          <p:cNvSpPr>
            <a:spLocks noGrp="1"/>
          </p:cNvSpPr>
          <p:nvPr>
            <p:ph type="pic" sz="quarter" idx="16"/>
          </p:nvPr>
        </p:nvSpPr>
        <p:spPr>
          <a:xfrm>
            <a:off x="9153144" y="2267712"/>
            <a:ext cx="2286000" cy="2322576"/>
          </a:xfrm>
          <a:solidFill>
            <a:schemeClr val="accent6"/>
          </a:solidFill>
        </p:spPr>
        <p:txBody>
          <a:bodyPr/>
          <a:lstStyle/>
          <a:p>
            <a:r>
              <a:rPr lang="en-US"/>
              <a:t>Click icon to add picture</a:t>
            </a:r>
            <a:endParaRPr lang="en-US" dirty="0"/>
          </a:p>
        </p:txBody>
      </p:sp>
      <p:sp>
        <p:nvSpPr>
          <p:cNvPr id="20" name="Text Placeholder 19">
            <a:extLst>
              <a:ext uri="{FF2B5EF4-FFF2-40B4-BE49-F238E27FC236}">
                <a16:creationId xmlns:a16="http://schemas.microsoft.com/office/drawing/2014/main" id="{CB50972B-CA23-4B92-987F-EE48ECCFF590}"/>
              </a:ext>
            </a:extLst>
          </p:cNvPr>
          <p:cNvSpPr>
            <a:spLocks noGrp="1"/>
          </p:cNvSpPr>
          <p:nvPr>
            <p:ph type="body" sz="quarter" idx="17" hasCustomPrompt="1"/>
          </p:nvPr>
        </p:nvSpPr>
        <p:spPr>
          <a:xfrm>
            <a:off x="741363"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3" name="Text Placeholder 19">
            <a:extLst>
              <a:ext uri="{FF2B5EF4-FFF2-40B4-BE49-F238E27FC236}">
                <a16:creationId xmlns:a16="http://schemas.microsoft.com/office/drawing/2014/main" id="{8DE19225-DA72-4A39-8CFD-695BFBB93E6D}"/>
              </a:ext>
            </a:extLst>
          </p:cNvPr>
          <p:cNvSpPr>
            <a:spLocks noGrp="1"/>
          </p:cNvSpPr>
          <p:nvPr>
            <p:ph type="body" sz="quarter" idx="18" hasCustomPrompt="1"/>
          </p:nvPr>
        </p:nvSpPr>
        <p:spPr>
          <a:xfrm>
            <a:off x="740664"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4" name="Text Placeholder 19">
            <a:extLst>
              <a:ext uri="{FF2B5EF4-FFF2-40B4-BE49-F238E27FC236}">
                <a16:creationId xmlns:a16="http://schemas.microsoft.com/office/drawing/2014/main" id="{E66A7C97-DBB6-4333-B12F-E26C38E6975C}"/>
              </a:ext>
            </a:extLst>
          </p:cNvPr>
          <p:cNvSpPr>
            <a:spLocks noGrp="1"/>
          </p:cNvSpPr>
          <p:nvPr>
            <p:ph type="body" sz="quarter" idx="19" hasCustomPrompt="1"/>
          </p:nvPr>
        </p:nvSpPr>
        <p:spPr>
          <a:xfrm>
            <a:off x="3538728"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5" name="Text Placeholder 19">
            <a:extLst>
              <a:ext uri="{FF2B5EF4-FFF2-40B4-BE49-F238E27FC236}">
                <a16:creationId xmlns:a16="http://schemas.microsoft.com/office/drawing/2014/main" id="{041FA0B5-660E-478A-AF8A-196DBD6AE43A}"/>
              </a:ext>
            </a:extLst>
          </p:cNvPr>
          <p:cNvSpPr>
            <a:spLocks noGrp="1"/>
          </p:cNvSpPr>
          <p:nvPr>
            <p:ph type="body" sz="quarter" idx="20" hasCustomPrompt="1"/>
          </p:nvPr>
        </p:nvSpPr>
        <p:spPr>
          <a:xfrm>
            <a:off x="3538029"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6" name="Text Placeholder 19">
            <a:extLst>
              <a:ext uri="{FF2B5EF4-FFF2-40B4-BE49-F238E27FC236}">
                <a16:creationId xmlns:a16="http://schemas.microsoft.com/office/drawing/2014/main" id="{77C92085-3D01-44E4-BA12-E39F1EA0ACE5}"/>
              </a:ext>
            </a:extLst>
          </p:cNvPr>
          <p:cNvSpPr>
            <a:spLocks noGrp="1"/>
          </p:cNvSpPr>
          <p:nvPr>
            <p:ph type="body" sz="quarter" idx="21" hasCustomPrompt="1"/>
          </p:nvPr>
        </p:nvSpPr>
        <p:spPr>
          <a:xfrm>
            <a:off x="6367973" y="4733544"/>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7" name="Text Placeholder 19">
            <a:extLst>
              <a:ext uri="{FF2B5EF4-FFF2-40B4-BE49-F238E27FC236}">
                <a16:creationId xmlns:a16="http://schemas.microsoft.com/office/drawing/2014/main" id="{35DA97BC-7224-440A-A227-8F4A1018043A}"/>
              </a:ext>
            </a:extLst>
          </p:cNvPr>
          <p:cNvSpPr>
            <a:spLocks noGrp="1"/>
          </p:cNvSpPr>
          <p:nvPr>
            <p:ph type="body" sz="quarter" idx="22" hasCustomPrompt="1"/>
          </p:nvPr>
        </p:nvSpPr>
        <p:spPr>
          <a:xfrm>
            <a:off x="6367274" y="5342763"/>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8" name="Text Placeholder 19">
            <a:extLst>
              <a:ext uri="{FF2B5EF4-FFF2-40B4-BE49-F238E27FC236}">
                <a16:creationId xmlns:a16="http://schemas.microsoft.com/office/drawing/2014/main" id="{C236524B-4724-42FA-A2B2-33566478FD42}"/>
              </a:ext>
            </a:extLst>
          </p:cNvPr>
          <p:cNvSpPr>
            <a:spLocks noGrp="1"/>
          </p:cNvSpPr>
          <p:nvPr>
            <p:ph type="body" sz="quarter" idx="23" hasCustomPrompt="1"/>
          </p:nvPr>
        </p:nvSpPr>
        <p:spPr>
          <a:xfrm>
            <a:off x="9164639" y="4737100"/>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9" name="Text Placeholder 19">
            <a:extLst>
              <a:ext uri="{FF2B5EF4-FFF2-40B4-BE49-F238E27FC236}">
                <a16:creationId xmlns:a16="http://schemas.microsoft.com/office/drawing/2014/main" id="{5F7DE4ED-8F4D-465C-86B4-2372AE291F56}"/>
              </a:ext>
            </a:extLst>
          </p:cNvPr>
          <p:cNvSpPr>
            <a:spLocks noGrp="1"/>
          </p:cNvSpPr>
          <p:nvPr>
            <p:ph type="body" sz="quarter" idx="24" hasCustomPrompt="1"/>
          </p:nvPr>
        </p:nvSpPr>
        <p:spPr>
          <a:xfrm>
            <a:off x="9163940" y="5346319"/>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8045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574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85800"/>
            <a:ext cx="10515600" cy="13258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5887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1524"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r>
              <a:rPr lang="en-US"/>
              <a:t>3/1/20XX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solidFill>
                  <a:srgbClr val="FFFFFF"/>
                </a:solidFill>
              </a:rPr>
              <a:t>SAMPLE FOOTER TEXT</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314514164"/>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9" r:id="rId3"/>
    <p:sldLayoutId id="2147483698" r:id="rId4"/>
    <p:sldLayoutId id="2147483686" r:id="rId5"/>
    <p:sldLayoutId id="2147483700" r:id="rId6"/>
    <p:sldLayoutId id="2147483705" r:id="rId7"/>
    <p:sldLayoutId id="2147483689" r:id="rId8"/>
    <p:sldLayoutId id="2147483704" r:id="rId9"/>
    <p:sldLayoutId id="2147483702" r:id="rId10"/>
    <p:sldLayoutId id="2147483701" r:id="rId11"/>
    <p:sldLayoutId id="2147483703" r:id="rId12"/>
    <p:sldLayoutId id="2147483685" r:id="rId13"/>
    <p:sldLayoutId id="2147483687" r:id="rId14"/>
    <p:sldLayoutId id="2147483688" r:id="rId15"/>
    <p:sldLayoutId id="2147483690" r:id="rId16"/>
    <p:sldLayoutId id="2147483692" r:id="rId17"/>
    <p:sldLayoutId id="2147483693" r:id="rId18"/>
  </p:sldLayoutIdLst>
  <p:hf hdr="0"/>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4.xml" /></Relationships>
</file>

<file path=ppt/slides/_rels/slide1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4.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7.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4.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2.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4.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2" Type="http://schemas.openxmlformats.org/officeDocument/2006/relationships/image" Target="../media/image3.gif" /><Relationship Id="rId1" Type="http://schemas.openxmlformats.org/officeDocument/2006/relationships/slideLayout" Target="../slideLayouts/slideLayout4.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7.xml.rels><?xml version="1.0" encoding="UTF-8" standalone="yes"?>
<Relationships xmlns="http://schemas.openxmlformats.org/package/2006/relationships"><Relationship Id="rId2" Type="http://schemas.openxmlformats.org/officeDocument/2006/relationships/hyperlink" Target="https://image2.slideserve.com/5203266/medication-during-and-after-surgery-l.jpg" TargetMode="External" /><Relationship Id="rId1" Type="http://schemas.openxmlformats.org/officeDocument/2006/relationships/slideLayout" Target="../slideLayouts/slideLayout4.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50.xml.rels><?xml version="1.0" encoding="UTF-8" standalone="yes"?>
<Relationships xmlns="http://schemas.openxmlformats.org/package/2006/relationships"><Relationship Id="rId2" Type="http://schemas.openxmlformats.org/officeDocument/2006/relationships/hyperlink" Target="https://image3.slideserve.com/6037775/slide62-l.jpg" TargetMode="External" /><Relationship Id="rId1" Type="http://schemas.openxmlformats.org/officeDocument/2006/relationships/slideLayout" Target="../slideLayouts/slideLayout4.xml" /></Relationships>
</file>

<file path=ppt/slides/_rels/slide51.xml.rels><?xml version="1.0" encoding="UTF-8" standalone="yes"?>
<Relationships xmlns="http://schemas.openxmlformats.org/package/2006/relationships"><Relationship Id="rId2" Type="http://schemas.openxmlformats.org/officeDocument/2006/relationships/hyperlink" Target="https://www.slideshare.net/AbhayRajpoot3/cpr-165555877#2" TargetMode="External" /><Relationship Id="rId1" Type="http://schemas.openxmlformats.org/officeDocument/2006/relationships/slideLayout" Target="../slideLayouts/slideLayout4.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53.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4.xml" /></Relationships>
</file>

<file path=ppt/slides/_rels/slide54.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4.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56.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4.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5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4.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1.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4.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4.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6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4.xml" /></Relationships>
</file>

<file path=ppt/slides/_rels/slide69.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4.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70.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4.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9A7C78-91FD-4B88-953D-5A4363761BD1}"/>
              </a:ext>
            </a:extLst>
          </p:cNvPr>
          <p:cNvSpPr>
            <a:spLocks noGrp="1"/>
          </p:cNvSpPr>
          <p:nvPr>
            <p:ph type="ctrTitle"/>
          </p:nvPr>
        </p:nvSpPr>
        <p:spPr>
          <a:xfrm>
            <a:off x="1527050" y="1121700"/>
            <a:ext cx="9144000" cy="2387600"/>
          </a:xfrm>
        </p:spPr>
        <p:txBody>
          <a:bodyPr anchor="b" anchorCtr="0">
            <a:normAutofit/>
          </a:bodyPr>
          <a:lstStyle/>
          <a:p>
            <a:r>
              <a:rPr lang="en-IN" sz="6000" b="1" i="0" dirty="0">
                <a:solidFill>
                  <a:srgbClr val="000000"/>
                </a:solidFill>
                <a:effectLst/>
                <a:latin typeface="Arial" panose="020B0604020202020204" pitchFamily="34" charset="0"/>
              </a:rPr>
              <a:t>General </a:t>
            </a:r>
            <a:r>
              <a:rPr lang="en-IN" sz="6000" b="1" dirty="0" err="1">
                <a:solidFill>
                  <a:srgbClr val="000000"/>
                </a:solidFill>
                <a:latin typeface="Arial" panose="020B0604020202020204" pitchFamily="34" charset="0"/>
              </a:rPr>
              <a:t>A</a:t>
            </a:r>
            <a:r>
              <a:rPr lang="en-IN" sz="6000" b="1" i="0" dirty="0" err="1">
                <a:solidFill>
                  <a:srgbClr val="000000"/>
                </a:solidFill>
                <a:effectLst/>
                <a:latin typeface="Arial" panose="020B0604020202020204" pitchFamily="34" charset="0"/>
              </a:rPr>
              <a:t>nesthesia</a:t>
            </a:r>
            <a:endParaRPr lang="en-US" sz="6000" dirty="0"/>
          </a:p>
        </p:txBody>
      </p:sp>
      <p:sp>
        <p:nvSpPr>
          <p:cNvPr id="5" name="Subtitle 4">
            <a:extLst>
              <a:ext uri="{FF2B5EF4-FFF2-40B4-BE49-F238E27FC236}">
                <a16:creationId xmlns:a16="http://schemas.microsoft.com/office/drawing/2014/main" id="{AD04BED3-CF2E-4CAD-8CE8-ED3ED12AEBD6}"/>
              </a:ext>
            </a:extLst>
          </p:cNvPr>
          <p:cNvSpPr>
            <a:spLocks noGrp="1"/>
          </p:cNvSpPr>
          <p:nvPr>
            <p:ph type="body" sz="quarter" idx="15"/>
          </p:nvPr>
        </p:nvSpPr>
        <p:spPr>
          <a:xfrm>
            <a:off x="1527175" y="3600450"/>
            <a:ext cx="9144000" cy="2451100"/>
          </a:xfrm>
        </p:spPr>
        <p:txBody>
          <a:bodyPr/>
          <a:lstStyle/>
          <a:p>
            <a:endParaRPr lang="en-US" dirty="0"/>
          </a:p>
          <a:p>
            <a:pPr algn="r"/>
            <a:r>
              <a:rPr lang="en-US" dirty="0">
                <a:solidFill>
                  <a:schemeClr val="tx1"/>
                </a:solidFill>
              </a:rPr>
              <a:t>By Dr. Alka Mariam Mathew</a:t>
            </a:r>
          </a:p>
        </p:txBody>
      </p:sp>
    </p:spTree>
    <p:extLst>
      <p:ext uri="{BB962C8B-B14F-4D97-AF65-F5344CB8AC3E}">
        <p14:creationId xmlns:p14="http://schemas.microsoft.com/office/powerpoint/2010/main" val="703580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D95D-5A0D-778F-A639-0BEB3BBF6193}"/>
              </a:ext>
            </a:extLst>
          </p:cNvPr>
          <p:cNvSpPr>
            <a:spLocks noGrp="1"/>
          </p:cNvSpPr>
          <p:nvPr>
            <p:ph type="ctrTitle"/>
          </p:nvPr>
        </p:nvSpPr>
        <p:spPr>
          <a:xfrm>
            <a:off x="838199" y="599796"/>
            <a:ext cx="10601131" cy="1387624"/>
          </a:xfrm>
        </p:spPr>
        <p:txBody>
          <a:bodyPr/>
          <a:lstStyle/>
          <a:p>
            <a:r>
              <a:rPr lang="en-IN" dirty="0"/>
              <a:t>PRE-ANESTHETIC EXAMINATION</a:t>
            </a:r>
          </a:p>
        </p:txBody>
      </p:sp>
      <p:sp>
        <p:nvSpPr>
          <p:cNvPr id="5" name="Text Placeholder 4">
            <a:extLst>
              <a:ext uri="{FF2B5EF4-FFF2-40B4-BE49-F238E27FC236}">
                <a16:creationId xmlns:a16="http://schemas.microsoft.com/office/drawing/2014/main" id="{1DFDC536-5AF2-13C4-1B5A-25102910C0E3}"/>
              </a:ext>
            </a:extLst>
          </p:cNvPr>
          <p:cNvSpPr>
            <a:spLocks noGrp="1"/>
          </p:cNvSpPr>
          <p:nvPr>
            <p:ph type="body" sz="quarter" idx="15"/>
          </p:nvPr>
        </p:nvSpPr>
        <p:spPr>
          <a:xfrm>
            <a:off x="838200" y="2202024"/>
            <a:ext cx="10601130" cy="3849526"/>
          </a:xfrm>
        </p:spPr>
        <p:txBody>
          <a:bodyPr>
            <a:normAutofit fontScale="77500" lnSpcReduction="20000"/>
          </a:bodyPr>
          <a:lstStyle/>
          <a:p>
            <a:pPr algn="l"/>
            <a:r>
              <a:rPr lang="en-IN" b="1" dirty="0">
                <a:solidFill>
                  <a:srgbClr val="000000"/>
                </a:solidFill>
                <a:latin typeface="Source Sans Pro" panose="020B0503030403020204" pitchFamily="34" charset="0"/>
              </a:rPr>
              <a:t> </a:t>
            </a:r>
            <a:r>
              <a:rPr lang="en-IN" b="1" u="sng" dirty="0">
                <a:solidFill>
                  <a:srgbClr val="000000"/>
                </a:solidFill>
                <a:latin typeface="Source Sans Pro" panose="020B0503030403020204" pitchFamily="34" charset="0"/>
              </a:rPr>
              <a:t>Physical examination </a:t>
            </a:r>
          </a:p>
          <a:p>
            <a:pPr algn="l"/>
            <a:endParaRPr lang="en-IN" dirty="0">
              <a:solidFill>
                <a:srgbClr val="000000"/>
              </a:solidFill>
              <a:latin typeface="Source Sans Pro" panose="020B0503030403020204" pitchFamily="34" charset="0"/>
            </a:endParaRPr>
          </a:p>
          <a:p>
            <a:pPr marL="457200" indent="-457200" algn="l">
              <a:buFont typeface="Wingdings" panose="05000000000000000000" pitchFamily="2" charset="2"/>
              <a:buChar char="q"/>
            </a:pPr>
            <a:r>
              <a:rPr lang="en-IN" dirty="0">
                <a:solidFill>
                  <a:srgbClr val="000000"/>
                </a:solidFill>
                <a:latin typeface="Source Sans Pro" panose="020B0503030403020204" pitchFamily="34" charset="0"/>
              </a:rPr>
              <a:t>Evaluation</a:t>
            </a:r>
            <a:r>
              <a:rPr lang="en-IN" i="0" dirty="0">
                <a:solidFill>
                  <a:srgbClr val="000000"/>
                </a:solidFill>
                <a:effectLst/>
                <a:latin typeface="Source Sans Pro" panose="020B0503030403020204" pitchFamily="34" charset="0"/>
              </a:rPr>
              <a:t> </a:t>
            </a:r>
            <a:r>
              <a:rPr lang="en-IN" b="0" i="0" dirty="0">
                <a:solidFill>
                  <a:srgbClr val="000000"/>
                </a:solidFill>
                <a:effectLst/>
                <a:latin typeface="Source Sans Pro" panose="020B0503030403020204" pitchFamily="34" charset="0"/>
              </a:rPr>
              <a:t>of anxiety level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Review of medical history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Review medications and drug allergies</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Assign ASA classification</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Review prior sedation / </a:t>
            </a:r>
            <a:r>
              <a:rPr lang="en-IN" b="0" i="0" dirty="0" err="1">
                <a:solidFill>
                  <a:srgbClr val="000000"/>
                </a:solidFill>
                <a:effectLst/>
                <a:latin typeface="Source Sans Pro" panose="020B0503030403020204" pitchFamily="34" charset="0"/>
              </a:rPr>
              <a:t>anesthetic</a:t>
            </a:r>
            <a:r>
              <a:rPr lang="en-IN" b="0" i="0" dirty="0">
                <a:solidFill>
                  <a:srgbClr val="000000"/>
                </a:solidFill>
                <a:effectLst/>
                <a:latin typeface="Source Sans Pro" panose="020B0503030403020204" pitchFamily="34" charset="0"/>
              </a:rPr>
              <a:t> history</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Obtain informed consent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Give pre‐sedation/ </a:t>
            </a:r>
            <a:r>
              <a:rPr lang="en-IN" b="0" i="0" dirty="0" err="1">
                <a:solidFill>
                  <a:srgbClr val="000000"/>
                </a:solidFill>
                <a:effectLst/>
                <a:latin typeface="Source Sans Pro" panose="020B0503030403020204" pitchFamily="34" charset="0"/>
              </a:rPr>
              <a:t>anesthesia</a:t>
            </a:r>
            <a:r>
              <a:rPr lang="en-IN" b="0" i="0" dirty="0">
                <a:solidFill>
                  <a:srgbClr val="000000"/>
                </a:solidFill>
                <a:effectLst/>
                <a:latin typeface="Source Sans Pro" panose="020B0503030403020204" pitchFamily="34" charset="0"/>
              </a:rPr>
              <a:t> instructions</a:t>
            </a:r>
            <a:endParaRPr lang="en-IN" dirty="0"/>
          </a:p>
        </p:txBody>
      </p:sp>
    </p:spTree>
    <p:extLst>
      <p:ext uri="{BB962C8B-B14F-4D97-AF65-F5344CB8AC3E}">
        <p14:creationId xmlns:p14="http://schemas.microsoft.com/office/powerpoint/2010/main" val="4157587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D60F-6A54-31BE-C251-C81061E00483}"/>
              </a:ext>
            </a:extLst>
          </p:cNvPr>
          <p:cNvSpPr>
            <a:spLocks noGrp="1"/>
          </p:cNvSpPr>
          <p:nvPr>
            <p:ph type="ctrTitle"/>
          </p:nvPr>
        </p:nvSpPr>
        <p:spPr>
          <a:xfrm>
            <a:off x="847476" y="806450"/>
            <a:ext cx="10619846" cy="1152979"/>
          </a:xfrm>
        </p:spPr>
        <p:txBody>
          <a:bodyPr/>
          <a:lstStyle/>
          <a:p>
            <a:r>
              <a:rPr lang="en-IN" dirty="0"/>
              <a:t>MEDICAL HISTORY</a:t>
            </a:r>
          </a:p>
        </p:txBody>
      </p:sp>
      <p:sp>
        <p:nvSpPr>
          <p:cNvPr id="5" name="Text Placeholder 4">
            <a:extLst>
              <a:ext uri="{FF2B5EF4-FFF2-40B4-BE49-F238E27FC236}">
                <a16:creationId xmlns:a16="http://schemas.microsoft.com/office/drawing/2014/main" id="{FA737D83-B791-4DF4-5E8F-796B873BDFB5}"/>
              </a:ext>
            </a:extLst>
          </p:cNvPr>
          <p:cNvSpPr>
            <a:spLocks noGrp="1"/>
          </p:cNvSpPr>
          <p:nvPr>
            <p:ph type="body" sz="quarter" idx="15"/>
          </p:nvPr>
        </p:nvSpPr>
        <p:spPr>
          <a:xfrm>
            <a:off x="838200" y="2136710"/>
            <a:ext cx="10629122" cy="3914840"/>
          </a:xfrm>
        </p:spPr>
        <p:txBody>
          <a:bodyPr>
            <a:normAutofit lnSpcReduction="10000"/>
          </a:bodyPr>
          <a:lstStyle/>
          <a:p>
            <a:pPr marL="457200" indent="-457200" algn="l">
              <a:buFont typeface="Wingdings" panose="05000000000000000000" pitchFamily="2" charset="2"/>
              <a:buChar char="q"/>
            </a:pPr>
            <a:r>
              <a:rPr lang="en-IN" b="1" dirty="0">
                <a:solidFill>
                  <a:srgbClr val="000000"/>
                </a:solidFill>
                <a:latin typeface="Source Sans Pro" panose="020B0503030403020204" pitchFamily="34" charset="0"/>
              </a:rPr>
              <a:t> </a:t>
            </a:r>
            <a:r>
              <a:rPr lang="en-IN" dirty="0">
                <a:solidFill>
                  <a:srgbClr val="000000"/>
                </a:solidFill>
                <a:latin typeface="Source Sans Pro" panose="020B0503030403020204" pitchFamily="34" charset="0"/>
              </a:rPr>
              <a:t>Diseases to</a:t>
            </a:r>
            <a:r>
              <a:rPr lang="en-IN" i="0" dirty="0">
                <a:solidFill>
                  <a:srgbClr val="000000"/>
                </a:solidFill>
                <a:effectLst/>
                <a:latin typeface="Source Sans Pro" panose="020B0503030403020204" pitchFamily="34" charset="0"/>
              </a:rPr>
              <a:t> </a:t>
            </a:r>
            <a:r>
              <a:rPr lang="en-IN" b="0" i="0" dirty="0">
                <a:solidFill>
                  <a:srgbClr val="000000"/>
                </a:solidFill>
                <a:effectLst/>
                <a:latin typeface="Source Sans Pro" panose="020B0503030403020204" pitchFamily="34" charset="0"/>
              </a:rPr>
              <a:t>evaluate: HTN;, asthma, COPD, URI, DM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Pregnancy; psychiatric renal; hepatic problems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Obesity; sleep </a:t>
            </a:r>
            <a:r>
              <a:rPr lang="en-IN" b="0" i="0" dirty="0" err="1">
                <a:solidFill>
                  <a:srgbClr val="000000"/>
                </a:solidFill>
                <a:effectLst/>
                <a:latin typeface="Source Sans Pro" panose="020B0503030403020204" pitchFamily="34" charset="0"/>
              </a:rPr>
              <a:t>apnea</a:t>
            </a:r>
            <a:r>
              <a:rPr lang="en-IN" b="0" i="0" dirty="0">
                <a:solidFill>
                  <a:srgbClr val="000000"/>
                </a:solidFill>
                <a:effectLst/>
                <a:latin typeface="Source Sans Pro" panose="020B0503030403020204" pitchFamily="34" charset="0"/>
              </a:rPr>
              <a:t>; etc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Medications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Prior </a:t>
            </a:r>
            <a:r>
              <a:rPr lang="en-IN" b="0" i="0" dirty="0" err="1">
                <a:solidFill>
                  <a:srgbClr val="000000"/>
                </a:solidFill>
                <a:effectLst/>
                <a:latin typeface="Source Sans Pro" panose="020B0503030403020204" pitchFamily="34" charset="0"/>
              </a:rPr>
              <a:t>anesthetic</a:t>
            </a:r>
            <a:r>
              <a:rPr lang="en-IN" b="0" i="0" dirty="0">
                <a:solidFill>
                  <a:srgbClr val="000000"/>
                </a:solidFill>
                <a:effectLst/>
                <a:latin typeface="Source Sans Pro" panose="020B0503030403020204" pitchFamily="34" charset="0"/>
              </a:rPr>
              <a:t> experience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Allergies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Hospitalizations</a:t>
            </a:r>
            <a:endParaRPr lang="en-IN" dirty="0"/>
          </a:p>
        </p:txBody>
      </p:sp>
    </p:spTree>
    <p:extLst>
      <p:ext uri="{BB962C8B-B14F-4D97-AF65-F5344CB8AC3E}">
        <p14:creationId xmlns:p14="http://schemas.microsoft.com/office/powerpoint/2010/main" val="1276983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E2E8-1826-12B5-C0C9-5507702039AA}"/>
              </a:ext>
            </a:extLst>
          </p:cNvPr>
          <p:cNvSpPr>
            <a:spLocks noGrp="1"/>
          </p:cNvSpPr>
          <p:nvPr>
            <p:ph type="ctrTitle"/>
          </p:nvPr>
        </p:nvSpPr>
        <p:spPr>
          <a:xfrm>
            <a:off x="847477" y="806451"/>
            <a:ext cx="10657168" cy="1236954"/>
          </a:xfrm>
        </p:spPr>
        <p:txBody>
          <a:bodyPr/>
          <a:lstStyle/>
          <a:p>
            <a:r>
              <a:rPr lang="en-IN" dirty="0"/>
              <a:t>PHYSICAL EXAMINATION</a:t>
            </a:r>
          </a:p>
        </p:txBody>
      </p:sp>
      <p:sp>
        <p:nvSpPr>
          <p:cNvPr id="5" name="Text Placeholder 4">
            <a:extLst>
              <a:ext uri="{FF2B5EF4-FFF2-40B4-BE49-F238E27FC236}">
                <a16:creationId xmlns:a16="http://schemas.microsoft.com/office/drawing/2014/main" id="{4C294BD5-0D31-63AC-260B-FF136C597A9B}"/>
              </a:ext>
            </a:extLst>
          </p:cNvPr>
          <p:cNvSpPr>
            <a:spLocks noGrp="1"/>
          </p:cNvSpPr>
          <p:nvPr>
            <p:ph type="body" sz="quarter" idx="15"/>
          </p:nvPr>
        </p:nvSpPr>
        <p:spPr>
          <a:xfrm>
            <a:off x="838199" y="2164702"/>
            <a:ext cx="10666445" cy="3886848"/>
          </a:xfrm>
        </p:spPr>
        <p:txBody>
          <a:bodyPr>
            <a:normAutofit fontScale="92500" lnSpcReduction="20000"/>
          </a:bodyPr>
          <a:lstStyle/>
          <a:p>
            <a:pPr marL="457200" indent="-457200" algn="l">
              <a:buFont typeface="Wingdings" panose="05000000000000000000" pitchFamily="2" charset="2"/>
              <a:buChar char="q"/>
            </a:pPr>
            <a:r>
              <a:rPr lang="en-IN" b="1" dirty="0">
                <a:solidFill>
                  <a:srgbClr val="000000"/>
                </a:solidFill>
                <a:latin typeface="Source Sans Pro" panose="020B0503030403020204" pitchFamily="34" charset="0"/>
              </a:rPr>
              <a:t> </a:t>
            </a:r>
            <a:r>
              <a:rPr lang="en-IN" dirty="0">
                <a:solidFill>
                  <a:srgbClr val="000000"/>
                </a:solidFill>
                <a:latin typeface="Source Sans Pro" panose="020B0503030403020204" pitchFamily="34" charset="0"/>
              </a:rPr>
              <a:t>Vital signs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Appearance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Height, Weight, &amp; BMI (Body Mass Index)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Mental &amp; psychological status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Cardiac &amp; pulmonary level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Exercise tolerance (“if they can walk up 2 flights of stairs to your office, they’re probably ok for </a:t>
            </a:r>
            <a:r>
              <a:rPr lang="en-IN" b="0" i="0" dirty="0" err="1">
                <a:solidFill>
                  <a:srgbClr val="000000"/>
                </a:solidFill>
                <a:effectLst/>
                <a:latin typeface="Source Sans Pro" panose="020B0503030403020204" pitchFamily="34" charset="0"/>
              </a:rPr>
              <a:t>anesthesia</a:t>
            </a:r>
            <a:r>
              <a:rPr lang="en-IN" b="0" i="0" dirty="0">
                <a:solidFill>
                  <a:srgbClr val="000000"/>
                </a:solidFill>
                <a:effectLst/>
                <a:latin typeface="Source Sans Pro" panose="020B0503030403020204" pitchFamily="34" charset="0"/>
              </a:rPr>
              <a:t>”)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Airway evaluation</a:t>
            </a:r>
            <a:endParaRPr lang="en-IN" dirty="0"/>
          </a:p>
        </p:txBody>
      </p:sp>
    </p:spTree>
    <p:extLst>
      <p:ext uri="{BB962C8B-B14F-4D97-AF65-F5344CB8AC3E}">
        <p14:creationId xmlns:p14="http://schemas.microsoft.com/office/powerpoint/2010/main" val="507900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3533-C5E9-9B92-2B88-75AC0CC71778}"/>
              </a:ext>
            </a:extLst>
          </p:cNvPr>
          <p:cNvSpPr>
            <a:spLocks noGrp="1"/>
          </p:cNvSpPr>
          <p:nvPr>
            <p:ph type="ctrTitle"/>
          </p:nvPr>
        </p:nvSpPr>
        <p:spPr>
          <a:xfrm>
            <a:off x="847476" y="806450"/>
            <a:ext cx="10619845" cy="1152979"/>
          </a:xfrm>
        </p:spPr>
        <p:txBody>
          <a:bodyPr/>
          <a:lstStyle/>
          <a:p>
            <a:r>
              <a:rPr lang="en-IN" dirty="0"/>
              <a:t>AIRWAY EVALUATION</a:t>
            </a:r>
          </a:p>
        </p:txBody>
      </p:sp>
      <p:sp>
        <p:nvSpPr>
          <p:cNvPr id="5" name="Text Placeholder 4">
            <a:extLst>
              <a:ext uri="{FF2B5EF4-FFF2-40B4-BE49-F238E27FC236}">
                <a16:creationId xmlns:a16="http://schemas.microsoft.com/office/drawing/2014/main" id="{3BC5D78E-A099-3C91-A73A-5DF2768102E2}"/>
              </a:ext>
            </a:extLst>
          </p:cNvPr>
          <p:cNvSpPr>
            <a:spLocks noGrp="1"/>
          </p:cNvSpPr>
          <p:nvPr>
            <p:ph type="body" sz="quarter" idx="15"/>
          </p:nvPr>
        </p:nvSpPr>
        <p:spPr>
          <a:xfrm>
            <a:off x="838199" y="2062065"/>
            <a:ext cx="10629121" cy="3989485"/>
          </a:xfrm>
        </p:spPr>
        <p:txBody>
          <a:bodyPr>
            <a:normAutofit fontScale="77500" lnSpcReduction="20000"/>
          </a:bodyPr>
          <a:lstStyle/>
          <a:p>
            <a:pPr marL="457200" indent="-457200">
              <a:buFont typeface="Wingdings" panose="05000000000000000000" pitchFamily="2" charset="2"/>
              <a:buChar char="q"/>
            </a:pPr>
            <a:r>
              <a:rPr lang="en-IN" dirty="0">
                <a:solidFill>
                  <a:srgbClr val="000000"/>
                </a:solidFill>
                <a:latin typeface="Source Sans Pro" panose="020B0503030403020204" pitchFamily="34" charset="0"/>
              </a:rPr>
              <a:t>BMI (Body </a:t>
            </a:r>
            <a:r>
              <a:rPr lang="en-IN" b="0" i="0" dirty="0">
                <a:solidFill>
                  <a:srgbClr val="000000"/>
                </a:solidFill>
                <a:effectLst/>
                <a:latin typeface="Source Sans Pro" panose="020B0503030403020204" pitchFamily="34" charset="0"/>
              </a:rPr>
              <a:t>Mass Index)</a:t>
            </a: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 History of obstructive sleep </a:t>
            </a:r>
            <a:r>
              <a:rPr lang="en-IN" b="0" i="0" dirty="0" err="1">
                <a:solidFill>
                  <a:srgbClr val="000000"/>
                </a:solidFill>
                <a:effectLst/>
                <a:latin typeface="Source Sans Pro" panose="020B0503030403020204" pitchFamily="34" charset="0"/>
              </a:rPr>
              <a:t>apnea</a:t>
            </a:r>
            <a:r>
              <a:rPr lang="en-IN" b="0" i="0" dirty="0">
                <a:solidFill>
                  <a:srgbClr val="000000"/>
                </a:solidFill>
                <a:effectLst/>
                <a:latin typeface="Source Sans Pro" panose="020B0503030403020204" pitchFamily="34" charset="0"/>
              </a:rPr>
              <a:t>, snoring </a:t>
            </a: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Mallampati score </a:t>
            </a: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Protrusive (ask: “bite your upper lip with your lower teeth”) </a:t>
            </a: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TMJ range of motion (oral opening)</a:t>
            </a: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 Neck circumference</a:t>
            </a:r>
          </a:p>
          <a:p>
            <a:pPr marL="457200" indent="-457200">
              <a:buFont typeface="Wingdings" panose="05000000000000000000" pitchFamily="2" charset="2"/>
              <a:buChar char="q"/>
            </a:pPr>
            <a:r>
              <a:rPr lang="en-IN" b="0" i="0" dirty="0" err="1">
                <a:solidFill>
                  <a:srgbClr val="000000"/>
                </a:solidFill>
                <a:effectLst/>
                <a:latin typeface="Source Sans Pro" panose="020B0503030403020204" pitchFamily="34" charset="0"/>
              </a:rPr>
              <a:t>Sternomental</a:t>
            </a:r>
            <a:r>
              <a:rPr lang="en-IN" b="0" i="0" dirty="0">
                <a:solidFill>
                  <a:srgbClr val="000000"/>
                </a:solidFill>
                <a:effectLst/>
                <a:latin typeface="Source Sans Pro" panose="020B0503030403020204" pitchFamily="34" charset="0"/>
              </a:rPr>
              <a:t> distance (</a:t>
            </a:r>
            <a:r>
              <a:rPr lang="en-IN" b="0" i="0" dirty="0" err="1">
                <a:solidFill>
                  <a:srgbClr val="000000"/>
                </a:solidFill>
                <a:effectLst/>
                <a:latin typeface="Source Sans Pro" panose="020B0503030403020204" pitchFamily="34" charset="0"/>
              </a:rPr>
              <a:t>patit</a:t>
            </a:r>
            <a:r>
              <a:rPr lang="en-IN" dirty="0" err="1">
                <a:solidFill>
                  <a:srgbClr val="000000"/>
                </a:solidFill>
                <a:latin typeface="Source Sans Pro" panose="020B0503030403020204" pitchFamily="34" charset="0"/>
              </a:rPr>
              <a:t>’s</a:t>
            </a:r>
            <a:r>
              <a:rPr lang="en-IN" dirty="0">
                <a:solidFill>
                  <a:srgbClr val="000000"/>
                </a:solidFill>
                <a:latin typeface="Source Sans Pro" panose="020B0503030403020204" pitchFamily="34" charset="0"/>
              </a:rPr>
              <a:t> test)</a:t>
            </a:r>
            <a:endParaRPr lang="en-IN" b="0" i="0" dirty="0">
              <a:solidFill>
                <a:srgbClr val="000000"/>
              </a:solidFill>
              <a:effectLst/>
              <a:latin typeface="Source Sans Pro" panose="020B0503030403020204" pitchFamily="34" charset="0"/>
            </a:endParaRPr>
          </a:p>
          <a:p>
            <a:pPr marL="457200" indent="-457200">
              <a:buFont typeface="Wingdings" panose="05000000000000000000" pitchFamily="2" charset="2"/>
              <a:buChar char="q"/>
            </a:pPr>
            <a:r>
              <a:rPr lang="en-IN" dirty="0" err="1">
                <a:solidFill>
                  <a:srgbClr val="000000"/>
                </a:solidFill>
                <a:latin typeface="Source Sans Pro" panose="020B0503030403020204" pitchFamily="34" charset="0"/>
              </a:rPr>
              <a:t>Thyomental</a:t>
            </a:r>
            <a:r>
              <a:rPr lang="en-IN" dirty="0">
                <a:solidFill>
                  <a:srgbClr val="000000"/>
                </a:solidFill>
                <a:latin typeface="Source Sans Pro" panose="020B0503030403020204" pitchFamily="34" charset="0"/>
              </a:rPr>
              <a:t> distance (Savva’s test)</a:t>
            </a: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Interincisal gap</a:t>
            </a:r>
          </a:p>
          <a:p>
            <a:endParaRPr lang="en-IN" dirty="0"/>
          </a:p>
          <a:p>
            <a:pPr marL="457200" indent="-457200">
              <a:buFont typeface="Wingdings" panose="05000000000000000000" pitchFamily="2" charset="2"/>
              <a:buChar char="q"/>
            </a:pPr>
            <a:endParaRPr lang="en-IN" dirty="0"/>
          </a:p>
        </p:txBody>
      </p:sp>
    </p:spTree>
    <p:extLst>
      <p:ext uri="{BB962C8B-B14F-4D97-AF65-F5344CB8AC3E}">
        <p14:creationId xmlns:p14="http://schemas.microsoft.com/office/powerpoint/2010/main" val="2062604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0E37-BDF8-3597-4107-ED37EEC7EA90}"/>
              </a:ext>
            </a:extLst>
          </p:cNvPr>
          <p:cNvSpPr>
            <a:spLocks noGrp="1"/>
          </p:cNvSpPr>
          <p:nvPr>
            <p:ph type="ctrTitle"/>
          </p:nvPr>
        </p:nvSpPr>
        <p:spPr/>
        <p:txBody>
          <a:bodyPr/>
          <a:lstStyle/>
          <a:p>
            <a:endParaRPr lang="en-IN" dirty="0"/>
          </a:p>
        </p:txBody>
      </p:sp>
      <p:pic>
        <p:nvPicPr>
          <p:cNvPr id="6" name="Picture Placeholder 5">
            <a:extLst>
              <a:ext uri="{FF2B5EF4-FFF2-40B4-BE49-F238E27FC236}">
                <a16:creationId xmlns:a16="http://schemas.microsoft.com/office/drawing/2014/main" id="{66D8A253-7B5A-196D-1C83-DE6BFE418B4D}"/>
              </a:ext>
            </a:extLst>
          </p:cNvPr>
          <p:cNvPicPr>
            <a:picLocks noGrp="1" noChangeAspect="1"/>
          </p:cNvPicPr>
          <p:nvPr>
            <p:ph type="pic" sz="quarter" idx="13"/>
          </p:nvPr>
        </p:nvPicPr>
        <p:blipFill rotWithShape="1">
          <a:blip r:embed="rId2"/>
          <a:srcRect l="54756" t="31408" r="10415" b="10288"/>
          <a:stretch/>
        </p:blipFill>
        <p:spPr>
          <a:xfrm>
            <a:off x="2659223" y="806450"/>
            <a:ext cx="5477071" cy="5156777"/>
          </a:xfrm>
          <a:prstGeom prst="rect">
            <a:avLst/>
          </a:prstGeom>
        </p:spPr>
      </p:pic>
      <p:sp>
        <p:nvSpPr>
          <p:cNvPr id="5" name="Text Placeholder 4">
            <a:extLst>
              <a:ext uri="{FF2B5EF4-FFF2-40B4-BE49-F238E27FC236}">
                <a16:creationId xmlns:a16="http://schemas.microsoft.com/office/drawing/2014/main" id="{9CD57237-9FFE-B80D-056A-48F9A3DBC2D4}"/>
              </a:ext>
            </a:extLst>
          </p:cNvPr>
          <p:cNvSpPr>
            <a:spLocks noGrp="1"/>
          </p:cNvSpPr>
          <p:nvPr>
            <p:ph type="body" sz="quarter" idx="15"/>
          </p:nvPr>
        </p:nvSpPr>
        <p:spPr/>
        <p:txBody>
          <a:bodyPr/>
          <a:lstStyle/>
          <a:p>
            <a:endParaRPr lang="en-US" dirty="0"/>
          </a:p>
          <a:p>
            <a:endParaRPr lang="en-IN" dirty="0"/>
          </a:p>
        </p:txBody>
      </p:sp>
    </p:spTree>
    <p:extLst>
      <p:ext uri="{BB962C8B-B14F-4D97-AF65-F5344CB8AC3E}">
        <p14:creationId xmlns:p14="http://schemas.microsoft.com/office/powerpoint/2010/main" val="326925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30B7-7C9A-2BFC-E9CA-585B9A510E1A}"/>
              </a:ext>
            </a:extLst>
          </p:cNvPr>
          <p:cNvSpPr>
            <a:spLocks noGrp="1"/>
          </p:cNvSpPr>
          <p:nvPr>
            <p:ph type="ctrTitle"/>
          </p:nvPr>
        </p:nvSpPr>
        <p:spPr/>
        <p:txBody>
          <a:bodyPr/>
          <a:lstStyle/>
          <a:p>
            <a:endParaRPr lang="en-IN"/>
          </a:p>
        </p:txBody>
      </p:sp>
      <p:pic>
        <p:nvPicPr>
          <p:cNvPr id="7" name="Picture 6">
            <a:extLst>
              <a:ext uri="{FF2B5EF4-FFF2-40B4-BE49-F238E27FC236}">
                <a16:creationId xmlns:a16="http://schemas.microsoft.com/office/drawing/2014/main" id="{CB8F3654-351C-456F-DDD4-D768534ED971}"/>
              </a:ext>
            </a:extLst>
          </p:cNvPr>
          <p:cNvPicPr>
            <a:picLocks noChangeAspect="1"/>
          </p:cNvPicPr>
          <p:nvPr/>
        </p:nvPicPr>
        <p:blipFill rotWithShape="1">
          <a:blip r:embed="rId2"/>
          <a:srcRect l="10782" t="23401" r="-68" b="16501"/>
          <a:stretch/>
        </p:blipFill>
        <p:spPr>
          <a:xfrm>
            <a:off x="838200" y="867339"/>
            <a:ext cx="10506323" cy="5303803"/>
          </a:xfrm>
          <a:prstGeom prst="rect">
            <a:avLst/>
          </a:prstGeom>
        </p:spPr>
      </p:pic>
    </p:spTree>
    <p:extLst>
      <p:ext uri="{BB962C8B-B14F-4D97-AF65-F5344CB8AC3E}">
        <p14:creationId xmlns:p14="http://schemas.microsoft.com/office/powerpoint/2010/main" val="3901916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ACEA-56F9-0277-F3F7-F0D91D1A7DA8}"/>
              </a:ext>
            </a:extLst>
          </p:cNvPr>
          <p:cNvSpPr>
            <a:spLocks noGrp="1"/>
          </p:cNvSpPr>
          <p:nvPr>
            <p:ph type="ctrTitle"/>
          </p:nvPr>
        </p:nvSpPr>
        <p:spPr>
          <a:xfrm>
            <a:off x="847476" y="709127"/>
            <a:ext cx="10647837" cy="1054359"/>
          </a:xfrm>
        </p:spPr>
        <p:txBody>
          <a:bodyPr>
            <a:normAutofit/>
          </a:bodyPr>
          <a:lstStyle/>
          <a:p>
            <a:r>
              <a:rPr lang="en-IN" dirty="0"/>
              <a:t>ASA PHSICAL CLASSIFICATION</a:t>
            </a:r>
          </a:p>
        </p:txBody>
      </p:sp>
      <p:sp>
        <p:nvSpPr>
          <p:cNvPr id="5" name="Text Placeholder 4">
            <a:extLst>
              <a:ext uri="{FF2B5EF4-FFF2-40B4-BE49-F238E27FC236}">
                <a16:creationId xmlns:a16="http://schemas.microsoft.com/office/drawing/2014/main" id="{8A29627C-A3B0-FC84-43EC-C0AAF60C3899}"/>
              </a:ext>
            </a:extLst>
          </p:cNvPr>
          <p:cNvSpPr>
            <a:spLocks noGrp="1"/>
          </p:cNvSpPr>
          <p:nvPr>
            <p:ph type="body" sz="quarter" idx="15"/>
          </p:nvPr>
        </p:nvSpPr>
        <p:spPr>
          <a:xfrm>
            <a:off x="838200" y="1763486"/>
            <a:ext cx="10311882" cy="4288064"/>
          </a:xfrm>
        </p:spPr>
        <p:txBody>
          <a:bodyPr>
            <a:normAutofit lnSpcReduction="10000"/>
          </a:bodyPr>
          <a:lstStyle/>
          <a:p>
            <a:pPr algn="l"/>
            <a:endParaRPr lang="en-US" b="0" i="0" dirty="0">
              <a:solidFill>
                <a:srgbClr val="000000"/>
              </a:solidFill>
              <a:effectLst/>
              <a:latin typeface="Source Sans Pro" panose="020B0503030403020204" pitchFamily="34" charset="0"/>
            </a:endParaRPr>
          </a:p>
          <a:p>
            <a:pPr marL="457200" indent="-457200" algn="l">
              <a:buFont typeface="Wingdings" panose="05000000000000000000" pitchFamily="2" charset="2"/>
              <a:buChar char="q"/>
            </a:pPr>
            <a:r>
              <a:rPr lang="en-US" dirty="0">
                <a:solidFill>
                  <a:srgbClr val="000000"/>
                </a:solidFill>
                <a:latin typeface="Source Sans Pro" panose="020B0503030403020204" pitchFamily="34" charset="0"/>
              </a:rPr>
              <a:t> IA normal </a:t>
            </a:r>
            <a:r>
              <a:rPr lang="en-US" b="0" i="0" dirty="0">
                <a:solidFill>
                  <a:srgbClr val="000000"/>
                </a:solidFill>
                <a:effectLst/>
                <a:latin typeface="Source Sans Pro" panose="020B0503030403020204" pitchFamily="34" charset="0"/>
              </a:rPr>
              <a:t>healthy patient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II A patient with mild systemic disease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III A patient with severe systemic </a:t>
            </a:r>
          </a:p>
          <a:p>
            <a:pPr marL="457200" indent="-457200" algn="l">
              <a:buFont typeface="Wingdings" panose="05000000000000000000" pitchFamily="2" charset="2"/>
              <a:buChar char="q"/>
            </a:pPr>
            <a:r>
              <a:rPr lang="en-US" dirty="0">
                <a:solidFill>
                  <a:srgbClr val="000000"/>
                </a:solidFill>
                <a:latin typeface="Source Sans Pro" panose="020B0503030403020204" pitchFamily="34" charset="0"/>
              </a:rPr>
              <a:t> </a:t>
            </a:r>
            <a:r>
              <a:rPr lang="en-US" b="0" i="0" dirty="0">
                <a:solidFill>
                  <a:srgbClr val="000000"/>
                </a:solidFill>
                <a:effectLst/>
                <a:latin typeface="Source Sans Pro" panose="020B0503030403020204" pitchFamily="34" charset="0"/>
              </a:rPr>
              <a:t>IVA patient with severe systemic disease that is a constant threat to life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VA moribund patient who is not expected to survive without the operation</a:t>
            </a:r>
          </a:p>
          <a:p>
            <a:endParaRPr lang="en-IN" dirty="0"/>
          </a:p>
        </p:txBody>
      </p:sp>
    </p:spTree>
    <p:extLst>
      <p:ext uri="{BB962C8B-B14F-4D97-AF65-F5344CB8AC3E}">
        <p14:creationId xmlns:p14="http://schemas.microsoft.com/office/powerpoint/2010/main" val="2850795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578A-5D5A-D1B5-33BF-EB60F6899D5D}"/>
              </a:ext>
            </a:extLst>
          </p:cNvPr>
          <p:cNvSpPr>
            <a:spLocks noGrp="1"/>
          </p:cNvSpPr>
          <p:nvPr>
            <p:ph type="ctrTitle"/>
          </p:nvPr>
        </p:nvSpPr>
        <p:spPr>
          <a:xfrm>
            <a:off x="767416" y="754918"/>
            <a:ext cx="10657168" cy="1213841"/>
          </a:xfrm>
        </p:spPr>
        <p:txBody>
          <a:bodyPr>
            <a:normAutofit fontScale="90000"/>
          </a:bodyPr>
          <a:lstStyle/>
          <a:p>
            <a:pPr algn="ctr"/>
            <a:r>
              <a:rPr lang="en-IN" dirty="0"/>
              <a:t>PRE-PROCEDURE PATIENT ASSESSMENT </a:t>
            </a:r>
          </a:p>
        </p:txBody>
      </p:sp>
      <p:sp>
        <p:nvSpPr>
          <p:cNvPr id="5" name="Text Placeholder 4">
            <a:extLst>
              <a:ext uri="{FF2B5EF4-FFF2-40B4-BE49-F238E27FC236}">
                <a16:creationId xmlns:a16="http://schemas.microsoft.com/office/drawing/2014/main" id="{4118D407-1D41-9F8B-9619-6D8567D2F76C}"/>
              </a:ext>
            </a:extLst>
          </p:cNvPr>
          <p:cNvSpPr>
            <a:spLocks noGrp="1"/>
          </p:cNvSpPr>
          <p:nvPr>
            <p:ph type="body" sz="quarter" idx="15"/>
          </p:nvPr>
        </p:nvSpPr>
        <p:spPr>
          <a:xfrm>
            <a:off x="838200" y="1968759"/>
            <a:ext cx="10657168" cy="4082791"/>
          </a:xfrm>
        </p:spPr>
        <p:txBody>
          <a:bodyPr>
            <a:normAutofit fontScale="70000" lnSpcReduction="20000"/>
          </a:bodyPr>
          <a:lstStyle/>
          <a:p>
            <a:pPr algn="l"/>
            <a:r>
              <a:rPr lang="en-IN" b="1" dirty="0">
                <a:solidFill>
                  <a:srgbClr val="000000"/>
                </a:solidFill>
                <a:latin typeface="Source Sans Pro" panose="020B0503030403020204" pitchFamily="34" charset="0"/>
              </a:rPr>
              <a:t>Investigations</a:t>
            </a:r>
            <a:r>
              <a:rPr lang="en-IN" b="0" i="0" dirty="0">
                <a:solidFill>
                  <a:srgbClr val="000000"/>
                </a:solidFill>
                <a:effectLst/>
                <a:latin typeface="Source Sans Pro" panose="020B0503030403020204" pitchFamily="34" charset="0"/>
              </a:rPr>
              <a:t>: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ECG, echo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Chest – x-ray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CBC</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BT,CT ,PT T, PT ,INR</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Na , k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R.B.S or F.B.S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LFT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KFT</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HBs-Ag HIV</a:t>
            </a:r>
            <a:endParaRPr lang="en-IN" dirty="0"/>
          </a:p>
        </p:txBody>
      </p:sp>
    </p:spTree>
    <p:extLst>
      <p:ext uri="{BB962C8B-B14F-4D97-AF65-F5344CB8AC3E}">
        <p14:creationId xmlns:p14="http://schemas.microsoft.com/office/powerpoint/2010/main" val="62435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998A-F12C-487C-C346-030027430B79}"/>
              </a:ext>
            </a:extLst>
          </p:cNvPr>
          <p:cNvSpPr>
            <a:spLocks noGrp="1"/>
          </p:cNvSpPr>
          <p:nvPr>
            <p:ph type="ctrTitle"/>
          </p:nvPr>
        </p:nvSpPr>
        <p:spPr>
          <a:xfrm>
            <a:off x="838200" y="806450"/>
            <a:ext cx="10433234" cy="1107706"/>
          </a:xfrm>
        </p:spPr>
        <p:txBody>
          <a:bodyPr/>
          <a:lstStyle/>
          <a:p>
            <a:pPr algn="ctr"/>
            <a:r>
              <a:rPr lang="en-IN" dirty="0"/>
              <a:t>MEDICAL CONSULTATIONS</a:t>
            </a:r>
          </a:p>
        </p:txBody>
      </p:sp>
      <p:sp>
        <p:nvSpPr>
          <p:cNvPr id="5" name="Text Placeholder 4">
            <a:extLst>
              <a:ext uri="{FF2B5EF4-FFF2-40B4-BE49-F238E27FC236}">
                <a16:creationId xmlns:a16="http://schemas.microsoft.com/office/drawing/2014/main" id="{D76F1E80-B93D-AEF1-9CE9-7CAD50BC15B7}"/>
              </a:ext>
            </a:extLst>
          </p:cNvPr>
          <p:cNvSpPr>
            <a:spLocks noGrp="1"/>
          </p:cNvSpPr>
          <p:nvPr>
            <p:ph type="body" sz="quarter" idx="15"/>
          </p:nvPr>
        </p:nvSpPr>
        <p:spPr>
          <a:xfrm>
            <a:off x="838199" y="1987420"/>
            <a:ext cx="10302551" cy="4064130"/>
          </a:xfrm>
        </p:spPr>
        <p:txBody>
          <a:bodyPr>
            <a:normAutofit/>
          </a:bodyPr>
          <a:lstStyle/>
          <a:p>
            <a:pPr algn="l"/>
            <a:endParaRPr lang="en-US" b="0" i="0" dirty="0">
              <a:solidFill>
                <a:srgbClr val="000000"/>
              </a:solidFill>
              <a:effectLst/>
              <a:latin typeface="Source Sans Pro" panose="020B0503030403020204" pitchFamily="34" charset="0"/>
            </a:endParaRPr>
          </a:p>
          <a:p>
            <a:pPr algn="l"/>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After doing the </a:t>
            </a:r>
            <a:r>
              <a:rPr lang="en-US" b="0" i="0" dirty="0">
                <a:solidFill>
                  <a:srgbClr val="000000"/>
                </a:solidFill>
                <a:effectLst/>
                <a:latin typeface="Source Sans Pro" panose="020B0503030403020204" pitchFamily="34" charset="0"/>
              </a:rPr>
              <a:t>medical and physical examination with the full investigations; the patient should be evaluated by a medical doctor or anesthetist to do a medical fitness for him to receive the anesthesia.</a:t>
            </a:r>
          </a:p>
          <a:p>
            <a:endParaRPr lang="en-IN" dirty="0"/>
          </a:p>
        </p:txBody>
      </p:sp>
    </p:spTree>
    <p:extLst>
      <p:ext uri="{BB962C8B-B14F-4D97-AF65-F5344CB8AC3E}">
        <p14:creationId xmlns:p14="http://schemas.microsoft.com/office/powerpoint/2010/main" val="3024383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43CE-5EBB-6BEC-734B-ED2178596FA0}"/>
              </a:ext>
            </a:extLst>
          </p:cNvPr>
          <p:cNvSpPr>
            <a:spLocks noGrp="1"/>
          </p:cNvSpPr>
          <p:nvPr>
            <p:ph type="ctrTitle"/>
          </p:nvPr>
        </p:nvSpPr>
        <p:spPr>
          <a:xfrm>
            <a:off x="884048" y="693102"/>
            <a:ext cx="10423903" cy="846449"/>
          </a:xfrm>
        </p:spPr>
        <p:txBody>
          <a:bodyPr/>
          <a:lstStyle/>
          <a:p>
            <a:pPr algn="ctr"/>
            <a:r>
              <a:rPr lang="en-IN" dirty="0"/>
              <a:t>INFORMED CONSENT</a:t>
            </a:r>
          </a:p>
        </p:txBody>
      </p:sp>
      <p:sp>
        <p:nvSpPr>
          <p:cNvPr id="5" name="Text Placeholder 4">
            <a:extLst>
              <a:ext uri="{FF2B5EF4-FFF2-40B4-BE49-F238E27FC236}">
                <a16:creationId xmlns:a16="http://schemas.microsoft.com/office/drawing/2014/main" id="{4BD9BD12-0A12-51E7-E66E-250B37123F46}"/>
              </a:ext>
            </a:extLst>
          </p:cNvPr>
          <p:cNvSpPr>
            <a:spLocks noGrp="1"/>
          </p:cNvSpPr>
          <p:nvPr>
            <p:ph type="body" sz="quarter" idx="15"/>
          </p:nvPr>
        </p:nvSpPr>
        <p:spPr>
          <a:xfrm>
            <a:off x="838200" y="1688841"/>
            <a:ext cx="10321212" cy="4362709"/>
          </a:xfrm>
        </p:spPr>
        <p:txBody>
          <a:bodyPr>
            <a:normAutofit fontScale="92500" lnSpcReduction="20000"/>
          </a:bodyPr>
          <a:lstStyle/>
          <a:p>
            <a:pPr algn="l"/>
            <a:endParaRPr lang="en-US" b="0" i="0" dirty="0">
              <a:solidFill>
                <a:srgbClr val="000000"/>
              </a:solidFill>
              <a:effectLst/>
              <a:latin typeface="Source Sans Pro" panose="020B0503030403020204" pitchFamily="34" charset="0"/>
            </a:endParaRPr>
          </a:p>
          <a:p>
            <a:pPr marL="457200" indent="-457200" algn="l">
              <a:buFont typeface="Wingdings" panose="05000000000000000000" pitchFamily="2" charset="2"/>
              <a:buChar char="q"/>
            </a:pPr>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It’s a </a:t>
            </a:r>
            <a:r>
              <a:rPr lang="en-US" b="0" i="0" dirty="0">
                <a:solidFill>
                  <a:srgbClr val="000000"/>
                </a:solidFill>
                <a:effectLst/>
                <a:latin typeface="Source Sans Pro" panose="020B0503030403020204" pitchFamily="34" charset="0"/>
              </a:rPr>
              <a:t>process, not a piece of paper.</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Verbal and written informed consent must be given at the pre‐op consultation appointment, not the day of surgery Cannot be obtained once medications are administered.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New written consent must be obtained for each procedure or sedation. Consent to surgery does not imply consent for sedation; sedation needs to be specified.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Consent must be obtained by the doctor in face‐to‐face meeting, not a staff member. </a:t>
            </a:r>
          </a:p>
          <a:p>
            <a:endParaRPr lang="en-IN" dirty="0"/>
          </a:p>
        </p:txBody>
      </p:sp>
    </p:spTree>
    <p:extLst>
      <p:ext uri="{BB962C8B-B14F-4D97-AF65-F5344CB8AC3E}">
        <p14:creationId xmlns:p14="http://schemas.microsoft.com/office/powerpoint/2010/main" val="398484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E715-2B4A-B4E1-348C-ABDB54FECDCC}"/>
              </a:ext>
            </a:extLst>
          </p:cNvPr>
          <p:cNvSpPr>
            <a:spLocks noGrp="1"/>
          </p:cNvSpPr>
          <p:nvPr>
            <p:ph type="ctrTitle"/>
          </p:nvPr>
        </p:nvSpPr>
        <p:spPr>
          <a:xfrm>
            <a:off x="847476" y="1131641"/>
            <a:ext cx="10582523" cy="818457"/>
          </a:xfrm>
        </p:spPr>
        <p:txBody>
          <a:bodyPr/>
          <a:lstStyle/>
          <a:p>
            <a:r>
              <a:rPr lang="en-IN" dirty="0"/>
              <a:t>What was done before an operation </a:t>
            </a:r>
          </a:p>
        </p:txBody>
      </p:sp>
      <p:sp>
        <p:nvSpPr>
          <p:cNvPr id="5" name="Text Placeholder 4">
            <a:extLst>
              <a:ext uri="{FF2B5EF4-FFF2-40B4-BE49-F238E27FC236}">
                <a16:creationId xmlns:a16="http://schemas.microsoft.com/office/drawing/2014/main" id="{7E681FB3-5C2F-5D62-F2B1-2700B2751289}"/>
              </a:ext>
            </a:extLst>
          </p:cNvPr>
          <p:cNvSpPr>
            <a:spLocks noGrp="1"/>
          </p:cNvSpPr>
          <p:nvPr>
            <p:ph type="body" sz="quarter" idx="15"/>
          </p:nvPr>
        </p:nvSpPr>
        <p:spPr/>
        <p:txBody>
          <a:bodyPr/>
          <a:lstStyle/>
          <a:p>
            <a:endParaRPr lang="en-IN" dirty="0"/>
          </a:p>
        </p:txBody>
      </p:sp>
      <p:pic>
        <p:nvPicPr>
          <p:cNvPr id="1028" name="Picture 4" descr="History of anaesthesia">
            <a:extLst>
              <a:ext uri="{FF2B5EF4-FFF2-40B4-BE49-F238E27FC236}">
                <a16:creationId xmlns:a16="http://schemas.microsoft.com/office/drawing/2014/main" id="{9DAB42BC-F468-7D42-4FA5-A6CD29E5AB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23" t="16613" r="14425" b="31216"/>
          <a:stretch/>
        </p:blipFill>
        <p:spPr bwMode="auto">
          <a:xfrm>
            <a:off x="1530220" y="2108717"/>
            <a:ext cx="8369560" cy="408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922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B2537-3012-DC5D-C0E5-6D1AB81E440A}"/>
              </a:ext>
            </a:extLst>
          </p:cNvPr>
          <p:cNvSpPr>
            <a:spLocks noGrp="1"/>
          </p:cNvSpPr>
          <p:nvPr>
            <p:ph type="ctrTitle"/>
          </p:nvPr>
        </p:nvSpPr>
        <p:spPr>
          <a:xfrm>
            <a:off x="847476" y="1131641"/>
            <a:ext cx="10330597" cy="641175"/>
          </a:xfrm>
        </p:spPr>
        <p:txBody>
          <a:bodyPr>
            <a:normAutofit fontScale="90000"/>
          </a:bodyPr>
          <a:lstStyle/>
          <a:p>
            <a:pPr algn="ctr"/>
            <a:r>
              <a:rPr lang="en-IN" dirty="0"/>
              <a:t>PRE-SEDATION/ANESTHETIC INSTRUCTIONS</a:t>
            </a:r>
          </a:p>
        </p:txBody>
      </p:sp>
      <p:sp>
        <p:nvSpPr>
          <p:cNvPr id="5" name="Text Placeholder 4">
            <a:extLst>
              <a:ext uri="{FF2B5EF4-FFF2-40B4-BE49-F238E27FC236}">
                <a16:creationId xmlns:a16="http://schemas.microsoft.com/office/drawing/2014/main" id="{A06C3718-1BFF-314F-7741-93F38E749459}"/>
              </a:ext>
            </a:extLst>
          </p:cNvPr>
          <p:cNvSpPr>
            <a:spLocks noGrp="1"/>
          </p:cNvSpPr>
          <p:nvPr>
            <p:ph type="body" sz="quarter" idx="15"/>
          </p:nvPr>
        </p:nvSpPr>
        <p:spPr>
          <a:xfrm>
            <a:off x="838200" y="2388637"/>
            <a:ext cx="10498494" cy="3662913"/>
          </a:xfrm>
        </p:spPr>
        <p:txBody>
          <a:bodyPr>
            <a:normAutofit/>
          </a:bodyPr>
          <a:lstStyle/>
          <a:p>
            <a:pPr marL="457200" indent="-457200" algn="l">
              <a:buFont typeface="Wingdings" panose="05000000000000000000" pitchFamily="2" charset="2"/>
              <a:buChar char="q"/>
            </a:pPr>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 Give both</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verbally and in writing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Fasting (“NPO”) instructions (if needed)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“Vested” escort to accompany patient Patient’s other medications</a:t>
            </a:r>
            <a:endParaRPr lang="en-IN" dirty="0"/>
          </a:p>
        </p:txBody>
      </p:sp>
    </p:spTree>
    <p:extLst>
      <p:ext uri="{BB962C8B-B14F-4D97-AF65-F5344CB8AC3E}">
        <p14:creationId xmlns:p14="http://schemas.microsoft.com/office/powerpoint/2010/main" val="4148620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836-7E2C-09EA-8768-53DBFD757760}"/>
              </a:ext>
            </a:extLst>
          </p:cNvPr>
          <p:cNvSpPr>
            <a:spLocks noGrp="1"/>
          </p:cNvSpPr>
          <p:nvPr>
            <p:ph type="ctrTitle"/>
          </p:nvPr>
        </p:nvSpPr>
        <p:spPr>
          <a:xfrm>
            <a:off x="935367" y="534482"/>
            <a:ext cx="10321266" cy="1630220"/>
          </a:xfrm>
        </p:spPr>
        <p:txBody>
          <a:bodyPr/>
          <a:lstStyle/>
          <a:p>
            <a:pPr algn="ctr"/>
            <a:r>
              <a:rPr lang="en-IN" dirty="0"/>
              <a:t>PRE-PROCEDURE FASTING (NPO)</a:t>
            </a:r>
          </a:p>
        </p:txBody>
      </p:sp>
      <p:sp>
        <p:nvSpPr>
          <p:cNvPr id="5" name="Text Placeholder 4">
            <a:extLst>
              <a:ext uri="{FF2B5EF4-FFF2-40B4-BE49-F238E27FC236}">
                <a16:creationId xmlns:a16="http://schemas.microsoft.com/office/drawing/2014/main" id="{3E89BB19-7EBE-5018-637D-24DBFC1A8DF2}"/>
              </a:ext>
            </a:extLst>
          </p:cNvPr>
          <p:cNvSpPr>
            <a:spLocks noGrp="1"/>
          </p:cNvSpPr>
          <p:nvPr>
            <p:ph type="body" sz="quarter" idx="15"/>
          </p:nvPr>
        </p:nvSpPr>
        <p:spPr>
          <a:xfrm>
            <a:off x="838199" y="2360645"/>
            <a:ext cx="10418433" cy="3690905"/>
          </a:xfrm>
        </p:spPr>
        <p:txBody>
          <a:bodyPr>
            <a:normAutofit/>
          </a:bodyPr>
          <a:lstStyle/>
          <a:p>
            <a:pPr algn="l"/>
            <a:r>
              <a:rPr lang="en-US" dirty="0">
                <a:solidFill>
                  <a:srgbClr val="000000"/>
                </a:solidFill>
                <a:latin typeface="Source Sans Pro" panose="020B0503030403020204" pitchFamily="34" charset="0"/>
              </a:rPr>
              <a:t> The</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patient must be fasted minimum 2-3 hours for clear liquids and 6 hours for solid food to prevent vomiting causing Suffocation and aspiration pneumonia. </a:t>
            </a:r>
            <a:endParaRPr lang="en-IN" dirty="0"/>
          </a:p>
        </p:txBody>
      </p:sp>
    </p:spTree>
    <p:extLst>
      <p:ext uri="{BB962C8B-B14F-4D97-AF65-F5344CB8AC3E}">
        <p14:creationId xmlns:p14="http://schemas.microsoft.com/office/powerpoint/2010/main" val="250963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9B5A-D154-92F9-E503-F4210F592760}"/>
              </a:ext>
            </a:extLst>
          </p:cNvPr>
          <p:cNvSpPr>
            <a:spLocks noGrp="1"/>
          </p:cNvSpPr>
          <p:nvPr>
            <p:ph type="ctrTitle"/>
          </p:nvPr>
        </p:nvSpPr>
        <p:spPr>
          <a:xfrm>
            <a:off x="882978" y="728685"/>
            <a:ext cx="10574774" cy="852142"/>
          </a:xfrm>
        </p:spPr>
        <p:txBody>
          <a:bodyPr/>
          <a:lstStyle/>
          <a:p>
            <a:r>
              <a:rPr lang="en-IN" dirty="0"/>
              <a:t>PSYCHOLOGICAL PREPARETION </a:t>
            </a:r>
          </a:p>
        </p:txBody>
      </p:sp>
      <p:sp>
        <p:nvSpPr>
          <p:cNvPr id="5" name="Text Placeholder 4">
            <a:extLst>
              <a:ext uri="{FF2B5EF4-FFF2-40B4-BE49-F238E27FC236}">
                <a16:creationId xmlns:a16="http://schemas.microsoft.com/office/drawing/2014/main" id="{4B7FD88B-1ADC-F221-3439-E088361EB45E}"/>
              </a:ext>
            </a:extLst>
          </p:cNvPr>
          <p:cNvSpPr>
            <a:spLocks noGrp="1"/>
          </p:cNvSpPr>
          <p:nvPr>
            <p:ph type="body" sz="quarter" idx="15"/>
          </p:nvPr>
        </p:nvSpPr>
        <p:spPr>
          <a:xfrm>
            <a:off x="838200" y="1751308"/>
            <a:ext cx="10574774" cy="4300242"/>
          </a:xfrm>
        </p:spPr>
        <p:txBody>
          <a:bodyPr>
            <a:normAutofit fontScale="92500"/>
          </a:bodyPr>
          <a:lstStyle/>
          <a:p>
            <a:pPr marL="457200" indent="-457200" algn="l">
              <a:buFont typeface="Wingdings" panose="05000000000000000000" pitchFamily="2" charset="2"/>
              <a:buChar char="q"/>
            </a:pPr>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Psychological preparation</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of the patient for the sedation or GA is paramount.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Explain the different types of sedation available and GA techniques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Tell them they will be “relaxed, drowsy, comfortable,” and “aware and in control.”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Give realistic expectations to patient and explain that every patient reacts differently, and they may need more / less medication or different technique at future appointments.</a:t>
            </a:r>
            <a:endParaRPr lang="en-IN" dirty="0"/>
          </a:p>
        </p:txBody>
      </p:sp>
    </p:spTree>
    <p:extLst>
      <p:ext uri="{BB962C8B-B14F-4D97-AF65-F5344CB8AC3E}">
        <p14:creationId xmlns:p14="http://schemas.microsoft.com/office/powerpoint/2010/main" val="944715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D3B5-B7D5-9144-5497-8F5FC0F1EC9B}"/>
              </a:ext>
            </a:extLst>
          </p:cNvPr>
          <p:cNvSpPr>
            <a:spLocks noGrp="1"/>
          </p:cNvSpPr>
          <p:nvPr>
            <p:ph type="ctrTitle"/>
          </p:nvPr>
        </p:nvSpPr>
        <p:spPr>
          <a:xfrm>
            <a:off x="847477" y="1131641"/>
            <a:ext cx="10479886" cy="1154359"/>
          </a:xfrm>
        </p:spPr>
        <p:txBody>
          <a:bodyPr/>
          <a:lstStyle/>
          <a:p>
            <a:r>
              <a:rPr lang="en-IN" dirty="0"/>
              <a:t>PREANAESTHETIC MEDICATION</a:t>
            </a:r>
          </a:p>
        </p:txBody>
      </p:sp>
      <p:sp>
        <p:nvSpPr>
          <p:cNvPr id="5" name="Text Placeholder 4">
            <a:extLst>
              <a:ext uri="{FF2B5EF4-FFF2-40B4-BE49-F238E27FC236}">
                <a16:creationId xmlns:a16="http://schemas.microsoft.com/office/drawing/2014/main" id="{50B42FC3-1A57-13AE-AF63-07BA784177AA}"/>
              </a:ext>
            </a:extLst>
          </p:cNvPr>
          <p:cNvSpPr>
            <a:spLocks noGrp="1"/>
          </p:cNvSpPr>
          <p:nvPr>
            <p:ph type="body" sz="quarter" idx="15"/>
          </p:nvPr>
        </p:nvSpPr>
        <p:spPr>
          <a:xfrm>
            <a:off x="838199" y="2820692"/>
            <a:ext cx="10265229" cy="3230858"/>
          </a:xfrm>
        </p:spPr>
        <p:txBody>
          <a:bodyPr>
            <a:normAutofit/>
          </a:bodyPr>
          <a:lstStyle/>
          <a:p>
            <a:r>
              <a:rPr lang="en-IN" b="0" i="0" dirty="0" err="1">
                <a:solidFill>
                  <a:srgbClr val="2B2A2A"/>
                </a:solidFill>
                <a:effectLst/>
                <a:latin typeface="Open Sans" panose="020B0606030504020204" pitchFamily="34" charset="0"/>
              </a:rPr>
              <a:t>Preanaesthetic</a:t>
            </a:r>
            <a:r>
              <a:rPr lang="en-IN" b="0" i="0" dirty="0">
                <a:solidFill>
                  <a:srgbClr val="2B2A2A"/>
                </a:solidFill>
                <a:effectLst/>
                <a:latin typeface="Open Sans" panose="020B0606030504020204" pitchFamily="34" charset="0"/>
              </a:rPr>
              <a:t> medication refers to the use of drugs before anaesthesia to make it more pleasant and safe. </a:t>
            </a:r>
          </a:p>
        </p:txBody>
      </p:sp>
    </p:spTree>
    <p:extLst>
      <p:ext uri="{BB962C8B-B14F-4D97-AF65-F5344CB8AC3E}">
        <p14:creationId xmlns:p14="http://schemas.microsoft.com/office/powerpoint/2010/main" val="727021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4D6B-A2F3-397E-590C-5281B411A531}"/>
              </a:ext>
            </a:extLst>
          </p:cNvPr>
          <p:cNvSpPr>
            <a:spLocks noGrp="1"/>
          </p:cNvSpPr>
          <p:nvPr>
            <p:ph type="ctrTitle"/>
          </p:nvPr>
        </p:nvSpPr>
        <p:spPr>
          <a:xfrm>
            <a:off x="847476" y="1131641"/>
            <a:ext cx="10691011" cy="751403"/>
          </a:xfrm>
        </p:spPr>
        <p:txBody>
          <a:bodyPr>
            <a:normAutofit fontScale="90000"/>
          </a:bodyPr>
          <a:lstStyle/>
          <a:p>
            <a:endParaRPr lang="en-IN" dirty="0"/>
          </a:p>
        </p:txBody>
      </p:sp>
      <p:sp>
        <p:nvSpPr>
          <p:cNvPr id="5" name="Text Placeholder 4">
            <a:extLst>
              <a:ext uri="{FF2B5EF4-FFF2-40B4-BE49-F238E27FC236}">
                <a16:creationId xmlns:a16="http://schemas.microsoft.com/office/drawing/2014/main" id="{9100C37E-18A3-D1D3-415C-8305941EDD3D}"/>
              </a:ext>
            </a:extLst>
          </p:cNvPr>
          <p:cNvSpPr>
            <a:spLocks noGrp="1"/>
          </p:cNvSpPr>
          <p:nvPr>
            <p:ph type="body" sz="quarter" idx="15"/>
          </p:nvPr>
        </p:nvSpPr>
        <p:spPr>
          <a:xfrm>
            <a:off x="847475" y="2143608"/>
            <a:ext cx="10691011" cy="3691504"/>
          </a:xfrm>
        </p:spPr>
        <p:txBody>
          <a:bodyPr>
            <a:normAutofit fontScale="85000" lnSpcReduction="20000"/>
          </a:bodyPr>
          <a:lstStyle/>
          <a:p>
            <a:r>
              <a:rPr lang="en-IN" b="0" i="0" dirty="0">
                <a:solidFill>
                  <a:srgbClr val="2B2A2A"/>
                </a:solidFill>
                <a:effectLst/>
                <a:latin typeface="Open Sans" panose="020B0606030504020204" pitchFamily="34" charset="0"/>
              </a:rPr>
              <a:t>1.</a:t>
            </a:r>
            <a:r>
              <a:rPr lang="en-IN" b="1" i="0" dirty="0">
                <a:solidFill>
                  <a:srgbClr val="2B2A2A"/>
                </a:solidFill>
                <a:effectLst/>
                <a:latin typeface="Open Sans" panose="020B0606030504020204" pitchFamily="34" charset="0"/>
              </a:rPr>
              <a:t>Opioids :</a:t>
            </a:r>
            <a:r>
              <a:rPr lang="en-IN" b="0" i="0" dirty="0">
                <a:solidFill>
                  <a:srgbClr val="2B2A2A"/>
                </a:solidFill>
                <a:effectLst/>
                <a:latin typeface="Open Sans" panose="020B0606030504020204" pitchFamily="34" charset="0"/>
              </a:rPr>
              <a:t> Morphine (10 mg) or pethidine (50-100 mg). </a:t>
            </a:r>
          </a:p>
          <a:p>
            <a:endParaRPr lang="en-IN" b="0" i="0" dirty="0">
              <a:solidFill>
                <a:srgbClr val="2B2A2A"/>
              </a:solidFill>
              <a:effectLst/>
              <a:latin typeface="Open Sans" panose="020B0606030504020204" pitchFamily="34" charset="0"/>
            </a:endParaRPr>
          </a:p>
          <a:p>
            <a:r>
              <a:rPr lang="en-IN" b="0" i="0" dirty="0">
                <a:solidFill>
                  <a:srgbClr val="2B2A2A"/>
                </a:solidFill>
                <a:effectLst/>
                <a:latin typeface="Open Sans" panose="020B0606030504020204" pitchFamily="34" charset="0"/>
              </a:rPr>
              <a:t>2. </a:t>
            </a:r>
            <a:r>
              <a:rPr lang="en-IN" b="1" i="0" dirty="0">
                <a:solidFill>
                  <a:srgbClr val="2B2A2A"/>
                </a:solidFill>
                <a:effectLst/>
                <a:latin typeface="Open Sans" panose="020B0606030504020204" pitchFamily="34" charset="0"/>
              </a:rPr>
              <a:t>Antianxiety drugs: </a:t>
            </a:r>
            <a:r>
              <a:rPr lang="en-IN" b="0" i="0" dirty="0">
                <a:solidFill>
                  <a:srgbClr val="2B2A2A"/>
                </a:solidFill>
                <a:effectLst/>
                <a:latin typeface="Open Sans" panose="020B0606030504020204" pitchFamily="34" charset="0"/>
              </a:rPr>
              <a:t>Benzodiazepines like diazepam (5-10mg oral) or lorazepam (2 mg </a:t>
            </a:r>
            <a:r>
              <a:rPr lang="en-IN" b="0" i="0" dirty="0" err="1">
                <a:solidFill>
                  <a:srgbClr val="2B2A2A"/>
                </a:solidFill>
                <a:effectLst/>
                <a:latin typeface="Open Sans" panose="020B0606030504020204" pitchFamily="34" charset="0"/>
              </a:rPr>
              <a:t>i.m.</a:t>
            </a:r>
            <a:r>
              <a:rPr lang="en-IN" b="0" i="0" dirty="0">
                <a:solidFill>
                  <a:srgbClr val="2B2A2A"/>
                </a:solidFill>
                <a:effectLst/>
                <a:latin typeface="Open Sans" panose="020B0606030504020204" pitchFamily="34" charset="0"/>
              </a:rPr>
              <a:t>) have become </a:t>
            </a:r>
            <a:r>
              <a:rPr lang="en-IN" b="0" i="0" dirty="0" err="1">
                <a:solidFill>
                  <a:srgbClr val="2B2A2A"/>
                </a:solidFill>
                <a:effectLst/>
                <a:latin typeface="Open Sans" panose="020B0606030504020204" pitchFamily="34" charset="0"/>
              </a:rPr>
              <a:t>populardrugs</a:t>
            </a:r>
            <a:r>
              <a:rPr lang="en-IN" b="0" i="0" dirty="0">
                <a:solidFill>
                  <a:srgbClr val="2B2A2A"/>
                </a:solidFill>
                <a:effectLst/>
                <a:latin typeface="Open Sans" panose="020B0606030504020204" pitchFamily="34" charset="0"/>
              </a:rPr>
              <a:t> for </a:t>
            </a:r>
            <a:r>
              <a:rPr lang="en-IN" b="0" i="0" dirty="0" err="1">
                <a:solidFill>
                  <a:srgbClr val="2B2A2A"/>
                </a:solidFill>
                <a:effectLst/>
                <a:latin typeface="Open Sans" panose="020B0606030504020204" pitchFamily="34" charset="0"/>
              </a:rPr>
              <a:t>preanaesthetic</a:t>
            </a:r>
            <a:r>
              <a:rPr lang="en-IN" b="0" i="0" dirty="0">
                <a:solidFill>
                  <a:srgbClr val="2B2A2A"/>
                </a:solidFill>
                <a:effectLst/>
                <a:latin typeface="Open Sans" panose="020B0606030504020204" pitchFamily="34" charset="0"/>
              </a:rPr>
              <a:t> medication </a:t>
            </a:r>
          </a:p>
          <a:p>
            <a:endParaRPr lang="en-IN" b="0" i="0" dirty="0">
              <a:solidFill>
                <a:srgbClr val="2B2A2A"/>
              </a:solidFill>
              <a:effectLst/>
              <a:latin typeface="Open Sans" panose="020B0606030504020204" pitchFamily="34" charset="0"/>
            </a:endParaRPr>
          </a:p>
          <a:p>
            <a:r>
              <a:rPr lang="en-IN" b="0" i="0" dirty="0">
                <a:solidFill>
                  <a:srgbClr val="2B2A2A"/>
                </a:solidFill>
                <a:effectLst/>
                <a:latin typeface="Open Sans" panose="020B0606030504020204" pitchFamily="34" charset="0"/>
              </a:rPr>
              <a:t>3.</a:t>
            </a:r>
            <a:r>
              <a:rPr lang="en-IN" b="1" i="0" dirty="0">
                <a:solidFill>
                  <a:srgbClr val="2B2A2A"/>
                </a:solidFill>
                <a:effectLst/>
                <a:latin typeface="Open Sans" panose="020B0606030504020204" pitchFamily="34" charset="0"/>
              </a:rPr>
              <a:t>Sedative-hypnotics : </a:t>
            </a:r>
            <a:r>
              <a:rPr lang="en-IN" b="0" i="0" dirty="0">
                <a:solidFill>
                  <a:srgbClr val="2B2A2A"/>
                </a:solidFill>
                <a:effectLst/>
                <a:latin typeface="Open Sans" panose="020B0606030504020204" pitchFamily="34" charset="0"/>
              </a:rPr>
              <a:t>Barbiturates like </a:t>
            </a:r>
            <a:r>
              <a:rPr lang="en-IN" b="0" i="0" dirty="0" err="1">
                <a:solidFill>
                  <a:srgbClr val="2B2A2A"/>
                </a:solidFill>
                <a:effectLst/>
                <a:latin typeface="Open Sans" panose="020B0606030504020204" pitchFamily="34" charset="0"/>
              </a:rPr>
              <a:t>pentobarbitone,secobarbitone</a:t>
            </a:r>
            <a:r>
              <a:rPr lang="en-IN" b="0" i="0" dirty="0">
                <a:solidFill>
                  <a:srgbClr val="2B2A2A"/>
                </a:solidFill>
                <a:effectLst/>
                <a:latin typeface="Open Sans" panose="020B0606030504020204" pitchFamily="34" charset="0"/>
              </a:rPr>
              <a:t> or </a:t>
            </a:r>
            <a:r>
              <a:rPr lang="en-IN" b="0" i="0" dirty="0" err="1">
                <a:solidFill>
                  <a:srgbClr val="2B2A2A"/>
                </a:solidFill>
                <a:effectLst/>
                <a:latin typeface="Open Sans" panose="020B0606030504020204" pitchFamily="34" charset="0"/>
              </a:rPr>
              <a:t>butabarbitone</a:t>
            </a:r>
            <a:r>
              <a:rPr lang="en-IN" b="0" i="0" dirty="0">
                <a:solidFill>
                  <a:srgbClr val="2B2A2A"/>
                </a:solidFill>
                <a:effectLst/>
                <a:latin typeface="Open Sans" panose="020B0606030504020204" pitchFamily="34" charset="0"/>
              </a:rPr>
              <a:t> (100 mg oral) have been used night before (to ensure sleep) and in the morning to calm the patient.</a:t>
            </a:r>
            <a:endParaRPr lang="en-IN" dirty="0"/>
          </a:p>
        </p:txBody>
      </p:sp>
    </p:spTree>
    <p:extLst>
      <p:ext uri="{BB962C8B-B14F-4D97-AF65-F5344CB8AC3E}">
        <p14:creationId xmlns:p14="http://schemas.microsoft.com/office/powerpoint/2010/main" val="3828282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9707-1001-29E0-1482-C0465F1FB345}"/>
              </a:ext>
            </a:extLst>
          </p:cNvPr>
          <p:cNvSpPr>
            <a:spLocks noGrp="1"/>
          </p:cNvSpPr>
          <p:nvPr>
            <p:ph type="ctrTitle"/>
          </p:nvPr>
        </p:nvSpPr>
        <p:spPr>
          <a:xfrm>
            <a:off x="847476" y="1131641"/>
            <a:ext cx="10097331" cy="725151"/>
          </a:xfrm>
        </p:spPr>
        <p:txBody>
          <a:bodyPr>
            <a:normAutofit fontScale="90000"/>
          </a:bodyPr>
          <a:lstStyle/>
          <a:p>
            <a:endParaRPr lang="en-IN" dirty="0"/>
          </a:p>
        </p:txBody>
      </p:sp>
      <p:sp>
        <p:nvSpPr>
          <p:cNvPr id="5" name="Text Placeholder 4">
            <a:extLst>
              <a:ext uri="{FF2B5EF4-FFF2-40B4-BE49-F238E27FC236}">
                <a16:creationId xmlns:a16="http://schemas.microsoft.com/office/drawing/2014/main" id="{EA0FA055-9FE5-C605-0C55-FBB313C3791D}"/>
              </a:ext>
            </a:extLst>
          </p:cNvPr>
          <p:cNvSpPr>
            <a:spLocks noGrp="1"/>
          </p:cNvSpPr>
          <p:nvPr>
            <p:ph type="body" sz="quarter" idx="15"/>
          </p:nvPr>
        </p:nvSpPr>
        <p:spPr>
          <a:xfrm>
            <a:off x="838199" y="2052735"/>
            <a:ext cx="10395857" cy="3998815"/>
          </a:xfrm>
        </p:spPr>
        <p:txBody>
          <a:bodyPr>
            <a:normAutofit fontScale="92500" lnSpcReduction="20000"/>
          </a:bodyPr>
          <a:lstStyle/>
          <a:p>
            <a:r>
              <a:rPr lang="en-IN" dirty="0">
                <a:solidFill>
                  <a:srgbClr val="2B2A2A"/>
                </a:solidFill>
                <a:latin typeface="Open Sans" panose="020B0606030504020204" pitchFamily="34" charset="0"/>
              </a:rPr>
              <a:t>4. </a:t>
            </a:r>
            <a:r>
              <a:rPr lang="en-IN" b="1" dirty="0">
                <a:solidFill>
                  <a:srgbClr val="2B2A2A"/>
                </a:solidFill>
                <a:latin typeface="Open Sans" panose="020B0606030504020204" pitchFamily="34" charset="0"/>
              </a:rPr>
              <a:t>Anticholinergics: </a:t>
            </a:r>
            <a:r>
              <a:rPr lang="en-IN" dirty="0">
                <a:solidFill>
                  <a:srgbClr val="2B2A2A"/>
                </a:solidFill>
                <a:latin typeface="Open Sans" panose="020B0606030504020204" pitchFamily="34" charset="0"/>
              </a:rPr>
              <a:t>Atropine or hyoscine (0.6 mg </a:t>
            </a:r>
            <a:r>
              <a:rPr lang="en-IN" dirty="0" err="1">
                <a:solidFill>
                  <a:srgbClr val="2B2A2A"/>
                </a:solidFill>
                <a:latin typeface="Open Sans" panose="020B0606030504020204" pitchFamily="34" charset="0"/>
              </a:rPr>
              <a:t>i.mJi.v</a:t>
            </a:r>
            <a:r>
              <a:rPr lang="en-IN" dirty="0">
                <a:solidFill>
                  <a:srgbClr val="2B2A2A"/>
                </a:solidFill>
                <a:latin typeface="Open Sans" panose="020B0606030504020204" pitchFamily="34" charset="0"/>
              </a:rPr>
              <a:t>.)</a:t>
            </a:r>
            <a:r>
              <a:rPr lang="en-IN" i="0" dirty="0">
                <a:solidFill>
                  <a:srgbClr val="2B2A2A"/>
                </a:solidFill>
                <a:effectLst/>
                <a:latin typeface="Open Sans" panose="020B0606030504020204" pitchFamily="34" charset="0"/>
              </a:rPr>
              <a:t> </a:t>
            </a:r>
            <a:r>
              <a:rPr lang="en-IN" b="0" i="0" dirty="0">
                <a:solidFill>
                  <a:srgbClr val="2B2A2A"/>
                </a:solidFill>
                <a:effectLst/>
                <a:latin typeface="Open Sans" panose="020B0606030504020204" pitchFamily="34" charset="0"/>
              </a:rPr>
              <a:t>have been used, primarily to reduce salivary, bronchial secretions and to prevent vagal bradycardia and hypotension. </a:t>
            </a:r>
          </a:p>
          <a:p>
            <a:endParaRPr lang="en-IN" b="0" i="0" dirty="0">
              <a:solidFill>
                <a:srgbClr val="2B2A2A"/>
              </a:solidFill>
              <a:effectLst/>
              <a:latin typeface="Open Sans" panose="020B0606030504020204" pitchFamily="34" charset="0"/>
            </a:endParaRPr>
          </a:p>
          <a:p>
            <a:r>
              <a:rPr lang="en-IN" b="0" i="0" dirty="0">
                <a:solidFill>
                  <a:srgbClr val="2B2A2A"/>
                </a:solidFill>
                <a:effectLst/>
                <a:latin typeface="Open Sans" panose="020B0606030504020204" pitchFamily="34" charset="0"/>
              </a:rPr>
              <a:t>5.</a:t>
            </a:r>
            <a:r>
              <a:rPr lang="en-IN" b="1" i="0" dirty="0">
                <a:solidFill>
                  <a:srgbClr val="2B2A2A"/>
                </a:solidFill>
                <a:effectLst/>
                <a:latin typeface="Open Sans" panose="020B0606030504020204" pitchFamily="34" charset="0"/>
              </a:rPr>
              <a:t>Antiemetics</a:t>
            </a:r>
            <a:r>
              <a:rPr lang="en-IN" b="0" i="0" dirty="0">
                <a:solidFill>
                  <a:srgbClr val="2B2A2A"/>
                </a:solidFill>
                <a:effectLst/>
                <a:latin typeface="Open Sans" panose="020B0606030504020204" pitchFamily="34" charset="0"/>
              </a:rPr>
              <a:t>: Metoclopramide 10-20 mg </a:t>
            </a:r>
            <a:r>
              <a:rPr lang="en-IN" b="0" i="0" dirty="0" err="1">
                <a:solidFill>
                  <a:srgbClr val="2B2A2A"/>
                </a:solidFill>
                <a:effectLst/>
                <a:latin typeface="Open Sans" panose="020B0606030504020204" pitchFamily="34" charset="0"/>
              </a:rPr>
              <a:t>i.m.</a:t>
            </a:r>
            <a:r>
              <a:rPr lang="en-IN" b="0" i="0">
                <a:solidFill>
                  <a:srgbClr val="2B2A2A"/>
                </a:solidFill>
                <a:effectLst/>
                <a:latin typeface="Open Sans" panose="020B0606030504020204" pitchFamily="34" charset="0"/>
              </a:rPr>
              <a:t> </a:t>
            </a:r>
          </a:p>
          <a:p>
            <a:endParaRPr lang="en-IN" b="0" i="0" dirty="0">
              <a:solidFill>
                <a:srgbClr val="2B2A2A"/>
              </a:solidFill>
              <a:effectLst/>
              <a:latin typeface="Open Sans" panose="020B0606030504020204" pitchFamily="34" charset="0"/>
            </a:endParaRPr>
          </a:p>
          <a:p>
            <a:r>
              <a:rPr lang="en-IN" b="0" i="0" dirty="0">
                <a:solidFill>
                  <a:srgbClr val="2B2A2A"/>
                </a:solidFill>
                <a:effectLst/>
                <a:latin typeface="Open Sans" panose="020B0606030504020204" pitchFamily="34" charset="0"/>
              </a:rPr>
              <a:t>6. Ondansetron (4-8 mg </a:t>
            </a:r>
            <a:r>
              <a:rPr lang="en-IN" b="0" i="0" dirty="0" err="1">
                <a:solidFill>
                  <a:srgbClr val="2B2A2A"/>
                </a:solidFill>
                <a:effectLst/>
                <a:latin typeface="Open Sans" panose="020B0606030504020204" pitchFamily="34" charset="0"/>
              </a:rPr>
              <a:t>i.v.</a:t>
            </a:r>
            <a:r>
              <a:rPr lang="en-IN" b="0" i="0" dirty="0">
                <a:solidFill>
                  <a:srgbClr val="2B2A2A"/>
                </a:solidFill>
                <a:effectLst/>
                <a:latin typeface="Open Sans" panose="020B0606030504020204" pitchFamily="34" charset="0"/>
              </a:rPr>
              <a:t>) and </a:t>
            </a:r>
            <a:r>
              <a:rPr lang="en-IN" b="0" i="0" dirty="0" err="1">
                <a:solidFill>
                  <a:srgbClr val="2B2A2A"/>
                </a:solidFill>
                <a:effectLst/>
                <a:latin typeface="Open Sans" panose="020B0606030504020204" pitchFamily="34" charset="0"/>
              </a:rPr>
              <a:t>Granisetron</a:t>
            </a:r>
            <a:r>
              <a:rPr lang="en-IN" b="0" i="0" dirty="0">
                <a:solidFill>
                  <a:srgbClr val="2B2A2A"/>
                </a:solidFill>
                <a:effectLst/>
                <a:latin typeface="Open Sans" panose="020B0606030504020204" pitchFamily="34" charset="0"/>
              </a:rPr>
              <a:t> (0.1 mg) has been found to be highly effective in reducing the incidence of post anaesthetic nausea and vomiting.</a:t>
            </a:r>
          </a:p>
          <a:p>
            <a:endParaRPr lang="en-IN" dirty="0"/>
          </a:p>
        </p:txBody>
      </p:sp>
    </p:spTree>
    <p:extLst>
      <p:ext uri="{BB962C8B-B14F-4D97-AF65-F5344CB8AC3E}">
        <p14:creationId xmlns:p14="http://schemas.microsoft.com/office/powerpoint/2010/main" val="3321949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D445-1ECA-F9C0-75E2-DBA3B033EA7F}"/>
              </a:ext>
            </a:extLst>
          </p:cNvPr>
          <p:cNvSpPr>
            <a:spLocks noGrp="1"/>
          </p:cNvSpPr>
          <p:nvPr>
            <p:ph type="ctrTitle"/>
          </p:nvPr>
        </p:nvSpPr>
        <p:spPr>
          <a:xfrm>
            <a:off x="847476" y="1131641"/>
            <a:ext cx="10745256" cy="1355837"/>
          </a:xfrm>
        </p:spPr>
        <p:txBody>
          <a:bodyPr>
            <a:normAutofit fontScale="90000"/>
          </a:bodyPr>
          <a:lstStyle/>
          <a:p>
            <a:pPr algn="ctr"/>
            <a:r>
              <a:rPr lang="en-IN" dirty="0"/>
              <a:t>INTRAOPERATIVE RESPONSIBILITIES</a:t>
            </a:r>
          </a:p>
        </p:txBody>
      </p:sp>
      <p:sp>
        <p:nvSpPr>
          <p:cNvPr id="5" name="Text Placeholder 4">
            <a:extLst>
              <a:ext uri="{FF2B5EF4-FFF2-40B4-BE49-F238E27FC236}">
                <a16:creationId xmlns:a16="http://schemas.microsoft.com/office/drawing/2014/main" id="{47EEC365-8B9E-D843-4FBF-FC1D01936FAE}"/>
              </a:ext>
            </a:extLst>
          </p:cNvPr>
          <p:cNvSpPr>
            <a:spLocks noGrp="1"/>
          </p:cNvSpPr>
          <p:nvPr>
            <p:ph type="body" sz="quarter" idx="15"/>
          </p:nvPr>
        </p:nvSpPr>
        <p:spPr>
          <a:xfrm>
            <a:off x="838199" y="2347993"/>
            <a:ext cx="10622797" cy="3703557"/>
          </a:xfrm>
        </p:spPr>
        <p:txBody>
          <a:bodyPr numCol="2">
            <a:normAutofit lnSpcReduction="10000"/>
          </a:bodyPr>
          <a:lstStyle/>
          <a:p>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Informed</a:t>
            </a:r>
            <a:r>
              <a:rPr lang="en-US" b="0" i="0" dirty="0">
                <a:solidFill>
                  <a:srgbClr val="000000"/>
                </a:solidFill>
                <a:effectLst/>
                <a:latin typeface="Source Sans Pro" panose="020B0503030403020204" pitchFamily="34" charset="0"/>
              </a:rPr>
              <a:t> consent signed prior to sedation </a:t>
            </a:r>
          </a:p>
          <a:p>
            <a:r>
              <a:rPr lang="en-US" b="0" i="0" dirty="0">
                <a:solidFill>
                  <a:srgbClr val="000000"/>
                </a:solidFill>
                <a:effectLst/>
                <a:latin typeface="Source Sans Pro" panose="020B0503030403020204" pitchFamily="34" charset="0"/>
              </a:rPr>
              <a:t>◦ Name, dose, route and time of all medications documented </a:t>
            </a:r>
          </a:p>
          <a:p>
            <a:r>
              <a:rPr lang="en-US" b="0" i="0" dirty="0">
                <a:solidFill>
                  <a:srgbClr val="000000"/>
                </a:solidFill>
                <a:effectLst/>
                <a:latin typeface="Source Sans Pro" panose="020B0503030403020204" pitchFamily="34" charset="0"/>
              </a:rPr>
              <a:t>◦ Procedure begin and end times </a:t>
            </a:r>
          </a:p>
          <a:p>
            <a:r>
              <a:rPr lang="en-US" b="0" i="0" dirty="0">
                <a:solidFill>
                  <a:srgbClr val="000000"/>
                </a:solidFill>
                <a:effectLst/>
                <a:latin typeface="Source Sans Pro" panose="020B0503030403020204" pitchFamily="34" charset="0"/>
              </a:rPr>
              <a:t>◦ Prior adverse reactions </a:t>
            </a:r>
          </a:p>
          <a:p>
            <a:r>
              <a:rPr lang="en-US" b="0" i="0" dirty="0">
                <a:solidFill>
                  <a:srgbClr val="000000"/>
                </a:solidFill>
                <a:effectLst/>
                <a:latin typeface="Source Sans Pro" panose="020B0503030403020204" pitchFamily="34" charset="0"/>
              </a:rPr>
              <a:t>◦ Pre-medication time and effect </a:t>
            </a:r>
          </a:p>
          <a:p>
            <a:r>
              <a:rPr lang="en-US" b="0" i="0" dirty="0">
                <a:solidFill>
                  <a:srgbClr val="000000"/>
                </a:solidFill>
                <a:effectLst/>
                <a:latin typeface="Source Sans Pro" panose="020B0503030403020204" pitchFamily="34" charset="0"/>
              </a:rPr>
              <a:t>◦ Vital Signs</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BP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Heart Rate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Respiratory Rate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Oxygen Saturation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Level of Consciousness</a:t>
            </a:r>
            <a:endParaRPr lang="en-IN" dirty="0"/>
          </a:p>
        </p:txBody>
      </p:sp>
    </p:spTree>
    <p:extLst>
      <p:ext uri="{BB962C8B-B14F-4D97-AF65-F5344CB8AC3E}">
        <p14:creationId xmlns:p14="http://schemas.microsoft.com/office/powerpoint/2010/main" val="3511644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C95-AE04-B257-3A73-ABB5E01E9944}"/>
              </a:ext>
            </a:extLst>
          </p:cNvPr>
          <p:cNvSpPr>
            <a:spLocks noGrp="1"/>
          </p:cNvSpPr>
          <p:nvPr>
            <p:ph type="ctrTitle"/>
          </p:nvPr>
        </p:nvSpPr>
        <p:spPr/>
        <p:txBody>
          <a:bodyPr/>
          <a:lstStyle/>
          <a:p>
            <a:endParaRPr lang="en-IN"/>
          </a:p>
        </p:txBody>
      </p:sp>
      <p:pic>
        <p:nvPicPr>
          <p:cNvPr id="6" name="Picture Placeholder 5">
            <a:extLst>
              <a:ext uri="{FF2B5EF4-FFF2-40B4-BE49-F238E27FC236}">
                <a16:creationId xmlns:a16="http://schemas.microsoft.com/office/drawing/2014/main" id="{680A1288-76E2-8B27-BDFE-EA2FB1B4469C}"/>
              </a:ext>
            </a:extLst>
          </p:cNvPr>
          <p:cNvPicPr>
            <a:picLocks noGrp="1" noChangeAspect="1"/>
          </p:cNvPicPr>
          <p:nvPr>
            <p:ph type="pic" sz="quarter" idx="13"/>
          </p:nvPr>
        </p:nvPicPr>
        <p:blipFill>
          <a:blip r:embed="rId2"/>
          <a:srcRect t="2445" b="2445"/>
          <a:stretch>
            <a:fillRect/>
          </a:stretch>
        </p:blipFill>
        <p:spPr>
          <a:xfrm>
            <a:off x="838200" y="638555"/>
            <a:ext cx="10432931" cy="5580889"/>
          </a:xfrm>
          <a:prstGeom prst="rect">
            <a:avLst/>
          </a:prstGeom>
        </p:spPr>
      </p:pic>
    </p:spTree>
    <p:extLst>
      <p:ext uri="{BB962C8B-B14F-4D97-AF65-F5344CB8AC3E}">
        <p14:creationId xmlns:p14="http://schemas.microsoft.com/office/powerpoint/2010/main" val="2049031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E50F-247A-4628-90BB-62A60E39664C}"/>
              </a:ext>
            </a:extLst>
          </p:cNvPr>
          <p:cNvSpPr>
            <a:spLocks noGrp="1"/>
          </p:cNvSpPr>
          <p:nvPr>
            <p:ph type="ctrTitle"/>
          </p:nvPr>
        </p:nvSpPr>
        <p:spPr>
          <a:xfrm>
            <a:off x="847476" y="589281"/>
            <a:ext cx="10318363" cy="1320800"/>
          </a:xfrm>
        </p:spPr>
        <p:txBody>
          <a:bodyPr>
            <a:normAutofit/>
          </a:bodyPr>
          <a:lstStyle/>
          <a:p>
            <a:pPr algn="ctr"/>
            <a:r>
              <a:rPr lang="en-US" sz="3600" dirty="0"/>
              <a:t>STAGES OF ANAESTHESIA</a:t>
            </a:r>
          </a:p>
        </p:txBody>
      </p:sp>
      <p:sp>
        <p:nvSpPr>
          <p:cNvPr id="3" name="Subtitle 2">
            <a:extLst>
              <a:ext uri="{FF2B5EF4-FFF2-40B4-BE49-F238E27FC236}">
                <a16:creationId xmlns:a16="http://schemas.microsoft.com/office/drawing/2014/main" id="{DD2A8BE8-DC21-47DE-B6F3-7DC95B43C52E}"/>
              </a:ext>
            </a:extLst>
          </p:cNvPr>
          <p:cNvSpPr>
            <a:spLocks noGrp="1"/>
          </p:cNvSpPr>
          <p:nvPr>
            <p:ph type="body" sz="quarter" idx="15"/>
          </p:nvPr>
        </p:nvSpPr>
        <p:spPr>
          <a:xfrm>
            <a:off x="789940" y="1978089"/>
            <a:ext cx="10612120" cy="4012163"/>
          </a:xfrm>
        </p:spPr>
        <p:txBody>
          <a:bodyPr>
            <a:normAutofit/>
          </a:bodyPr>
          <a:lstStyle/>
          <a:p>
            <a:r>
              <a:rPr lang="en-US" b="0" i="0" u="sng" dirty="0">
                <a:solidFill>
                  <a:srgbClr val="2B2A2A"/>
                </a:solidFill>
                <a:effectLst/>
                <a:latin typeface="Open Sans" panose="020B0604020202020204" pitchFamily="34" charset="0"/>
              </a:rPr>
              <a:t>Stage 1: Analgesia </a:t>
            </a:r>
          </a:p>
          <a:p>
            <a:endParaRPr lang="en-US" b="0" i="0" dirty="0">
              <a:solidFill>
                <a:srgbClr val="2B2A2A"/>
              </a:solidFill>
              <a:effectLst/>
              <a:latin typeface="Open Sans" panose="020B0604020202020204" pitchFamily="34" charset="0"/>
            </a:endParaRPr>
          </a:p>
          <a:p>
            <a:pPr marL="342900" indent="-342900">
              <a:buFont typeface="Wingdings" panose="05000000000000000000" pitchFamily="2" charset="2"/>
              <a:buChar char="q"/>
            </a:pPr>
            <a:r>
              <a:rPr lang="en-US" sz="2400" b="0" i="0" dirty="0">
                <a:solidFill>
                  <a:srgbClr val="2B2A2A"/>
                </a:solidFill>
                <a:effectLst/>
                <a:latin typeface="Open Sans" panose="020B0604020202020204" pitchFamily="34" charset="0"/>
              </a:rPr>
              <a:t>Lasts until consciousness is lost (then Stage 2) </a:t>
            </a:r>
          </a:p>
          <a:p>
            <a:pPr marL="342900" indent="-342900">
              <a:buFont typeface="Wingdings" panose="05000000000000000000" pitchFamily="2" charset="2"/>
              <a:buChar char="q"/>
            </a:pPr>
            <a:r>
              <a:rPr lang="en-US" sz="2400" b="0" i="0" dirty="0">
                <a:solidFill>
                  <a:srgbClr val="2B2A2A"/>
                </a:solidFill>
                <a:effectLst/>
                <a:latin typeface="Open Sans" panose="020B0604020202020204" pitchFamily="34" charset="0"/>
              </a:rPr>
              <a:t>Pain is </a:t>
            </a:r>
            <a:r>
              <a:rPr lang="en-US" sz="2400" b="0" i="0" dirty="0" err="1">
                <a:solidFill>
                  <a:srgbClr val="2B2A2A"/>
                </a:solidFill>
                <a:effectLst/>
                <a:latin typeface="Open Sans" panose="020B0604020202020204" pitchFamily="34" charset="0"/>
              </a:rPr>
              <a:t>supressed</a:t>
            </a:r>
            <a:r>
              <a:rPr lang="en-US" sz="2400" b="0" i="0" dirty="0">
                <a:solidFill>
                  <a:srgbClr val="2B2A2A"/>
                </a:solidFill>
                <a:effectLst/>
                <a:latin typeface="Open Sans" panose="020B0604020202020204" pitchFamily="34" charset="0"/>
              </a:rPr>
              <a:t> to an extent </a:t>
            </a:r>
          </a:p>
          <a:p>
            <a:pPr marL="342900" indent="-342900">
              <a:buFont typeface="Wingdings" panose="05000000000000000000" pitchFamily="2" charset="2"/>
              <a:buChar char="q"/>
            </a:pPr>
            <a:r>
              <a:rPr lang="en-US" sz="2400" b="0" i="0" dirty="0">
                <a:solidFill>
                  <a:srgbClr val="2B2A2A"/>
                </a:solidFill>
                <a:effectLst/>
                <a:latin typeface="Open Sans" panose="020B0604020202020204" pitchFamily="34" charset="0"/>
              </a:rPr>
              <a:t>In a dream-like state </a:t>
            </a:r>
          </a:p>
          <a:p>
            <a:pPr marL="342900" indent="-342900">
              <a:buFont typeface="Wingdings" panose="05000000000000000000" pitchFamily="2" charset="2"/>
              <a:buChar char="q"/>
            </a:pPr>
            <a:r>
              <a:rPr lang="en-US" sz="2400" b="0" i="0" dirty="0">
                <a:solidFill>
                  <a:srgbClr val="2B2A2A"/>
                </a:solidFill>
                <a:effectLst/>
                <a:latin typeface="Open Sans" panose="020B0604020202020204" pitchFamily="34" charset="0"/>
              </a:rPr>
              <a:t>Does not last long</a:t>
            </a:r>
          </a:p>
          <a:p>
            <a:pPr marL="342900" indent="-342900">
              <a:buFont typeface="Wingdings" panose="05000000000000000000" pitchFamily="2" charset="2"/>
              <a:buChar char="q"/>
            </a:pPr>
            <a:r>
              <a:rPr lang="en-US" sz="2400" b="0" i="0" dirty="0">
                <a:solidFill>
                  <a:srgbClr val="2B2A2A"/>
                </a:solidFill>
                <a:effectLst/>
                <a:latin typeface="Open Sans" panose="020B0604020202020204" pitchFamily="34" charset="0"/>
              </a:rPr>
              <a:t> Used for women in </a:t>
            </a:r>
            <a:r>
              <a:rPr lang="en-US" sz="2400" b="0" i="0" dirty="0" err="1">
                <a:solidFill>
                  <a:srgbClr val="2B2A2A"/>
                </a:solidFill>
                <a:effectLst/>
                <a:latin typeface="Open Sans" panose="020B0604020202020204" pitchFamily="34" charset="0"/>
              </a:rPr>
              <a:t>labour</a:t>
            </a:r>
            <a:r>
              <a:rPr lang="en-US" sz="2400" b="0" i="0" dirty="0">
                <a:solidFill>
                  <a:srgbClr val="2B2A2A"/>
                </a:solidFill>
                <a:effectLst/>
                <a:latin typeface="Open Sans" panose="020B0604020202020204" pitchFamily="34" charset="0"/>
              </a:rPr>
              <a:t>, incisions, and minor operations</a:t>
            </a:r>
            <a:endParaRPr lang="en-US" sz="2400" dirty="0"/>
          </a:p>
        </p:txBody>
      </p:sp>
    </p:spTree>
    <p:extLst>
      <p:ext uri="{BB962C8B-B14F-4D97-AF65-F5344CB8AC3E}">
        <p14:creationId xmlns:p14="http://schemas.microsoft.com/office/powerpoint/2010/main" val="2693196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C11D1-AEBB-8E19-585D-F3DE47C69C56}"/>
              </a:ext>
            </a:extLst>
          </p:cNvPr>
          <p:cNvSpPr>
            <a:spLocks noGrp="1"/>
          </p:cNvSpPr>
          <p:nvPr>
            <p:ph type="ctrTitle"/>
          </p:nvPr>
        </p:nvSpPr>
        <p:spPr>
          <a:xfrm>
            <a:off x="847477" y="662474"/>
            <a:ext cx="10591854" cy="1175658"/>
          </a:xfrm>
        </p:spPr>
        <p:txBody>
          <a:bodyPr>
            <a:normAutofit/>
          </a:bodyPr>
          <a:lstStyle/>
          <a:p>
            <a:pPr algn="ctr"/>
            <a:r>
              <a:rPr lang="en-US" sz="3600" dirty="0"/>
              <a:t>STAGES OF ANAESTHESIA</a:t>
            </a:r>
            <a:endParaRPr lang="en-IN" sz="3600" dirty="0"/>
          </a:p>
        </p:txBody>
      </p:sp>
      <p:sp>
        <p:nvSpPr>
          <p:cNvPr id="5" name="Text Placeholder 4">
            <a:extLst>
              <a:ext uri="{FF2B5EF4-FFF2-40B4-BE49-F238E27FC236}">
                <a16:creationId xmlns:a16="http://schemas.microsoft.com/office/drawing/2014/main" id="{21099D46-CB09-3759-A8E9-922AD0901662}"/>
              </a:ext>
            </a:extLst>
          </p:cNvPr>
          <p:cNvSpPr>
            <a:spLocks noGrp="1"/>
          </p:cNvSpPr>
          <p:nvPr>
            <p:ph type="body" sz="quarter" idx="15"/>
          </p:nvPr>
        </p:nvSpPr>
        <p:spPr>
          <a:xfrm>
            <a:off x="838200" y="1772815"/>
            <a:ext cx="10693400" cy="4516017"/>
          </a:xfrm>
        </p:spPr>
        <p:txBody>
          <a:bodyPr>
            <a:normAutofit/>
          </a:bodyPr>
          <a:lstStyle/>
          <a:p>
            <a:r>
              <a:rPr lang="en-US" b="0" i="0" u="sng" dirty="0">
                <a:solidFill>
                  <a:srgbClr val="2B2A2A"/>
                </a:solidFill>
                <a:effectLst/>
                <a:latin typeface="Open Sans" panose="020B0606030504020204" pitchFamily="34" charset="0"/>
              </a:rPr>
              <a:t>Stage 2: Delirium </a:t>
            </a:r>
          </a:p>
          <a:p>
            <a:endParaRPr lang="en-US" b="0" i="0" dirty="0">
              <a:solidFill>
                <a:srgbClr val="2B2A2A"/>
              </a:solidFill>
              <a:effectLst/>
              <a:latin typeface="Open Sans" panose="020B0606030504020204" pitchFamily="34" charset="0"/>
            </a:endParaRPr>
          </a:p>
          <a:p>
            <a:pPr marL="342900" indent="-342900">
              <a:buFont typeface="Wingdings" panose="05000000000000000000" pitchFamily="2" charset="2"/>
              <a:buChar char="q"/>
            </a:pPr>
            <a:r>
              <a:rPr lang="en-US" sz="2400" b="0" i="0" dirty="0">
                <a:solidFill>
                  <a:srgbClr val="2B2A2A"/>
                </a:solidFill>
                <a:effectLst/>
                <a:latin typeface="Open Sans" panose="020B0606030504020204" pitchFamily="34" charset="0"/>
              </a:rPr>
              <a:t>Begins at loss of consciousness and ends at the return of regular respiration </a:t>
            </a:r>
          </a:p>
          <a:p>
            <a:pPr marL="342900" indent="-342900">
              <a:buFont typeface="Wingdings" panose="05000000000000000000" pitchFamily="2" charset="2"/>
              <a:buChar char="q"/>
            </a:pPr>
            <a:r>
              <a:rPr lang="en-US" sz="2400" b="0" i="0" dirty="0">
                <a:solidFill>
                  <a:srgbClr val="2B2A2A"/>
                </a:solidFill>
                <a:effectLst/>
                <a:latin typeface="Open Sans" panose="020B0606030504020204" pitchFamily="34" charset="0"/>
              </a:rPr>
              <a:t>Irregular breathing, heart rate, blood pressure </a:t>
            </a:r>
          </a:p>
          <a:p>
            <a:pPr marL="342900" indent="-342900">
              <a:buFont typeface="Wingdings" panose="05000000000000000000" pitchFamily="2" charset="2"/>
              <a:buChar char="q"/>
            </a:pPr>
            <a:r>
              <a:rPr lang="en-US" sz="2400" b="0" i="0" dirty="0">
                <a:solidFill>
                  <a:srgbClr val="2B2A2A"/>
                </a:solidFill>
                <a:effectLst/>
                <a:latin typeface="Open Sans" panose="020B0606030504020204" pitchFamily="34" charset="0"/>
              </a:rPr>
              <a:t>Vomiting, nausea, and defecation may occur </a:t>
            </a:r>
          </a:p>
          <a:p>
            <a:pPr marL="342900" indent="-342900">
              <a:buFont typeface="Wingdings" panose="05000000000000000000" pitchFamily="2" charset="2"/>
              <a:buChar char="q"/>
            </a:pPr>
            <a:r>
              <a:rPr lang="en-US" sz="2400" b="0" i="0" dirty="0">
                <a:solidFill>
                  <a:srgbClr val="2B2A2A"/>
                </a:solidFill>
                <a:effectLst/>
                <a:latin typeface="Open Sans" panose="020B0606030504020204" pitchFamily="34" charset="0"/>
              </a:rPr>
              <a:t>Patients may hold their breath</a:t>
            </a:r>
          </a:p>
          <a:p>
            <a:pPr marL="342900" indent="-342900">
              <a:buFont typeface="Wingdings" panose="05000000000000000000" pitchFamily="2" charset="2"/>
              <a:buChar char="q"/>
            </a:pPr>
            <a:r>
              <a:rPr lang="en-US" sz="2400" b="0" i="0" dirty="0">
                <a:solidFill>
                  <a:srgbClr val="2B2A2A"/>
                </a:solidFill>
                <a:effectLst/>
                <a:latin typeface="Open Sans" panose="020B0606030504020204" pitchFamily="34" charset="0"/>
              </a:rPr>
              <a:t> No operative procedures are carried out during this stage</a:t>
            </a:r>
            <a:endParaRPr lang="en-IN" sz="2400" dirty="0"/>
          </a:p>
        </p:txBody>
      </p:sp>
    </p:spTree>
    <p:extLst>
      <p:ext uri="{BB962C8B-B14F-4D97-AF65-F5344CB8AC3E}">
        <p14:creationId xmlns:p14="http://schemas.microsoft.com/office/powerpoint/2010/main" val="342997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5877-EFFD-F1C0-38F8-3638ECA21B6E}"/>
              </a:ext>
            </a:extLst>
          </p:cNvPr>
          <p:cNvSpPr>
            <a:spLocks noGrp="1"/>
          </p:cNvSpPr>
          <p:nvPr>
            <p:ph type="ctrTitle"/>
          </p:nvPr>
        </p:nvSpPr>
        <p:spPr>
          <a:xfrm>
            <a:off x="847477" y="727788"/>
            <a:ext cx="10442564" cy="690465"/>
          </a:xfrm>
        </p:spPr>
        <p:txBody>
          <a:bodyPr>
            <a:normAutofit fontScale="90000"/>
          </a:bodyPr>
          <a:lstStyle/>
          <a:p>
            <a:r>
              <a:rPr lang="en-US" dirty="0"/>
              <a:t>History of ANESTHESIA</a:t>
            </a:r>
            <a:endParaRPr lang="en-IN" dirty="0"/>
          </a:p>
        </p:txBody>
      </p:sp>
      <p:sp>
        <p:nvSpPr>
          <p:cNvPr id="5" name="Text Placeholder 4">
            <a:extLst>
              <a:ext uri="{FF2B5EF4-FFF2-40B4-BE49-F238E27FC236}">
                <a16:creationId xmlns:a16="http://schemas.microsoft.com/office/drawing/2014/main" id="{EDE51DFE-FEA1-12EF-5330-6F9962F20CE7}"/>
              </a:ext>
            </a:extLst>
          </p:cNvPr>
          <p:cNvSpPr>
            <a:spLocks noGrp="1"/>
          </p:cNvSpPr>
          <p:nvPr>
            <p:ph type="body" sz="quarter" idx="15"/>
          </p:nvPr>
        </p:nvSpPr>
        <p:spPr>
          <a:xfrm>
            <a:off x="838199" y="1828800"/>
            <a:ext cx="7773955" cy="4222750"/>
          </a:xfrm>
        </p:spPr>
        <p:txBody>
          <a:bodyPr>
            <a:normAutofit fontScale="85000" lnSpcReduction="20000"/>
          </a:bodyPr>
          <a:lstStyle/>
          <a:p>
            <a:pPr algn="l"/>
            <a:endParaRPr lang="en-IN" b="0" i="0" dirty="0">
              <a:solidFill>
                <a:srgbClr val="000000"/>
              </a:solidFill>
              <a:effectLst/>
              <a:latin typeface="Source Sans Pro" panose="020B0503030403020204" pitchFamily="34" charset="0"/>
            </a:endParaRPr>
          </a:p>
          <a:p>
            <a:pPr algn="l"/>
            <a:r>
              <a:rPr lang="en-IN" b="0" i="0" dirty="0">
                <a:solidFill>
                  <a:srgbClr val="000000"/>
                </a:solidFill>
                <a:effectLst/>
                <a:latin typeface="Source Sans Pro" panose="020B0503030403020204" pitchFamily="34" charset="0"/>
              </a:rPr>
              <a:t> ■ 1824 –Sir Humphry Davy recognized </a:t>
            </a:r>
            <a:r>
              <a:rPr lang="en-IN" b="0" i="0" dirty="0" err="1">
                <a:solidFill>
                  <a:srgbClr val="000000"/>
                </a:solidFill>
                <a:effectLst/>
                <a:latin typeface="Source Sans Pro" panose="020B0503030403020204" pitchFamily="34" charset="0"/>
              </a:rPr>
              <a:t>anesthetic</a:t>
            </a:r>
            <a:r>
              <a:rPr lang="en-IN" b="0" i="0" dirty="0">
                <a:solidFill>
                  <a:srgbClr val="000000"/>
                </a:solidFill>
                <a:effectLst/>
                <a:latin typeface="Source Sans Pro" panose="020B0503030403020204" pitchFamily="34" charset="0"/>
              </a:rPr>
              <a:t> property of nitrous oxide </a:t>
            </a:r>
          </a:p>
          <a:p>
            <a:pPr algn="l"/>
            <a:r>
              <a:rPr lang="en-IN" b="0" i="0" dirty="0">
                <a:solidFill>
                  <a:srgbClr val="000000"/>
                </a:solidFill>
                <a:effectLst/>
                <a:latin typeface="Source Sans Pro" panose="020B0503030403020204" pitchFamily="34" charset="0"/>
              </a:rPr>
              <a:t>■ March 30, 1842-Dr Crawford W long used ether as surgical </a:t>
            </a:r>
            <a:r>
              <a:rPr lang="en-IN" b="0" i="0" dirty="0" err="1">
                <a:solidFill>
                  <a:srgbClr val="000000"/>
                </a:solidFill>
                <a:effectLst/>
                <a:latin typeface="Source Sans Pro" panose="020B0503030403020204" pitchFamily="34" charset="0"/>
              </a:rPr>
              <a:t>anesthesia</a:t>
            </a:r>
            <a:r>
              <a:rPr lang="en-IN" b="0" i="0" dirty="0">
                <a:solidFill>
                  <a:srgbClr val="000000"/>
                </a:solidFill>
                <a:effectLst/>
                <a:latin typeface="Source Sans Pro" panose="020B0503030403020204" pitchFamily="34" charset="0"/>
              </a:rPr>
              <a:t> </a:t>
            </a:r>
          </a:p>
          <a:p>
            <a:pPr algn="l"/>
            <a:r>
              <a:rPr lang="en-IN" b="0" i="0" dirty="0">
                <a:solidFill>
                  <a:srgbClr val="000000"/>
                </a:solidFill>
                <a:effectLst/>
                <a:latin typeface="Source Sans Pro" panose="020B0503030403020204" pitchFamily="34" charset="0"/>
              </a:rPr>
              <a:t>■ First used Nitrous oxide for dental extraction of by dentist </a:t>
            </a:r>
            <a:r>
              <a:rPr lang="en-IN" b="0" i="0" dirty="0" err="1">
                <a:solidFill>
                  <a:srgbClr val="000000"/>
                </a:solidFill>
                <a:effectLst/>
                <a:latin typeface="Source Sans Pro" panose="020B0503030403020204" pitchFamily="34" charset="0"/>
              </a:rPr>
              <a:t>Horrace</a:t>
            </a:r>
            <a:r>
              <a:rPr lang="en-IN" b="0" i="0" dirty="0">
                <a:solidFill>
                  <a:srgbClr val="000000"/>
                </a:solidFill>
                <a:effectLst/>
                <a:latin typeface="Source Sans Pro" panose="020B0503030403020204" pitchFamily="34" charset="0"/>
              </a:rPr>
              <a:t> Wells</a:t>
            </a:r>
          </a:p>
          <a:p>
            <a:pPr algn="l"/>
            <a:r>
              <a:rPr lang="en-IN" b="0" i="0" dirty="0">
                <a:solidFill>
                  <a:srgbClr val="000000"/>
                </a:solidFill>
                <a:effectLst/>
                <a:latin typeface="Source Sans Pro" panose="020B0503030403020204" pitchFamily="34" charset="0"/>
              </a:rPr>
              <a:t> ■ October 16 1846 William Morton, pupil of Wells explained (public demonstration) the use of ether to facilitate surgical </a:t>
            </a:r>
            <a:r>
              <a:rPr lang="en-IN" b="0" i="0" dirty="0" err="1">
                <a:solidFill>
                  <a:srgbClr val="000000"/>
                </a:solidFill>
                <a:effectLst/>
                <a:latin typeface="Source Sans Pro" panose="020B0503030403020204" pitchFamily="34" charset="0"/>
              </a:rPr>
              <a:t>anesthesia</a:t>
            </a:r>
            <a:endParaRPr lang="en-IN"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1317864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6B6C-2C12-21DF-E659-E48AEAE3A995}"/>
              </a:ext>
            </a:extLst>
          </p:cNvPr>
          <p:cNvSpPr>
            <a:spLocks noGrp="1"/>
          </p:cNvSpPr>
          <p:nvPr>
            <p:ph type="ctrTitle"/>
          </p:nvPr>
        </p:nvSpPr>
        <p:spPr>
          <a:xfrm>
            <a:off x="838200" y="515821"/>
            <a:ext cx="10693400" cy="1256995"/>
          </a:xfrm>
        </p:spPr>
        <p:txBody>
          <a:bodyPr>
            <a:normAutofit/>
          </a:bodyPr>
          <a:lstStyle/>
          <a:p>
            <a:pPr algn="ctr"/>
            <a:r>
              <a:rPr lang="en-US" sz="3600" dirty="0"/>
              <a:t>STAGES OF ANAESTHESIA</a:t>
            </a:r>
            <a:endParaRPr lang="en-IN" sz="3600" dirty="0"/>
          </a:p>
        </p:txBody>
      </p:sp>
      <p:sp>
        <p:nvSpPr>
          <p:cNvPr id="5" name="Text Placeholder 4">
            <a:extLst>
              <a:ext uri="{FF2B5EF4-FFF2-40B4-BE49-F238E27FC236}">
                <a16:creationId xmlns:a16="http://schemas.microsoft.com/office/drawing/2014/main" id="{1A3309C6-CD47-3F1F-B4D2-FC1583E499F0}"/>
              </a:ext>
            </a:extLst>
          </p:cNvPr>
          <p:cNvSpPr>
            <a:spLocks noGrp="1"/>
          </p:cNvSpPr>
          <p:nvPr>
            <p:ph type="body" sz="quarter" idx="15"/>
          </p:nvPr>
        </p:nvSpPr>
        <p:spPr>
          <a:xfrm>
            <a:off x="838200" y="2034074"/>
            <a:ext cx="10693400" cy="4045468"/>
          </a:xfrm>
        </p:spPr>
        <p:txBody>
          <a:bodyPr>
            <a:normAutofit fontScale="85000" lnSpcReduction="10000"/>
          </a:bodyPr>
          <a:lstStyle/>
          <a:p>
            <a:r>
              <a:rPr lang="en-US" sz="3300" b="0" i="0" u="sng" dirty="0">
                <a:solidFill>
                  <a:srgbClr val="2B2A2A"/>
                </a:solidFill>
                <a:effectLst/>
                <a:latin typeface="Open Sans" panose="020B0606030504020204" pitchFamily="34" charset="0"/>
              </a:rPr>
              <a:t>Stage 3: Surgical </a:t>
            </a:r>
            <a:r>
              <a:rPr lang="en-US" sz="3300" b="0" i="0" u="sng" dirty="0" err="1">
                <a:solidFill>
                  <a:srgbClr val="2B2A2A"/>
                </a:solidFill>
                <a:effectLst/>
                <a:latin typeface="Open Sans" panose="020B0606030504020204" pitchFamily="34" charset="0"/>
              </a:rPr>
              <a:t>Anaesthesia</a:t>
            </a:r>
            <a:r>
              <a:rPr lang="en-US" sz="3300" b="0" i="0" u="sng" dirty="0">
                <a:solidFill>
                  <a:srgbClr val="2B2A2A"/>
                </a:solidFill>
                <a:effectLst/>
                <a:latin typeface="Open Sans" panose="020B0606030504020204" pitchFamily="34" charset="0"/>
              </a:rPr>
              <a:t> (4 planes)</a:t>
            </a:r>
          </a:p>
          <a:p>
            <a:endParaRPr lang="en-US" b="0" i="0" dirty="0">
              <a:solidFill>
                <a:srgbClr val="2B2A2A"/>
              </a:solidFill>
              <a:effectLst/>
              <a:latin typeface="Open Sans" panose="020B0606030504020204" pitchFamily="34" charset="0"/>
            </a:endParaRPr>
          </a:p>
          <a:p>
            <a:r>
              <a:rPr lang="en-US" b="0" i="0" dirty="0">
                <a:solidFill>
                  <a:srgbClr val="2B2A2A"/>
                </a:solidFill>
                <a:effectLst/>
                <a:latin typeface="Open Sans" panose="020B0606030504020204" pitchFamily="34" charset="0"/>
              </a:rPr>
              <a:t>Begins once regular respiration returns, ends at cessation of breathing </a:t>
            </a:r>
          </a:p>
          <a:p>
            <a:endParaRPr lang="en-US" b="0" i="0" dirty="0">
              <a:solidFill>
                <a:srgbClr val="2B2A2A"/>
              </a:solidFill>
              <a:effectLst/>
              <a:latin typeface="Open Sans" panose="020B0606030504020204" pitchFamily="34" charset="0"/>
            </a:endParaRPr>
          </a:p>
          <a:p>
            <a:r>
              <a:rPr lang="en-US" b="0" i="0" dirty="0">
                <a:solidFill>
                  <a:srgbClr val="2B2A2A"/>
                </a:solidFill>
                <a:effectLst/>
                <a:latin typeface="Open Sans" panose="020B0606030504020204" pitchFamily="34" charset="0"/>
              </a:rPr>
              <a:t>Plane 1 – roving eye balls </a:t>
            </a:r>
          </a:p>
          <a:p>
            <a:r>
              <a:rPr lang="en-US" b="0" i="0" dirty="0">
                <a:solidFill>
                  <a:srgbClr val="2B2A2A"/>
                </a:solidFill>
                <a:effectLst/>
                <a:latin typeface="Open Sans" panose="020B0606030504020204" pitchFamily="34" charset="0"/>
              </a:rPr>
              <a:t>Plane 2 - loss of corneal and laryngeal reflexes</a:t>
            </a:r>
          </a:p>
          <a:p>
            <a:r>
              <a:rPr lang="en-US" b="0" i="0" dirty="0">
                <a:solidFill>
                  <a:srgbClr val="2B2A2A"/>
                </a:solidFill>
                <a:effectLst/>
                <a:latin typeface="Open Sans" panose="020B0606030504020204" pitchFamily="34" charset="0"/>
              </a:rPr>
              <a:t> Plane 3 – pupils are dilated, light reflex is lost </a:t>
            </a:r>
          </a:p>
          <a:p>
            <a:r>
              <a:rPr lang="en-US" b="0" i="0" dirty="0">
                <a:solidFill>
                  <a:srgbClr val="2B2A2A"/>
                </a:solidFill>
                <a:effectLst/>
                <a:latin typeface="Open Sans" panose="020B0606030504020204" pitchFamily="34" charset="0"/>
              </a:rPr>
              <a:t>Plane 4 - intercostal paralysis, small breathes as a result</a:t>
            </a:r>
            <a:endParaRPr lang="en-IN" dirty="0"/>
          </a:p>
        </p:txBody>
      </p:sp>
    </p:spTree>
    <p:extLst>
      <p:ext uri="{BB962C8B-B14F-4D97-AF65-F5344CB8AC3E}">
        <p14:creationId xmlns:p14="http://schemas.microsoft.com/office/powerpoint/2010/main" val="3110020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A4EE-4C79-85FC-974B-566A471093BF}"/>
              </a:ext>
            </a:extLst>
          </p:cNvPr>
          <p:cNvSpPr>
            <a:spLocks noGrp="1"/>
          </p:cNvSpPr>
          <p:nvPr>
            <p:ph type="ctrTitle"/>
          </p:nvPr>
        </p:nvSpPr>
        <p:spPr>
          <a:xfrm>
            <a:off x="625152" y="581135"/>
            <a:ext cx="10957248" cy="1676873"/>
          </a:xfrm>
        </p:spPr>
        <p:txBody>
          <a:bodyPr>
            <a:normAutofit/>
          </a:bodyPr>
          <a:lstStyle/>
          <a:p>
            <a:pPr algn="ctr"/>
            <a:r>
              <a:rPr lang="en-US" sz="3600" dirty="0"/>
              <a:t>STAGES OF ANAESTHESIA</a:t>
            </a:r>
            <a:endParaRPr lang="en-IN" sz="3600" dirty="0"/>
          </a:p>
        </p:txBody>
      </p:sp>
      <p:sp>
        <p:nvSpPr>
          <p:cNvPr id="5" name="Text Placeholder 4">
            <a:extLst>
              <a:ext uri="{FF2B5EF4-FFF2-40B4-BE49-F238E27FC236}">
                <a16:creationId xmlns:a16="http://schemas.microsoft.com/office/drawing/2014/main" id="{EAAB2AF8-E21A-FE87-AE04-3514E6738BD2}"/>
              </a:ext>
            </a:extLst>
          </p:cNvPr>
          <p:cNvSpPr>
            <a:spLocks noGrp="1"/>
          </p:cNvSpPr>
          <p:nvPr>
            <p:ph type="body" sz="quarter" idx="15"/>
          </p:nvPr>
        </p:nvSpPr>
        <p:spPr>
          <a:xfrm>
            <a:off x="773112" y="2537927"/>
            <a:ext cx="10809288" cy="3432414"/>
          </a:xfrm>
        </p:spPr>
        <p:txBody>
          <a:bodyPr/>
          <a:lstStyle/>
          <a:p>
            <a:r>
              <a:rPr lang="en-US" b="0" i="0" u="sng" dirty="0">
                <a:solidFill>
                  <a:srgbClr val="2B2A2A"/>
                </a:solidFill>
                <a:effectLst/>
                <a:latin typeface="Open Sans" panose="020B0606030504020204" pitchFamily="34" charset="0"/>
              </a:rPr>
              <a:t>Stage 4: Medullary and Respiratory Paralysis </a:t>
            </a:r>
          </a:p>
          <a:p>
            <a:endParaRPr lang="en-US" u="sng" dirty="0">
              <a:solidFill>
                <a:srgbClr val="2B2A2A"/>
              </a:solidFill>
              <a:latin typeface="Open Sans" panose="020B0606030504020204" pitchFamily="34" charset="0"/>
            </a:endParaRPr>
          </a:p>
          <a:p>
            <a:r>
              <a:rPr lang="en-US" b="0" i="0" dirty="0">
                <a:solidFill>
                  <a:srgbClr val="2B2A2A"/>
                </a:solidFill>
                <a:effectLst/>
                <a:latin typeface="Open Sans" panose="020B0606030504020204" pitchFamily="34" charset="0"/>
              </a:rPr>
              <a:t>Cessation of breathing Leads to death</a:t>
            </a:r>
            <a:endParaRPr lang="en-IN" dirty="0"/>
          </a:p>
        </p:txBody>
      </p:sp>
    </p:spTree>
    <p:extLst>
      <p:ext uri="{BB962C8B-B14F-4D97-AF65-F5344CB8AC3E}">
        <p14:creationId xmlns:p14="http://schemas.microsoft.com/office/powerpoint/2010/main" val="1802421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D20B-F795-5830-5D23-6A2E6AE59F40}"/>
              </a:ext>
            </a:extLst>
          </p:cNvPr>
          <p:cNvSpPr>
            <a:spLocks noGrp="1"/>
          </p:cNvSpPr>
          <p:nvPr>
            <p:ph type="ctrTitle"/>
          </p:nvPr>
        </p:nvSpPr>
        <p:spPr/>
        <p:txBody>
          <a:bodyPr/>
          <a:lstStyle/>
          <a:p>
            <a:endParaRPr lang="en-IN"/>
          </a:p>
        </p:txBody>
      </p:sp>
      <p:pic>
        <p:nvPicPr>
          <p:cNvPr id="6" name="Picture Placeholder 5">
            <a:extLst>
              <a:ext uri="{FF2B5EF4-FFF2-40B4-BE49-F238E27FC236}">
                <a16:creationId xmlns:a16="http://schemas.microsoft.com/office/drawing/2014/main" id="{29C42989-375E-8D82-37CE-098036ECC600}"/>
              </a:ext>
            </a:extLst>
          </p:cNvPr>
          <p:cNvPicPr>
            <a:picLocks noGrp="1" noChangeAspect="1"/>
          </p:cNvPicPr>
          <p:nvPr>
            <p:ph type="pic" sz="quarter" idx="13"/>
          </p:nvPr>
        </p:nvPicPr>
        <p:blipFill>
          <a:blip r:embed="rId2"/>
          <a:srcRect t="2445" b="2445"/>
          <a:stretch>
            <a:fillRect/>
          </a:stretch>
        </p:blipFill>
        <p:spPr>
          <a:xfrm>
            <a:off x="761354" y="789936"/>
            <a:ext cx="10204342" cy="5458610"/>
          </a:xfrm>
          <a:prstGeom prst="rect">
            <a:avLst/>
          </a:prstGeom>
        </p:spPr>
      </p:pic>
    </p:spTree>
    <p:extLst>
      <p:ext uri="{BB962C8B-B14F-4D97-AF65-F5344CB8AC3E}">
        <p14:creationId xmlns:p14="http://schemas.microsoft.com/office/powerpoint/2010/main" val="3860975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3831-CADE-D048-B9C1-8F8C1C2B5B4F}"/>
              </a:ext>
            </a:extLst>
          </p:cNvPr>
          <p:cNvSpPr>
            <a:spLocks noGrp="1"/>
          </p:cNvSpPr>
          <p:nvPr>
            <p:ph type="ctrTitle"/>
          </p:nvPr>
        </p:nvSpPr>
        <p:spPr>
          <a:xfrm>
            <a:off x="642202" y="637119"/>
            <a:ext cx="10442565" cy="818457"/>
          </a:xfrm>
        </p:spPr>
        <p:txBody>
          <a:bodyPr/>
          <a:lstStyle/>
          <a:p>
            <a:pPr algn="ctr"/>
            <a:r>
              <a:rPr lang="en-IN" dirty="0"/>
              <a:t>HALOTHANE </a:t>
            </a:r>
          </a:p>
        </p:txBody>
      </p:sp>
      <p:sp>
        <p:nvSpPr>
          <p:cNvPr id="5" name="Text Placeholder 4">
            <a:extLst>
              <a:ext uri="{FF2B5EF4-FFF2-40B4-BE49-F238E27FC236}">
                <a16:creationId xmlns:a16="http://schemas.microsoft.com/office/drawing/2014/main" id="{ECA90C12-6B50-25C8-4D49-A0AB2C5D9F0B}"/>
              </a:ext>
            </a:extLst>
          </p:cNvPr>
          <p:cNvSpPr>
            <a:spLocks noGrp="1"/>
          </p:cNvSpPr>
          <p:nvPr>
            <p:ph type="body" sz="quarter" idx="15"/>
          </p:nvPr>
        </p:nvSpPr>
        <p:spPr>
          <a:xfrm>
            <a:off x="838200" y="1744824"/>
            <a:ext cx="10554478" cy="4306726"/>
          </a:xfrm>
        </p:spPr>
        <p:txBody>
          <a:bodyPr>
            <a:normAutofit fontScale="85000" lnSpcReduction="20000"/>
          </a:bodyPr>
          <a:lstStyle/>
          <a:p>
            <a:pPr algn="l"/>
            <a:endParaRPr lang="en-IN" dirty="0"/>
          </a:p>
          <a:p>
            <a:pPr algn="l"/>
            <a:endParaRPr lang="en-IN" b="1" dirty="0">
              <a:solidFill>
                <a:srgbClr val="000000"/>
              </a:solidFill>
              <a:latin typeface="Source Sans Pro" panose="020B0503030403020204" pitchFamily="34" charset="0"/>
            </a:endParaRPr>
          </a:p>
          <a:p>
            <a:pPr marL="457200" indent="-457200" algn="l">
              <a:buFont typeface="Wingdings" panose="05000000000000000000" pitchFamily="2" charset="2"/>
              <a:buChar char="q"/>
            </a:pPr>
            <a:r>
              <a:rPr lang="en-IN" b="1" dirty="0">
                <a:solidFill>
                  <a:srgbClr val="000000"/>
                </a:solidFill>
                <a:latin typeface="Source Sans Pro" panose="020B0503030403020204" pitchFamily="34" charset="0"/>
              </a:rPr>
              <a:t> </a:t>
            </a:r>
            <a:r>
              <a:rPr lang="en-IN" dirty="0">
                <a:solidFill>
                  <a:srgbClr val="000000"/>
                </a:solidFill>
                <a:latin typeface="Source Sans Pro" panose="020B0503030403020204" pitchFamily="34" charset="0"/>
              </a:rPr>
              <a:t>potent anaesthetic, </a:t>
            </a:r>
            <a:r>
              <a:rPr lang="en-IN" b="0" i="0" dirty="0">
                <a:solidFill>
                  <a:srgbClr val="000000"/>
                </a:solidFill>
                <a:effectLst/>
                <a:latin typeface="Source Sans Pro" panose="020B0503030403020204" pitchFamily="34" charset="0"/>
              </a:rPr>
              <a:t>rapid induction &amp; recovery</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Neither flammable nor explosive, sweet smell, non irritant </a:t>
            </a:r>
          </a:p>
          <a:p>
            <a:pPr marL="457200" indent="-457200" algn="l">
              <a:buFont typeface="Wingdings" panose="05000000000000000000" pitchFamily="2" charset="2"/>
              <a:buChar char="q"/>
            </a:pPr>
            <a:r>
              <a:rPr lang="en-IN" dirty="0">
                <a:solidFill>
                  <a:srgbClr val="000000"/>
                </a:solidFill>
                <a:latin typeface="Source Sans Pro" panose="020B0503030403020204" pitchFamily="34" charset="0"/>
              </a:rPr>
              <a:t> </a:t>
            </a:r>
            <a:r>
              <a:rPr lang="en-IN" b="0" i="0" dirty="0">
                <a:solidFill>
                  <a:srgbClr val="000000"/>
                </a:solidFill>
                <a:effectLst/>
                <a:latin typeface="Source Sans Pro" panose="020B0503030403020204" pitchFamily="34" charset="0"/>
              </a:rPr>
              <a:t>Does not augment bronchial and salivary secretions. </a:t>
            </a:r>
          </a:p>
          <a:p>
            <a:pPr marL="457200" indent="-457200" algn="l">
              <a:buFont typeface="Wingdings" panose="05000000000000000000" pitchFamily="2" charset="2"/>
              <a:buChar char="q"/>
            </a:pPr>
            <a:r>
              <a:rPr lang="en-IN" dirty="0">
                <a:solidFill>
                  <a:srgbClr val="000000"/>
                </a:solidFill>
                <a:latin typeface="Source Sans Pro" panose="020B0503030403020204" pitchFamily="34" charset="0"/>
              </a:rPr>
              <a:t> </a:t>
            </a:r>
            <a:r>
              <a:rPr lang="en-IN" b="0" i="0" dirty="0">
                <a:solidFill>
                  <a:srgbClr val="000000"/>
                </a:solidFill>
                <a:effectLst/>
                <a:latin typeface="Source Sans Pro" panose="020B0503030403020204" pitchFamily="34" charset="0"/>
              </a:rPr>
              <a:t>Low incidence of post operative nausea and vomiting.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Relaxes both skeletal and uterine muscle, and can be used in obstetrics when uterine relaxation is indicated.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Combined with its pleasant </a:t>
            </a:r>
            <a:r>
              <a:rPr lang="en-IN" b="0" i="0" dirty="0" err="1">
                <a:solidFill>
                  <a:srgbClr val="000000"/>
                </a:solidFill>
                <a:effectLst/>
                <a:latin typeface="Source Sans Pro" panose="020B0503030403020204" pitchFamily="34" charset="0"/>
              </a:rPr>
              <a:t>odor</a:t>
            </a:r>
            <a:r>
              <a:rPr lang="en-IN" b="0" i="0" dirty="0">
                <a:solidFill>
                  <a:srgbClr val="000000"/>
                </a:solidFill>
                <a:effectLst/>
                <a:latin typeface="Source Sans Pro" panose="020B0503030403020204" pitchFamily="34" charset="0"/>
              </a:rPr>
              <a:t>, this makes it suitable in children for inhalation induction. </a:t>
            </a:r>
          </a:p>
          <a:p>
            <a:endParaRPr lang="en-IN" dirty="0"/>
          </a:p>
        </p:txBody>
      </p:sp>
    </p:spTree>
    <p:extLst>
      <p:ext uri="{BB962C8B-B14F-4D97-AF65-F5344CB8AC3E}">
        <p14:creationId xmlns:p14="http://schemas.microsoft.com/office/powerpoint/2010/main" val="3984602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4CE70-99FA-A0D3-F963-93C204203EA4}"/>
              </a:ext>
            </a:extLst>
          </p:cNvPr>
          <p:cNvSpPr>
            <a:spLocks noGrp="1"/>
          </p:cNvSpPr>
          <p:nvPr>
            <p:ph type="ctrTitle"/>
          </p:nvPr>
        </p:nvSpPr>
        <p:spPr>
          <a:xfrm>
            <a:off x="773382" y="627788"/>
            <a:ext cx="10619296" cy="1051722"/>
          </a:xfrm>
        </p:spPr>
        <p:txBody>
          <a:bodyPr/>
          <a:lstStyle/>
          <a:p>
            <a:endParaRPr lang="en-IN" dirty="0"/>
          </a:p>
        </p:txBody>
      </p:sp>
      <p:sp>
        <p:nvSpPr>
          <p:cNvPr id="5" name="Text Placeholder 4">
            <a:extLst>
              <a:ext uri="{FF2B5EF4-FFF2-40B4-BE49-F238E27FC236}">
                <a16:creationId xmlns:a16="http://schemas.microsoft.com/office/drawing/2014/main" id="{7E9DD670-810C-56E5-C2EB-D707E188640B}"/>
              </a:ext>
            </a:extLst>
          </p:cNvPr>
          <p:cNvSpPr>
            <a:spLocks noGrp="1"/>
          </p:cNvSpPr>
          <p:nvPr>
            <p:ph type="body" sz="quarter" idx="15"/>
          </p:nvPr>
        </p:nvSpPr>
        <p:spPr>
          <a:xfrm>
            <a:off x="847476" y="1679510"/>
            <a:ext cx="10571141" cy="4390701"/>
          </a:xfrm>
        </p:spPr>
        <p:txBody>
          <a:bodyPr>
            <a:normAutofit lnSpcReduction="10000"/>
          </a:bodyPr>
          <a:lstStyle/>
          <a:p>
            <a:pPr algn="l"/>
            <a:r>
              <a:rPr lang="en-IN" b="1" i="0" u="sng" dirty="0">
                <a:solidFill>
                  <a:srgbClr val="000000"/>
                </a:solidFill>
                <a:effectLst/>
                <a:latin typeface="Source Sans Pro" panose="020B0503030403020204" pitchFamily="34" charset="0"/>
              </a:rPr>
              <a:t>DISADVANTAGES</a:t>
            </a:r>
          </a:p>
          <a:p>
            <a:pPr marL="457200" indent="-457200" algn="l">
              <a:buFont typeface="Wingdings" panose="05000000000000000000" pitchFamily="2" charset="2"/>
              <a:buChar char="q"/>
            </a:pPr>
            <a:r>
              <a:rPr lang="en-IN" dirty="0">
                <a:solidFill>
                  <a:srgbClr val="000000"/>
                </a:solidFill>
                <a:latin typeface="Source Sans Pro" panose="020B0503030403020204" pitchFamily="34" charset="0"/>
              </a:rPr>
              <a:t>Weak analgesic</a:t>
            </a:r>
            <a:r>
              <a:rPr lang="en-IN" i="0" dirty="0">
                <a:solidFill>
                  <a:srgbClr val="000000"/>
                </a:solidFill>
                <a:effectLst/>
                <a:latin typeface="Source Sans Pro" panose="020B0503030403020204" pitchFamily="34" charset="0"/>
              </a:rPr>
              <a:t>(</a:t>
            </a:r>
            <a:r>
              <a:rPr lang="en-IN" b="0" i="0" dirty="0">
                <a:solidFill>
                  <a:srgbClr val="000000"/>
                </a:solidFill>
                <a:effectLst/>
                <a:latin typeface="Source Sans Pro" panose="020B0503030403020204" pitchFamily="34" charset="0"/>
              </a:rPr>
              <a:t>thus is usually </a:t>
            </a:r>
            <a:r>
              <a:rPr lang="en-IN" b="0" i="0" dirty="0" err="1">
                <a:solidFill>
                  <a:srgbClr val="000000"/>
                </a:solidFill>
                <a:effectLst/>
                <a:latin typeface="Source Sans Pro" panose="020B0503030403020204" pitchFamily="34" charset="0"/>
              </a:rPr>
              <a:t>coadministerd</a:t>
            </a:r>
            <a:r>
              <a:rPr lang="en-IN" b="0" i="0" dirty="0">
                <a:solidFill>
                  <a:srgbClr val="000000"/>
                </a:solidFill>
                <a:effectLst/>
                <a:latin typeface="Source Sans Pro" panose="020B0503030403020204" pitchFamily="34" charset="0"/>
              </a:rPr>
              <a:t> with N2O, opioids)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Is a strong respiratory depressant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Is a strong cardiovascular depressant; halothane is </a:t>
            </a:r>
            <a:r>
              <a:rPr lang="en-IN" b="0" i="0" dirty="0" err="1">
                <a:solidFill>
                  <a:srgbClr val="000000"/>
                </a:solidFill>
                <a:effectLst/>
                <a:latin typeface="Source Sans Pro" panose="020B0503030403020204" pitchFamily="34" charset="0"/>
              </a:rPr>
              <a:t>vagomimetic</a:t>
            </a:r>
            <a:r>
              <a:rPr lang="en-IN" b="0" i="0" dirty="0">
                <a:solidFill>
                  <a:srgbClr val="000000"/>
                </a:solidFill>
                <a:effectLst/>
                <a:latin typeface="Source Sans Pro" panose="020B0503030403020204" pitchFamily="34" charset="0"/>
              </a:rPr>
              <a:t> and cause atropine-sensitive bradycardia.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Hepatotoxic: is oxidatively metabolized in the liver to tissue- toxic hydrocarbons (e.g., </a:t>
            </a:r>
            <a:r>
              <a:rPr lang="en-IN" b="0" i="0" dirty="0" err="1">
                <a:solidFill>
                  <a:srgbClr val="000000"/>
                </a:solidFill>
                <a:effectLst/>
                <a:latin typeface="Source Sans Pro" panose="020B0503030403020204" pitchFamily="34" charset="0"/>
              </a:rPr>
              <a:t>trifluroethanol</a:t>
            </a:r>
            <a:r>
              <a:rPr lang="en-IN" b="0" i="0" dirty="0">
                <a:solidFill>
                  <a:srgbClr val="000000"/>
                </a:solidFill>
                <a:effectLst/>
                <a:latin typeface="Source Sans Pro" panose="020B0503030403020204" pitchFamily="34" charset="0"/>
              </a:rPr>
              <a:t> and bromide ion).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Malignant hyperthermia </a:t>
            </a:r>
          </a:p>
          <a:p>
            <a:endParaRPr lang="en-IN" dirty="0"/>
          </a:p>
        </p:txBody>
      </p:sp>
    </p:spTree>
    <p:extLst>
      <p:ext uri="{BB962C8B-B14F-4D97-AF65-F5344CB8AC3E}">
        <p14:creationId xmlns:p14="http://schemas.microsoft.com/office/powerpoint/2010/main" val="1567248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1E2E-9310-3F02-86E1-34605C7EE745}"/>
              </a:ext>
            </a:extLst>
          </p:cNvPr>
          <p:cNvSpPr>
            <a:spLocks noGrp="1"/>
          </p:cNvSpPr>
          <p:nvPr>
            <p:ph type="ctrTitle"/>
          </p:nvPr>
        </p:nvSpPr>
        <p:spPr>
          <a:xfrm>
            <a:off x="847477" y="737118"/>
            <a:ext cx="10554531" cy="1203649"/>
          </a:xfrm>
        </p:spPr>
        <p:txBody>
          <a:bodyPr/>
          <a:lstStyle/>
          <a:p>
            <a:pPr algn="ctr"/>
            <a:r>
              <a:rPr lang="en-IN" dirty="0"/>
              <a:t>ENFLURANE</a:t>
            </a:r>
          </a:p>
        </p:txBody>
      </p:sp>
      <p:sp>
        <p:nvSpPr>
          <p:cNvPr id="5" name="Text Placeholder 4">
            <a:extLst>
              <a:ext uri="{FF2B5EF4-FFF2-40B4-BE49-F238E27FC236}">
                <a16:creationId xmlns:a16="http://schemas.microsoft.com/office/drawing/2014/main" id="{619F5643-3F10-47DE-3A5C-C13584A982A3}"/>
              </a:ext>
            </a:extLst>
          </p:cNvPr>
          <p:cNvSpPr>
            <a:spLocks noGrp="1"/>
          </p:cNvSpPr>
          <p:nvPr>
            <p:ph type="body" sz="quarter" idx="15"/>
          </p:nvPr>
        </p:nvSpPr>
        <p:spPr>
          <a:xfrm>
            <a:off x="838200" y="2090057"/>
            <a:ext cx="10563808" cy="3961493"/>
          </a:xfrm>
        </p:spPr>
        <p:txBody>
          <a:bodyPr>
            <a:normAutofit lnSpcReduction="10000"/>
          </a:bodyPr>
          <a:lstStyle/>
          <a:p>
            <a:pPr marL="457200" indent="-457200" algn="l">
              <a:buFont typeface="Wingdings" panose="05000000000000000000" pitchFamily="2" charset="2"/>
              <a:buChar char="q"/>
            </a:pPr>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Less potent than</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halothane, but produces rapid induction and recovery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~2% metabolized to fluoride ion, which is excreted by the kidney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Has some analgesic activity</a:t>
            </a:r>
          </a:p>
          <a:p>
            <a:pPr algn="l"/>
            <a:r>
              <a:rPr lang="en-US" b="0" i="0" dirty="0">
                <a:solidFill>
                  <a:srgbClr val="000000"/>
                </a:solidFill>
                <a:effectLst/>
                <a:latin typeface="Source Sans Pro" panose="020B0503030403020204" pitchFamily="34" charset="0"/>
              </a:rPr>
              <a:t> </a:t>
            </a:r>
            <a:r>
              <a:rPr lang="en-US" b="1" i="0" u="sng" dirty="0">
                <a:solidFill>
                  <a:srgbClr val="000000"/>
                </a:solidFill>
                <a:effectLst/>
                <a:latin typeface="Source Sans Pro" panose="020B0503030403020204" pitchFamily="34" charset="0"/>
              </a:rPr>
              <a:t>Disadvantages: </a:t>
            </a:r>
          </a:p>
          <a:p>
            <a:pPr marL="457200" indent="-457200" algn="l">
              <a:buFont typeface="Wingdings" panose="05000000000000000000" pitchFamily="2" charset="2"/>
              <a:buChar char="Ø"/>
            </a:pPr>
            <a:r>
              <a:rPr lang="en-US" b="0" i="0" dirty="0">
                <a:solidFill>
                  <a:srgbClr val="000000"/>
                </a:solidFill>
                <a:effectLst/>
                <a:latin typeface="Source Sans Pro" panose="020B0503030403020204" pitchFamily="34" charset="0"/>
              </a:rPr>
              <a:t>CNS excitation at twice the MAC</a:t>
            </a:r>
            <a:endParaRPr lang="en-US" dirty="0">
              <a:solidFill>
                <a:srgbClr val="000000"/>
              </a:solidFill>
              <a:latin typeface="Source Sans Pro" panose="020B0503030403020204" pitchFamily="34" charset="0"/>
            </a:endParaRPr>
          </a:p>
          <a:p>
            <a:pPr marL="457200" indent="-457200" algn="l">
              <a:buFont typeface="Wingdings" panose="05000000000000000000" pitchFamily="2" charset="2"/>
              <a:buChar char="Ø"/>
            </a:pPr>
            <a:r>
              <a:rPr lang="en-US" b="0" i="0" dirty="0">
                <a:solidFill>
                  <a:srgbClr val="000000"/>
                </a:solidFill>
                <a:effectLst/>
                <a:latin typeface="Source Sans Pro" panose="020B0503030403020204" pitchFamily="34" charset="0"/>
              </a:rPr>
              <a:t>Can induce seizure </a:t>
            </a:r>
          </a:p>
          <a:p>
            <a:endParaRPr lang="en-IN" dirty="0"/>
          </a:p>
        </p:txBody>
      </p:sp>
    </p:spTree>
    <p:extLst>
      <p:ext uri="{BB962C8B-B14F-4D97-AF65-F5344CB8AC3E}">
        <p14:creationId xmlns:p14="http://schemas.microsoft.com/office/powerpoint/2010/main" val="1714477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7AE5-A531-2701-3127-F026349A5569}"/>
              </a:ext>
            </a:extLst>
          </p:cNvPr>
          <p:cNvSpPr>
            <a:spLocks noGrp="1"/>
          </p:cNvSpPr>
          <p:nvPr>
            <p:ph type="ctrTitle"/>
          </p:nvPr>
        </p:nvSpPr>
        <p:spPr>
          <a:xfrm>
            <a:off x="847476" y="653143"/>
            <a:ext cx="10666499" cy="867747"/>
          </a:xfrm>
        </p:spPr>
        <p:txBody>
          <a:bodyPr/>
          <a:lstStyle/>
          <a:p>
            <a:pPr algn="ctr"/>
            <a:r>
              <a:rPr lang="en-IN" dirty="0"/>
              <a:t>DESFLURANE </a:t>
            </a:r>
          </a:p>
        </p:txBody>
      </p:sp>
      <p:sp>
        <p:nvSpPr>
          <p:cNvPr id="5" name="Text Placeholder 4">
            <a:extLst>
              <a:ext uri="{FF2B5EF4-FFF2-40B4-BE49-F238E27FC236}">
                <a16:creationId xmlns:a16="http://schemas.microsoft.com/office/drawing/2014/main" id="{3F5B7EC3-10DF-5D48-8191-4F620F78A67E}"/>
              </a:ext>
            </a:extLst>
          </p:cNvPr>
          <p:cNvSpPr>
            <a:spLocks noGrp="1"/>
          </p:cNvSpPr>
          <p:nvPr>
            <p:ph type="body" sz="quarter" idx="15"/>
          </p:nvPr>
        </p:nvSpPr>
        <p:spPr>
          <a:xfrm>
            <a:off x="850359" y="1715666"/>
            <a:ext cx="10663615" cy="4563836"/>
          </a:xfrm>
        </p:spPr>
        <p:txBody>
          <a:bodyPr>
            <a:normAutofit/>
          </a:bodyPr>
          <a:lstStyle/>
          <a:p>
            <a:pPr marL="457200" indent="-457200">
              <a:buFont typeface="Wingdings" panose="05000000000000000000" pitchFamily="2" charset="2"/>
              <a:buChar char="q"/>
            </a:pPr>
            <a:r>
              <a:rPr lang="en-US" dirty="0">
                <a:solidFill>
                  <a:srgbClr val="000000"/>
                </a:solidFill>
                <a:latin typeface="Source Sans Pro" panose="020B0503030403020204" pitchFamily="34" charset="0"/>
              </a:rPr>
              <a:t>Rapidity of induction</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and recovery: outpatient surgery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Less volatility (must be delivered using a special vaporizer)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It decreases vascular resistance and perfuse all major tissues very well.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Irritating cause apnea, laryngospasm, coughing, and excessive secretions</a:t>
            </a:r>
            <a:endParaRPr lang="en-IN" dirty="0"/>
          </a:p>
        </p:txBody>
      </p:sp>
    </p:spTree>
    <p:extLst>
      <p:ext uri="{BB962C8B-B14F-4D97-AF65-F5344CB8AC3E}">
        <p14:creationId xmlns:p14="http://schemas.microsoft.com/office/powerpoint/2010/main" val="2742127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F283-A81E-B3F3-6228-139EFAF4BAD0}"/>
              </a:ext>
            </a:extLst>
          </p:cNvPr>
          <p:cNvSpPr>
            <a:spLocks noGrp="1"/>
          </p:cNvSpPr>
          <p:nvPr>
            <p:ph type="ctrTitle"/>
          </p:nvPr>
        </p:nvSpPr>
        <p:spPr>
          <a:xfrm>
            <a:off x="847477" y="727788"/>
            <a:ext cx="10367920" cy="1026367"/>
          </a:xfrm>
        </p:spPr>
        <p:txBody>
          <a:bodyPr>
            <a:normAutofit/>
          </a:bodyPr>
          <a:lstStyle/>
          <a:p>
            <a:pPr algn="ctr"/>
            <a:r>
              <a:rPr lang="en-IN" dirty="0"/>
              <a:t>SEVOFLURANE</a:t>
            </a:r>
          </a:p>
        </p:txBody>
      </p:sp>
      <p:sp>
        <p:nvSpPr>
          <p:cNvPr id="5" name="Text Placeholder 4">
            <a:extLst>
              <a:ext uri="{FF2B5EF4-FFF2-40B4-BE49-F238E27FC236}">
                <a16:creationId xmlns:a16="http://schemas.microsoft.com/office/drawing/2014/main" id="{84CA19D6-A867-E6F5-5E21-D3AAEE4D9FDC}"/>
              </a:ext>
            </a:extLst>
          </p:cNvPr>
          <p:cNvSpPr>
            <a:spLocks noGrp="1"/>
          </p:cNvSpPr>
          <p:nvPr>
            <p:ph type="body" sz="quarter" idx="15"/>
          </p:nvPr>
        </p:nvSpPr>
        <p:spPr>
          <a:xfrm>
            <a:off x="838199" y="1894114"/>
            <a:ext cx="10451841" cy="4157436"/>
          </a:xfrm>
        </p:spPr>
        <p:txBody>
          <a:bodyPr>
            <a:normAutofit/>
          </a:bodyPr>
          <a:lstStyle/>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Has low pungency, not irritating the airway during induction; making it suitable for induction in children</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Rapid onset and recovery: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Metabolized by liver, releasing fluoride ions; thus, like enflurane, it may prove to be nephrotoxic.</a:t>
            </a:r>
          </a:p>
        </p:txBody>
      </p:sp>
    </p:spTree>
    <p:extLst>
      <p:ext uri="{BB962C8B-B14F-4D97-AF65-F5344CB8AC3E}">
        <p14:creationId xmlns:p14="http://schemas.microsoft.com/office/powerpoint/2010/main" val="3161980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DE01-D271-8E97-35C7-F8DDEB1F48CB}"/>
              </a:ext>
            </a:extLst>
          </p:cNvPr>
          <p:cNvSpPr>
            <a:spLocks noGrp="1"/>
          </p:cNvSpPr>
          <p:nvPr>
            <p:ph type="ctrTitle"/>
          </p:nvPr>
        </p:nvSpPr>
        <p:spPr>
          <a:xfrm>
            <a:off x="847476" y="806451"/>
            <a:ext cx="10629177" cy="1022350"/>
          </a:xfrm>
        </p:spPr>
        <p:txBody>
          <a:bodyPr/>
          <a:lstStyle/>
          <a:p>
            <a:pPr algn="ctr"/>
            <a:r>
              <a:rPr lang="en-IN" dirty="0"/>
              <a:t>METHOXYFLURANE</a:t>
            </a:r>
          </a:p>
        </p:txBody>
      </p:sp>
      <p:sp>
        <p:nvSpPr>
          <p:cNvPr id="5" name="Text Placeholder 4">
            <a:extLst>
              <a:ext uri="{FF2B5EF4-FFF2-40B4-BE49-F238E27FC236}">
                <a16:creationId xmlns:a16="http://schemas.microsoft.com/office/drawing/2014/main" id="{B4C420D7-D802-5A37-4E48-981ED537D099}"/>
              </a:ext>
            </a:extLst>
          </p:cNvPr>
          <p:cNvSpPr>
            <a:spLocks noGrp="1"/>
          </p:cNvSpPr>
          <p:nvPr>
            <p:ph type="body" sz="quarter" idx="15"/>
          </p:nvPr>
        </p:nvSpPr>
        <p:spPr>
          <a:xfrm>
            <a:off x="838199" y="2090057"/>
            <a:ext cx="10638453" cy="3961493"/>
          </a:xfrm>
        </p:spPr>
        <p:txBody>
          <a:bodyPr/>
          <a:lstStyle/>
          <a:p>
            <a:endParaRPr lang="en-US" dirty="0">
              <a:solidFill>
                <a:srgbClr val="000000"/>
              </a:solidFill>
              <a:latin typeface="Source Sans Pro" panose="020B0503030403020204" pitchFamily="34" charset="0"/>
            </a:endParaRP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The most potent and the best analgesic anesthetic available for clinical use.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Nephrotoxic and thus seldom used. </a:t>
            </a:r>
          </a:p>
          <a:p>
            <a:endParaRPr lang="en-IN" dirty="0"/>
          </a:p>
        </p:txBody>
      </p:sp>
    </p:spTree>
    <p:extLst>
      <p:ext uri="{BB962C8B-B14F-4D97-AF65-F5344CB8AC3E}">
        <p14:creationId xmlns:p14="http://schemas.microsoft.com/office/powerpoint/2010/main" val="3322875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0914-9128-C6B6-83C1-E3FA2731D322}"/>
              </a:ext>
            </a:extLst>
          </p:cNvPr>
          <p:cNvSpPr>
            <a:spLocks noGrp="1"/>
          </p:cNvSpPr>
          <p:nvPr>
            <p:ph type="ctrTitle"/>
          </p:nvPr>
        </p:nvSpPr>
        <p:spPr>
          <a:xfrm>
            <a:off x="838200" y="806450"/>
            <a:ext cx="10405241" cy="1173020"/>
          </a:xfrm>
        </p:spPr>
        <p:txBody>
          <a:bodyPr/>
          <a:lstStyle/>
          <a:p>
            <a:pPr algn="ctr"/>
            <a:r>
              <a:rPr lang="en-IN" dirty="0"/>
              <a:t>NITROUS OXIDE</a:t>
            </a:r>
          </a:p>
        </p:txBody>
      </p:sp>
      <p:sp>
        <p:nvSpPr>
          <p:cNvPr id="5" name="Text Placeholder 4">
            <a:extLst>
              <a:ext uri="{FF2B5EF4-FFF2-40B4-BE49-F238E27FC236}">
                <a16:creationId xmlns:a16="http://schemas.microsoft.com/office/drawing/2014/main" id="{6C0EA743-7BC1-4164-9666-5F3BF1DCC7E3}"/>
              </a:ext>
            </a:extLst>
          </p:cNvPr>
          <p:cNvSpPr>
            <a:spLocks noGrp="1"/>
          </p:cNvSpPr>
          <p:nvPr>
            <p:ph type="body" sz="quarter" idx="15"/>
          </p:nvPr>
        </p:nvSpPr>
        <p:spPr>
          <a:xfrm>
            <a:off x="838199" y="2071396"/>
            <a:ext cx="10405241" cy="3980154"/>
          </a:xfrm>
        </p:spPr>
        <p:txBody>
          <a:bodyPr>
            <a:normAutofit/>
          </a:bodyPr>
          <a:lstStyle/>
          <a:p>
            <a:pPr marL="457200" indent="-457200" algn="l">
              <a:buFont typeface="Wingdings" panose="05000000000000000000" pitchFamily="2" charset="2"/>
              <a:buChar char="q"/>
            </a:pPr>
            <a:r>
              <a:rPr lang="en-IN" dirty="0">
                <a:solidFill>
                  <a:srgbClr val="000000"/>
                </a:solidFill>
                <a:latin typeface="Source Sans Pro" panose="020B0503030403020204" pitchFamily="34" charset="0"/>
              </a:rPr>
              <a:t>It</a:t>
            </a:r>
            <a:r>
              <a:rPr lang="en-IN" i="0" dirty="0">
                <a:solidFill>
                  <a:srgbClr val="000000"/>
                </a:solidFill>
                <a:effectLst/>
                <a:latin typeface="Source Sans Pro" panose="020B0503030403020204" pitchFamily="34" charset="0"/>
              </a:rPr>
              <a:t> </a:t>
            </a:r>
            <a:r>
              <a:rPr lang="en-IN" b="0" i="0" dirty="0">
                <a:solidFill>
                  <a:srgbClr val="000000"/>
                </a:solidFill>
                <a:effectLst/>
                <a:latin typeface="Source Sans Pro" panose="020B0503030403020204" pitchFamily="34" charset="0"/>
              </a:rPr>
              <a:t>is a potent analgesic but a weak general </a:t>
            </a:r>
            <a:r>
              <a:rPr lang="en-IN" b="0" i="0" dirty="0" err="1">
                <a:solidFill>
                  <a:srgbClr val="000000"/>
                </a:solidFill>
                <a:effectLst/>
                <a:latin typeface="Source Sans Pro" panose="020B0503030403020204" pitchFamily="34" charset="0"/>
              </a:rPr>
              <a:t>anesthetic</a:t>
            </a:r>
            <a:r>
              <a:rPr lang="en-IN" b="0" i="0" dirty="0">
                <a:solidFill>
                  <a:srgbClr val="000000"/>
                </a:solidFill>
                <a:effectLst/>
                <a:latin typeface="Source Sans Pro" panose="020B0503030403020204" pitchFamily="34" charset="0"/>
              </a:rPr>
              <a:t>.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Rapid onset and recovery: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Does not depress respiration, and no muscle relaxation.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Clinical use: dental surgery, obstetrics, postoperative physiotherapy, refractory pain in terminal illness, and maintenance of </a:t>
            </a:r>
            <a:r>
              <a:rPr lang="en-IN" b="0" i="0" dirty="0" err="1">
                <a:solidFill>
                  <a:srgbClr val="000000"/>
                </a:solidFill>
                <a:effectLst/>
                <a:latin typeface="Source Sans Pro" panose="020B0503030403020204" pitchFamily="34" charset="0"/>
              </a:rPr>
              <a:t>anesthesia</a:t>
            </a:r>
            <a:r>
              <a:rPr lang="en-IN" b="0" i="0" dirty="0">
                <a:solidFill>
                  <a:srgbClr val="000000"/>
                </a:solidFill>
                <a:effectLst/>
                <a:latin typeface="Source Sans Pro" panose="020B0503030403020204" pitchFamily="34" charset="0"/>
              </a:rPr>
              <a:t>.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The least hepatotoxic, Teratogenic, bone marrow depression. </a:t>
            </a:r>
          </a:p>
          <a:p>
            <a:endParaRPr lang="en-IN" dirty="0"/>
          </a:p>
        </p:txBody>
      </p:sp>
    </p:spTree>
    <p:extLst>
      <p:ext uri="{BB962C8B-B14F-4D97-AF65-F5344CB8AC3E}">
        <p14:creationId xmlns:p14="http://schemas.microsoft.com/office/powerpoint/2010/main" val="26025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A68C-9F12-3FF3-B01B-E65385BCCF9F}"/>
              </a:ext>
            </a:extLst>
          </p:cNvPr>
          <p:cNvSpPr>
            <a:spLocks noGrp="1"/>
          </p:cNvSpPr>
          <p:nvPr>
            <p:ph type="ctrTitle"/>
          </p:nvPr>
        </p:nvSpPr>
        <p:spPr/>
        <p:txBody>
          <a:bodyPr/>
          <a:lstStyle/>
          <a:p>
            <a:endParaRPr lang="en-IN"/>
          </a:p>
        </p:txBody>
      </p:sp>
      <p:sp>
        <p:nvSpPr>
          <p:cNvPr id="4" name="Picture Placeholder 3">
            <a:extLst>
              <a:ext uri="{FF2B5EF4-FFF2-40B4-BE49-F238E27FC236}">
                <a16:creationId xmlns:a16="http://schemas.microsoft.com/office/drawing/2014/main" id="{F25CC2D9-E5E3-A971-A24F-300E5B4280C1}"/>
              </a:ext>
            </a:extLst>
          </p:cNvPr>
          <p:cNvSpPr>
            <a:spLocks noGrp="1"/>
          </p:cNvSpPr>
          <p:nvPr>
            <p:ph type="pic" sz="quarter" idx="14"/>
          </p:nvPr>
        </p:nvSpPr>
        <p:spPr/>
      </p:sp>
      <p:sp>
        <p:nvSpPr>
          <p:cNvPr id="5" name="Text Placeholder 4">
            <a:extLst>
              <a:ext uri="{FF2B5EF4-FFF2-40B4-BE49-F238E27FC236}">
                <a16:creationId xmlns:a16="http://schemas.microsoft.com/office/drawing/2014/main" id="{96FB04BA-8F12-1491-3A2A-87B8837F54C9}"/>
              </a:ext>
            </a:extLst>
          </p:cNvPr>
          <p:cNvSpPr>
            <a:spLocks noGrp="1"/>
          </p:cNvSpPr>
          <p:nvPr>
            <p:ph type="body" sz="quarter" idx="15"/>
          </p:nvPr>
        </p:nvSpPr>
        <p:spPr/>
        <p:txBody>
          <a:bodyPr/>
          <a:lstStyle/>
          <a:p>
            <a:endParaRPr lang="en-IN"/>
          </a:p>
        </p:txBody>
      </p:sp>
      <p:pic>
        <p:nvPicPr>
          <p:cNvPr id="2050" name="Picture 2" descr="NanoGallery.info / News / Ether Day: October 16, 1846: William Morton ...">
            <a:extLst>
              <a:ext uri="{FF2B5EF4-FFF2-40B4-BE49-F238E27FC236}">
                <a16:creationId xmlns:a16="http://schemas.microsoft.com/office/drawing/2014/main" id="{8CA58FC2-1B39-1865-C779-E1BFD13524B8}"/>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0990" b="10990"/>
          <a:stretch>
            <a:fillRect/>
          </a:stretch>
        </p:blipFill>
        <p:spPr bwMode="auto">
          <a:xfrm>
            <a:off x="1130495" y="1093641"/>
            <a:ext cx="9245145" cy="494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836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194B-F21C-D9CB-B12C-D9260CFD3988}"/>
              </a:ext>
            </a:extLst>
          </p:cNvPr>
          <p:cNvSpPr>
            <a:spLocks noGrp="1"/>
          </p:cNvSpPr>
          <p:nvPr>
            <p:ph type="ctrTitle"/>
          </p:nvPr>
        </p:nvSpPr>
        <p:spPr>
          <a:xfrm>
            <a:off x="847477" y="806451"/>
            <a:ext cx="10629176" cy="1451558"/>
          </a:xfrm>
        </p:spPr>
        <p:txBody>
          <a:bodyPr>
            <a:normAutofit fontScale="90000"/>
          </a:bodyPr>
          <a:lstStyle/>
          <a:p>
            <a:r>
              <a:rPr lang="en-IN" dirty="0"/>
              <a:t>INTRAVENOUS  ANESTHETICS BARBITURATES </a:t>
            </a:r>
          </a:p>
        </p:txBody>
      </p:sp>
      <p:sp>
        <p:nvSpPr>
          <p:cNvPr id="5" name="Text Placeholder 4">
            <a:extLst>
              <a:ext uri="{FF2B5EF4-FFF2-40B4-BE49-F238E27FC236}">
                <a16:creationId xmlns:a16="http://schemas.microsoft.com/office/drawing/2014/main" id="{C19772DD-2C76-2A9D-323C-B708D5A97C9B}"/>
              </a:ext>
            </a:extLst>
          </p:cNvPr>
          <p:cNvSpPr>
            <a:spLocks noGrp="1"/>
          </p:cNvSpPr>
          <p:nvPr>
            <p:ph type="body" sz="quarter" idx="15"/>
          </p:nvPr>
        </p:nvSpPr>
        <p:spPr>
          <a:xfrm>
            <a:off x="838200" y="2444620"/>
            <a:ext cx="10629176" cy="3606930"/>
          </a:xfrm>
        </p:spPr>
        <p:txBody>
          <a:bodyPr>
            <a:normAutofit fontScale="92500" lnSpcReduction="20000"/>
          </a:bodyPr>
          <a:lstStyle/>
          <a:p>
            <a:pPr algn="l"/>
            <a:r>
              <a:rPr lang="en-IN" dirty="0">
                <a:solidFill>
                  <a:srgbClr val="000000"/>
                </a:solidFill>
                <a:latin typeface="Source Sans Pro" panose="020B0503030403020204" pitchFamily="34" charset="0"/>
              </a:rPr>
              <a:t>thiopental, </a:t>
            </a:r>
            <a:r>
              <a:rPr lang="en-IN" b="0" i="0" dirty="0">
                <a:solidFill>
                  <a:srgbClr val="000000"/>
                </a:solidFill>
                <a:effectLst/>
                <a:latin typeface="Source Sans Pro" panose="020B0503030403020204" pitchFamily="34" charset="0"/>
              </a:rPr>
              <a:t>methohexital</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 Potent </a:t>
            </a:r>
            <a:r>
              <a:rPr lang="en-IN" b="0" i="0" dirty="0" err="1">
                <a:solidFill>
                  <a:srgbClr val="000000"/>
                </a:solidFill>
                <a:effectLst/>
                <a:latin typeface="Source Sans Pro" panose="020B0503030403020204" pitchFamily="34" charset="0"/>
              </a:rPr>
              <a:t>anesthetic</a:t>
            </a:r>
            <a:r>
              <a:rPr lang="en-IN" b="0" i="0" dirty="0">
                <a:solidFill>
                  <a:srgbClr val="000000"/>
                </a:solidFill>
                <a:effectLst/>
                <a:latin typeface="Source Sans Pro" panose="020B0503030403020204" pitchFamily="34" charset="0"/>
              </a:rPr>
              <a:t> but a weak analgesic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High lipid solubility; quickly enter the CNS and depress function, often in less than one minute, and redistribution occur very rapidly as well to other body tissues, including skeletal muscle and ultimately adipose tissue (serve as a reservoir). </a:t>
            </a:r>
          </a:p>
          <a:p>
            <a:pPr marL="457200" indent="-457200" algn="l">
              <a:buFont typeface="Wingdings" panose="05000000000000000000" pitchFamily="2" charset="2"/>
              <a:buChar char="q"/>
            </a:pPr>
            <a:r>
              <a:rPr lang="en-IN" b="0" i="0" dirty="0">
                <a:solidFill>
                  <a:srgbClr val="000000"/>
                </a:solidFill>
                <a:effectLst/>
                <a:latin typeface="Source Sans Pro" panose="020B0503030403020204" pitchFamily="34" charset="0"/>
              </a:rPr>
              <a:t>All barbiturates can cause </a:t>
            </a:r>
            <a:r>
              <a:rPr lang="en-IN" b="0" i="0" dirty="0" err="1">
                <a:solidFill>
                  <a:srgbClr val="000000"/>
                </a:solidFill>
                <a:effectLst/>
                <a:latin typeface="Source Sans Pro" panose="020B0503030403020204" pitchFamily="34" charset="0"/>
              </a:rPr>
              <a:t>apnea</a:t>
            </a:r>
            <a:r>
              <a:rPr lang="en-IN" b="0" i="0" dirty="0">
                <a:solidFill>
                  <a:srgbClr val="000000"/>
                </a:solidFill>
                <a:effectLst/>
                <a:latin typeface="Source Sans Pro" panose="020B0503030403020204" pitchFamily="34" charset="0"/>
              </a:rPr>
              <a:t>, coughing, chest wall spasm, laryngospasm, and bronchospasm </a:t>
            </a:r>
          </a:p>
          <a:p>
            <a:endParaRPr lang="en-IN" dirty="0"/>
          </a:p>
        </p:txBody>
      </p:sp>
    </p:spTree>
    <p:extLst>
      <p:ext uri="{BB962C8B-B14F-4D97-AF65-F5344CB8AC3E}">
        <p14:creationId xmlns:p14="http://schemas.microsoft.com/office/powerpoint/2010/main" val="3402026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5AC6-19DE-0AB3-1FCA-2ACC0D4F7926}"/>
              </a:ext>
            </a:extLst>
          </p:cNvPr>
          <p:cNvSpPr>
            <a:spLocks noGrp="1"/>
          </p:cNvSpPr>
          <p:nvPr>
            <p:ph type="ctrTitle"/>
          </p:nvPr>
        </p:nvSpPr>
        <p:spPr>
          <a:xfrm>
            <a:off x="841029" y="581135"/>
            <a:ext cx="10607631" cy="1462269"/>
          </a:xfrm>
        </p:spPr>
        <p:txBody>
          <a:bodyPr>
            <a:normAutofit fontScale="90000"/>
          </a:bodyPr>
          <a:lstStyle/>
          <a:p>
            <a:r>
              <a:rPr lang="en-IN" dirty="0"/>
              <a:t>INTRAVENOUS ANESTHETICS PROPOFOL</a:t>
            </a:r>
          </a:p>
        </p:txBody>
      </p:sp>
      <p:sp>
        <p:nvSpPr>
          <p:cNvPr id="5" name="Text Placeholder 4">
            <a:extLst>
              <a:ext uri="{FF2B5EF4-FFF2-40B4-BE49-F238E27FC236}">
                <a16:creationId xmlns:a16="http://schemas.microsoft.com/office/drawing/2014/main" id="{D7C0F3AA-2376-C5D8-5817-E8C8C4EE7AD2}"/>
              </a:ext>
            </a:extLst>
          </p:cNvPr>
          <p:cNvSpPr>
            <a:spLocks noGrp="1"/>
          </p:cNvSpPr>
          <p:nvPr>
            <p:ph type="body" sz="quarter" idx="15"/>
          </p:nvPr>
        </p:nvSpPr>
        <p:spPr>
          <a:xfrm>
            <a:off x="838199" y="2258008"/>
            <a:ext cx="10607631" cy="3793542"/>
          </a:xfrm>
        </p:spPr>
        <p:txBody>
          <a:bodyPr>
            <a:normAutofit fontScale="77500" lnSpcReduction="20000"/>
          </a:bodyPr>
          <a:lstStyle/>
          <a:p>
            <a:pPr algn="l"/>
            <a:endParaRPr lang="en-US" b="0" i="0" dirty="0">
              <a:solidFill>
                <a:srgbClr val="000000"/>
              </a:solidFill>
              <a:effectLst/>
              <a:latin typeface="Source Sans Pro" panose="020B0503030403020204" pitchFamily="34" charset="0"/>
            </a:endParaRP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Phenol derivative, It is an IV sedative-hypnotic used in the induction and or maintenance of anesthesia.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Onset is smooth and rapid (40 seconds)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Decrease BP without depressing the myocardium, it also reduce intracranial pressure.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It is widely used and has replaced thiopental as the first choice for anesthesia induction and sedation, because it produces a euphoric feeling in the patient and does not cause post anesthetic nausea and vomiting. </a:t>
            </a:r>
            <a:endParaRPr lang="en-US" dirty="0">
              <a:solidFill>
                <a:srgbClr val="000000"/>
              </a:solidFill>
              <a:latin typeface="Source Sans Pro" panose="020B0503030403020204" pitchFamily="34" charset="0"/>
            </a:endParaRP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Poor analgesia</a:t>
            </a:r>
            <a:r>
              <a:rPr lang="en-US" b="0" i="0">
                <a:solidFill>
                  <a:srgbClr val="000000"/>
                </a:solidFill>
                <a:effectLst/>
                <a:latin typeface="Source Sans Pro" panose="020B0503030403020204" pitchFamily="34" charset="0"/>
              </a:rPr>
              <a:t>. </a:t>
            </a:r>
            <a:endParaRPr lang="en-US" b="0" i="0" dirty="0">
              <a:solidFill>
                <a:srgbClr val="000000"/>
              </a:solidFill>
              <a:effectLst/>
              <a:latin typeface="Source Sans Pro" panose="020B0503030403020204" pitchFamily="34" charset="0"/>
            </a:endParaRPr>
          </a:p>
          <a:p>
            <a:endParaRPr lang="en-IN" dirty="0"/>
          </a:p>
        </p:txBody>
      </p:sp>
    </p:spTree>
    <p:extLst>
      <p:ext uri="{BB962C8B-B14F-4D97-AF65-F5344CB8AC3E}">
        <p14:creationId xmlns:p14="http://schemas.microsoft.com/office/powerpoint/2010/main" val="3910885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F3B0-FBC5-6F1B-F95D-3195C02EDF7D}"/>
              </a:ext>
            </a:extLst>
          </p:cNvPr>
          <p:cNvSpPr>
            <a:spLocks noGrp="1"/>
          </p:cNvSpPr>
          <p:nvPr>
            <p:ph type="ctrTitle"/>
          </p:nvPr>
        </p:nvSpPr>
        <p:spPr>
          <a:xfrm>
            <a:off x="838199" y="618457"/>
            <a:ext cx="10638453" cy="1518253"/>
          </a:xfrm>
        </p:spPr>
        <p:txBody>
          <a:bodyPr/>
          <a:lstStyle/>
          <a:p>
            <a:r>
              <a:rPr lang="en-IN" dirty="0"/>
              <a:t>INTRAVENOUS ANESTHETICS KETAMINE</a:t>
            </a:r>
          </a:p>
        </p:txBody>
      </p:sp>
      <p:sp>
        <p:nvSpPr>
          <p:cNvPr id="5" name="Text Placeholder 4">
            <a:extLst>
              <a:ext uri="{FF2B5EF4-FFF2-40B4-BE49-F238E27FC236}">
                <a16:creationId xmlns:a16="http://schemas.microsoft.com/office/drawing/2014/main" id="{595F5B4B-27D3-1A19-AAF6-2FE0C3354EF9}"/>
              </a:ext>
            </a:extLst>
          </p:cNvPr>
          <p:cNvSpPr>
            <a:spLocks noGrp="1"/>
          </p:cNvSpPr>
          <p:nvPr>
            <p:ph type="body" sz="quarter" idx="15"/>
          </p:nvPr>
        </p:nvSpPr>
        <p:spPr>
          <a:xfrm>
            <a:off x="838200" y="2258008"/>
            <a:ext cx="10638452" cy="3793542"/>
          </a:xfrm>
        </p:spPr>
        <p:txBody>
          <a:bodyPr>
            <a:normAutofit/>
          </a:bodyPr>
          <a:lstStyle/>
          <a:p>
            <a:pPr algn="l"/>
            <a:endParaRPr lang="en-US" b="0" i="0" dirty="0">
              <a:solidFill>
                <a:srgbClr val="000000"/>
              </a:solidFill>
              <a:effectLst/>
              <a:latin typeface="Source Sans Pro" panose="020B0503030403020204" pitchFamily="34" charset="0"/>
            </a:endParaRPr>
          </a:p>
          <a:p>
            <a:pPr marL="457200" indent="-457200" algn="l">
              <a:buFont typeface="Wingdings" panose="05000000000000000000" pitchFamily="2" charset="2"/>
              <a:buChar char="q"/>
            </a:pPr>
            <a:r>
              <a:rPr lang="en-US" b="1" dirty="0">
                <a:solidFill>
                  <a:srgbClr val="000000"/>
                </a:solidFill>
                <a:latin typeface="Source Sans Pro" panose="020B0503030403020204" pitchFamily="34" charset="0"/>
              </a:rPr>
              <a:t> Ketamine</a:t>
            </a:r>
            <a:r>
              <a:rPr lang="en-US" b="0" i="0" dirty="0">
                <a:solidFill>
                  <a:srgbClr val="000000"/>
                </a:solidFill>
                <a:effectLst/>
                <a:latin typeface="Source Sans Pro" panose="020B0503030403020204" pitchFamily="34" charset="0"/>
              </a:rPr>
              <a:t> (phencyclidine derivative) a short-acting, anesthetic, induces a dissociated state in which the patient is unconscious (but may appear to be awake) and does not feel pain.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This dissociative anesthesia provides sedation, amnesia, and immobility. Ketamine is also a potent bronchodilator. </a:t>
            </a:r>
          </a:p>
          <a:p>
            <a:endParaRPr lang="en-IN" dirty="0"/>
          </a:p>
          <a:p>
            <a:endParaRPr lang="en-IN" dirty="0"/>
          </a:p>
          <a:p>
            <a:endParaRPr lang="en-IN" dirty="0"/>
          </a:p>
        </p:txBody>
      </p:sp>
    </p:spTree>
    <p:extLst>
      <p:ext uri="{BB962C8B-B14F-4D97-AF65-F5344CB8AC3E}">
        <p14:creationId xmlns:p14="http://schemas.microsoft.com/office/powerpoint/2010/main" val="1442909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D8AD-B876-6FBA-A558-87C12FB3C88E}"/>
              </a:ext>
            </a:extLst>
          </p:cNvPr>
          <p:cNvSpPr>
            <a:spLocks noGrp="1"/>
          </p:cNvSpPr>
          <p:nvPr>
            <p:ph type="ctrTitle"/>
          </p:nvPr>
        </p:nvSpPr>
        <p:spPr>
          <a:xfrm>
            <a:off x="847476" y="1131641"/>
            <a:ext cx="10673963" cy="1388039"/>
          </a:xfrm>
        </p:spPr>
        <p:txBody>
          <a:bodyPr/>
          <a:lstStyle/>
          <a:p>
            <a:endParaRPr lang="en-IN" dirty="0"/>
          </a:p>
        </p:txBody>
      </p:sp>
      <p:sp>
        <p:nvSpPr>
          <p:cNvPr id="5" name="Text Placeholder 4">
            <a:extLst>
              <a:ext uri="{FF2B5EF4-FFF2-40B4-BE49-F238E27FC236}">
                <a16:creationId xmlns:a16="http://schemas.microsoft.com/office/drawing/2014/main" id="{A0058E9F-61FC-B5D3-35F7-C2DCE8C1CE41}"/>
              </a:ext>
            </a:extLst>
          </p:cNvPr>
          <p:cNvSpPr>
            <a:spLocks noGrp="1"/>
          </p:cNvSpPr>
          <p:nvPr>
            <p:ph type="body" sz="quarter" idx="15"/>
          </p:nvPr>
        </p:nvSpPr>
        <p:spPr>
          <a:xfrm>
            <a:off x="960119" y="2706370"/>
            <a:ext cx="10561319" cy="3501390"/>
          </a:xfrm>
        </p:spPr>
        <p:txBody>
          <a:bodyPr/>
          <a:lstStyle/>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Therefore, it is beneficial in patients in asthmatics. Conversely, it is contraindicated in hypertensive or stroke patients.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Ketamine is used mainly in children and elderly adults for short procedures.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It is not widely used, because it increases cerebral blood flow and may induce hallucinations, particularly in young adults. </a:t>
            </a:r>
          </a:p>
          <a:p>
            <a:endParaRPr lang="en-IN" dirty="0"/>
          </a:p>
        </p:txBody>
      </p:sp>
    </p:spTree>
    <p:extLst>
      <p:ext uri="{BB962C8B-B14F-4D97-AF65-F5344CB8AC3E}">
        <p14:creationId xmlns:p14="http://schemas.microsoft.com/office/powerpoint/2010/main" val="1340594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8216-78A5-8154-46BE-4A7F8DA17CF8}"/>
              </a:ext>
            </a:extLst>
          </p:cNvPr>
          <p:cNvSpPr>
            <a:spLocks noGrp="1"/>
          </p:cNvSpPr>
          <p:nvPr>
            <p:ph type="ctrTitle"/>
          </p:nvPr>
        </p:nvSpPr>
        <p:spPr>
          <a:xfrm>
            <a:off x="847477" y="671804"/>
            <a:ext cx="10722482" cy="1474237"/>
          </a:xfrm>
        </p:spPr>
        <p:txBody>
          <a:bodyPr/>
          <a:lstStyle/>
          <a:p>
            <a:pPr algn="ctr"/>
            <a:r>
              <a:rPr lang="en-IN" dirty="0"/>
              <a:t>DEXMEDETOMIDINE</a:t>
            </a:r>
          </a:p>
        </p:txBody>
      </p:sp>
      <p:sp>
        <p:nvSpPr>
          <p:cNvPr id="5" name="Text Placeholder 4">
            <a:extLst>
              <a:ext uri="{FF2B5EF4-FFF2-40B4-BE49-F238E27FC236}">
                <a16:creationId xmlns:a16="http://schemas.microsoft.com/office/drawing/2014/main" id="{109DAA79-FD1F-2109-6D5F-0FA296859A70}"/>
              </a:ext>
            </a:extLst>
          </p:cNvPr>
          <p:cNvSpPr>
            <a:spLocks noGrp="1"/>
          </p:cNvSpPr>
          <p:nvPr>
            <p:ph type="body" sz="quarter" idx="15"/>
          </p:nvPr>
        </p:nvSpPr>
        <p:spPr>
          <a:xfrm>
            <a:off x="838199" y="1912777"/>
            <a:ext cx="10731759" cy="4138774"/>
          </a:xfrm>
        </p:spPr>
        <p:txBody>
          <a:bodyPr>
            <a:normAutofit fontScale="92500" lnSpcReduction="20000"/>
          </a:bodyPr>
          <a:lstStyle/>
          <a:p>
            <a:pPr algn="l"/>
            <a:endParaRPr lang="en-US" b="0" i="0" dirty="0">
              <a:solidFill>
                <a:srgbClr val="000000"/>
              </a:solidFill>
              <a:effectLst/>
              <a:latin typeface="Source Sans Pro" panose="020B0503030403020204" pitchFamily="34" charset="0"/>
            </a:endParaRPr>
          </a:p>
          <a:p>
            <a:pPr marL="457200" indent="-457200" algn="l">
              <a:buFont typeface="Wingdings" panose="05000000000000000000" pitchFamily="2" charset="2"/>
              <a:buChar char="q"/>
            </a:pPr>
            <a:r>
              <a:rPr lang="en-US" dirty="0">
                <a:solidFill>
                  <a:srgbClr val="000000"/>
                </a:solidFill>
                <a:latin typeface="Source Sans Pro" panose="020B0503030403020204" pitchFamily="34" charset="0"/>
              </a:rPr>
              <a:t> It is a sedative</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used in intensive care settings and surgery.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It is relatively unique in its ability to provide sedation without respiratory depression.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Like clonidine, it is an α2 receptor agonist in certain parts of the brain.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Dexmedetomidine has sedative, analgesic, sympatholytic, and anxiolytic effects.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It reduces volatile anesthetic, sedative, and analgesic requirements without causing significant respiratory depression.</a:t>
            </a:r>
          </a:p>
          <a:p>
            <a:endParaRPr lang="en-IN" dirty="0"/>
          </a:p>
        </p:txBody>
      </p:sp>
    </p:spTree>
    <p:extLst>
      <p:ext uri="{BB962C8B-B14F-4D97-AF65-F5344CB8AC3E}">
        <p14:creationId xmlns:p14="http://schemas.microsoft.com/office/powerpoint/2010/main" val="1765551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D4D3-507E-9ECF-9618-1DBB85F53D3D}"/>
              </a:ext>
            </a:extLst>
          </p:cNvPr>
          <p:cNvSpPr>
            <a:spLocks noGrp="1"/>
          </p:cNvSpPr>
          <p:nvPr>
            <p:ph type="ctrTitle"/>
          </p:nvPr>
        </p:nvSpPr>
        <p:spPr>
          <a:xfrm>
            <a:off x="842585" y="665111"/>
            <a:ext cx="10685160" cy="1303649"/>
          </a:xfrm>
        </p:spPr>
        <p:txBody>
          <a:bodyPr/>
          <a:lstStyle/>
          <a:p>
            <a:pPr algn="ctr"/>
            <a:r>
              <a:rPr lang="en-IN" dirty="0"/>
              <a:t>BENZODIAZEPINE</a:t>
            </a:r>
          </a:p>
        </p:txBody>
      </p:sp>
      <p:sp>
        <p:nvSpPr>
          <p:cNvPr id="5" name="Text Placeholder 4">
            <a:extLst>
              <a:ext uri="{FF2B5EF4-FFF2-40B4-BE49-F238E27FC236}">
                <a16:creationId xmlns:a16="http://schemas.microsoft.com/office/drawing/2014/main" id="{3EF0F409-0665-B18B-DCCD-D801C9F13292}"/>
              </a:ext>
            </a:extLst>
          </p:cNvPr>
          <p:cNvSpPr>
            <a:spLocks noGrp="1"/>
          </p:cNvSpPr>
          <p:nvPr>
            <p:ph type="body" sz="quarter" idx="15"/>
          </p:nvPr>
        </p:nvSpPr>
        <p:spPr>
          <a:xfrm>
            <a:off x="842585" y="2126213"/>
            <a:ext cx="10685160" cy="4066676"/>
          </a:xfrm>
        </p:spPr>
        <p:txBody>
          <a:bodyPr/>
          <a:lstStyle/>
          <a:p>
            <a:pPr algn="l"/>
            <a:endParaRPr lang="en-IN" b="0" i="0" dirty="0">
              <a:solidFill>
                <a:srgbClr val="000000"/>
              </a:solidFill>
              <a:effectLst/>
              <a:latin typeface="Source Sans Pro" panose="020B0503030403020204" pitchFamily="34" charset="0"/>
            </a:endParaRPr>
          </a:p>
          <a:p>
            <a:pPr algn="l">
              <a:buFont typeface="+mj-lt"/>
              <a:buAutoNum type="arabicPeriod"/>
            </a:pPr>
            <a:r>
              <a:rPr lang="en-IN" b="0" i="0" dirty="0">
                <a:solidFill>
                  <a:srgbClr val="000000"/>
                </a:solidFill>
                <a:effectLst/>
                <a:latin typeface="Source Sans Pro" panose="020B0503030403020204" pitchFamily="34" charset="0"/>
              </a:rPr>
              <a:t> Benzodiazepine (midazolam, lorazepam and diazepam) </a:t>
            </a:r>
          </a:p>
          <a:p>
            <a:pPr algn="l">
              <a:buFont typeface="+mj-lt"/>
              <a:buAutoNum type="arabicPeriod"/>
            </a:pPr>
            <a:r>
              <a:rPr lang="en-IN" b="0" i="0" dirty="0">
                <a:solidFill>
                  <a:srgbClr val="000000"/>
                </a:solidFill>
                <a:effectLst/>
                <a:latin typeface="Source Sans Pro" panose="020B0503030403020204" pitchFamily="34" charset="0"/>
              </a:rPr>
              <a:t>Are used in conjunction with </a:t>
            </a:r>
            <a:r>
              <a:rPr lang="en-IN" b="0" i="0" dirty="0" err="1">
                <a:solidFill>
                  <a:srgbClr val="000000"/>
                </a:solidFill>
                <a:effectLst/>
                <a:latin typeface="Source Sans Pro" panose="020B0503030403020204" pitchFamily="34" charset="0"/>
              </a:rPr>
              <a:t>anesthetics</a:t>
            </a:r>
            <a:r>
              <a:rPr lang="en-IN" b="0" i="0" dirty="0">
                <a:solidFill>
                  <a:srgbClr val="000000"/>
                </a:solidFill>
                <a:effectLst/>
                <a:latin typeface="Source Sans Pro" panose="020B0503030403020204" pitchFamily="34" charset="0"/>
              </a:rPr>
              <a:t> to sedate the patient. </a:t>
            </a:r>
          </a:p>
          <a:p>
            <a:endParaRPr lang="en-IN" dirty="0"/>
          </a:p>
        </p:txBody>
      </p:sp>
    </p:spTree>
    <p:extLst>
      <p:ext uri="{BB962C8B-B14F-4D97-AF65-F5344CB8AC3E}">
        <p14:creationId xmlns:p14="http://schemas.microsoft.com/office/powerpoint/2010/main" val="42096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2819-245B-0B18-35FE-3B50DD9435FF}"/>
              </a:ext>
            </a:extLst>
          </p:cNvPr>
          <p:cNvSpPr>
            <a:spLocks noGrp="1"/>
          </p:cNvSpPr>
          <p:nvPr>
            <p:ph type="ctrTitle"/>
          </p:nvPr>
        </p:nvSpPr>
        <p:spPr>
          <a:xfrm>
            <a:off x="776746" y="711763"/>
            <a:ext cx="10638507" cy="1238335"/>
          </a:xfrm>
        </p:spPr>
        <p:txBody>
          <a:bodyPr/>
          <a:lstStyle/>
          <a:p>
            <a:pPr algn="ctr"/>
            <a:r>
              <a:rPr lang="en-IN" dirty="0"/>
              <a:t>OPIOIDS</a:t>
            </a:r>
          </a:p>
        </p:txBody>
      </p:sp>
      <p:sp>
        <p:nvSpPr>
          <p:cNvPr id="5" name="Text Placeholder 4">
            <a:extLst>
              <a:ext uri="{FF2B5EF4-FFF2-40B4-BE49-F238E27FC236}">
                <a16:creationId xmlns:a16="http://schemas.microsoft.com/office/drawing/2014/main" id="{61C628B5-B4A1-C1E9-F9D6-67E08B3F20E1}"/>
              </a:ext>
            </a:extLst>
          </p:cNvPr>
          <p:cNvSpPr>
            <a:spLocks noGrp="1"/>
          </p:cNvSpPr>
          <p:nvPr>
            <p:ph type="body" sz="quarter" idx="15"/>
          </p:nvPr>
        </p:nvSpPr>
        <p:spPr>
          <a:xfrm>
            <a:off x="776746" y="2203449"/>
            <a:ext cx="10638506" cy="3942787"/>
          </a:xfrm>
        </p:spPr>
        <p:txBody>
          <a:bodyPr/>
          <a:lstStyle/>
          <a:p>
            <a:r>
              <a:rPr lang="en-IN" b="0" i="0" dirty="0">
                <a:solidFill>
                  <a:srgbClr val="000000"/>
                </a:solidFill>
                <a:effectLst/>
                <a:latin typeface="Source Sans Pro" panose="020B0503030403020204" pitchFamily="34" charset="0"/>
              </a:rPr>
              <a:t>Opioids (fentanyl, </a:t>
            </a:r>
            <a:r>
              <a:rPr lang="en-IN" b="0" i="0" dirty="0" err="1">
                <a:solidFill>
                  <a:srgbClr val="000000"/>
                </a:solidFill>
                <a:effectLst/>
                <a:latin typeface="Source Sans Pro" panose="020B0503030403020204" pitchFamily="34" charset="0"/>
              </a:rPr>
              <a:t>sufentanil</a:t>
            </a:r>
            <a:r>
              <a:rPr lang="en-IN" b="0" i="0" dirty="0">
                <a:solidFill>
                  <a:srgbClr val="000000"/>
                </a:solidFill>
                <a:effectLst/>
                <a:latin typeface="Source Sans Pro" panose="020B0503030403020204" pitchFamily="34" charset="0"/>
              </a:rPr>
              <a:t>) </a:t>
            </a:r>
          </a:p>
          <a:p>
            <a:endParaRPr lang="en-IN" b="0" i="0" dirty="0">
              <a:solidFill>
                <a:srgbClr val="000000"/>
              </a:solidFill>
              <a:effectLst/>
              <a:latin typeface="Source Sans Pro" panose="020B0503030403020204" pitchFamily="34" charset="0"/>
            </a:endParaRP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Analgesic, not good amnesic, used together with </a:t>
            </a:r>
            <a:r>
              <a:rPr lang="en-IN" b="0" i="0" dirty="0" err="1">
                <a:solidFill>
                  <a:srgbClr val="000000"/>
                </a:solidFill>
                <a:effectLst/>
                <a:latin typeface="Source Sans Pro" panose="020B0503030403020204" pitchFamily="34" charset="0"/>
              </a:rPr>
              <a:t>anesthetics</a:t>
            </a:r>
            <a:r>
              <a:rPr lang="en-IN" b="0" i="0" dirty="0">
                <a:solidFill>
                  <a:srgbClr val="000000"/>
                </a:solidFill>
                <a:effectLst/>
                <a:latin typeface="Source Sans Pro" panose="020B0503030403020204" pitchFamily="34" charset="0"/>
              </a:rPr>
              <a:t>. </a:t>
            </a:r>
          </a:p>
          <a:p>
            <a:pPr marL="457200" indent="-457200">
              <a:buFont typeface="Wingdings" panose="05000000000000000000" pitchFamily="2" charset="2"/>
              <a:buChar char="q"/>
            </a:pPr>
            <a:r>
              <a:rPr lang="en-IN" b="0" i="0" dirty="0">
                <a:solidFill>
                  <a:srgbClr val="000000"/>
                </a:solidFill>
                <a:effectLst/>
                <a:latin typeface="Source Sans Pro" panose="020B0503030403020204" pitchFamily="34" charset="0"/>
              </a:rPr>
              <a:t>They are administered either I.V, epidurally, or intrathecally </a:t>
            </a:r>
          </a:p>
          <a:p>
            <a:endParaRPr lang="en-IN" dirty="0"/>
          </a:p>
        </p:txBody>
      </p:sp>
    </p:spTree>
    <p:extLst>
      <p:ext uri="{BB962C8B-B14F-4D97-AF65-F5344CB8AC3E}">
        <p14:creationId xmlns:p14="http://schemas.microsoft.com/office/powerpoint/2010/main" val="1071064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ABD0-F5B4-E713-2FB5-2C2C21E90BCB}"/>
              </a:ext>
            </a:extLst>
          </p:cNvPr>
          <p:cNvSpPr>
            <a:spLocks noGrp="1"/>
          </p:cNvSpPr>
          <p:nvPr>
            <p:ph type="ctrTitle"/>
          </p:nvPr>
        </p:nvSpPr>
        <p:spPr>
          <a:xfrm>
            <a:off x="847477" y="1131641"/>
            <a:ext cx="10563862" cy="510547"/>
          </a:xfrm>
        </p:spPr>
        <p:txBody>
          <a:bodyPr>
            <a:normAutofit fontScale="90000"/>
          </a:bodyPr>
          <a:lstStyle/>
          <a:p>
            <a:endParaRPr lang="en-IN" dirty="0"/>
          </a:p>
        </p:txBody>
      </p:sp>
      <p:sp>
        <p:nvSpPr>
          <p:cNvPr id="5" name="Text Placeholder 4">
            <a:extLst>
              <a:ext uri="{FF2B5EF4-FFF2-40B4-BE49-F238E27FC236}">
                <a16:creationId xmlns:a16="http://schemas.microsoft.com/office/drawing/2014/main" id="{7B20DE6E-CEF7-180E-9262-35E6F24725D1}"/>
              </a:ext>
            </a:extLst>
          </p:cNvPr>
          <p:cNvSpPr>
            <a:spLocks noGrp="1"/>
          </p:cNvSpPr>
          <p:nvPr>
            <p:ph type="body" sz="quarter" idx="15"/>
          </p:nvPr>
        </p:nvSpPr>
        <p:spPr>
          <a:xfrm>
            <a:off x="838199" y="1884784"/>
            <a:ext cx="10573139" cy="4166766"/>
          </a:xfrm>
        </p:spPr>
        <p:txBody>
          <a:bodyPr>
            <a:normAutofit/>
          </a:bodyPr>
          <a:lstStyle/>
          <a:p>
            <a:r>
              <a:rPr lang="en-IN" b="1" i="0" u="none" strike="noStrike" dirty="0">
                <a:solidFill>
                  <a:srgbClr val="2B2A2A"/>
                </a:solidFill>
                <a:effectLst/>
                <a:latin typeface="Open Sans" panose="020B0606030504020204" pitchFamily="34" charset="0"/>
                <a:hlinkClick r:id="rId2" tooltip="medication during and after surgery"/>
              </a:rPr>
              <a:t>During surgery</a:t>
            </a:r>
            <a:r>
              <a:rPr lang="en-IN" b="0" i="0" dirty="0">
                <a:solidFill>
                  <a:srgbClr val="2B2A2A"/>
                </a:solidFill>
                <a:effectLst/>
                <a:latin typeface="Open Sans" panose="020B0606030504020204" pitchFamily="34" charset="0"/>
              </a:rPr>
              <a:t> </a:t>
            </a:r>
          </a:p>
          <a:p>
            <a:pPr marL="514350" indent="-514350">
              <a:buAutoNum type="alphaLcPeriod"/>
            </a:pPr>
            <a:r>
              <a:rPr lang="en-IN" b="0" i="0" dirty="0">
                <a:solidFill>
                  <a:srgbClr val="2B2A2A"/>
                </a:solidFill>
                <a:effectLst/>
                <a:latin typeface="Open Sans" panose="020B0606030504020204" pitchFamily="34" charset="0"/>
              </a:rPr>
              <a:t>Induction – thiopentone, etomidate or propofol,</a:t>
            </a:r>
          </a:p>
          <a:p>
            <a:pPr marL="514350" indent="-514350">
              <a:buAutoNum type="alphaLcPeriod"/>
            </a:pPr>
            <a:r>
              <a:rPr lang="en-IN" b="0" i="0" dirty="0">
                <a:solidFill>
                  <a:srgbClr val="2B2A2A"/>
                </a:solidFill>
                <a:effectLst/>
                <a:latin typeface="Open Sans" panose="020B0606030504020204" pitchFamily="34" charset="0"/>
              </a:rPr>
              <a:t> </a:t>
            </a:r>
            <a:r>
              <a:rPr lang="en-IN" b="0" i="0" dirty="0" err="1">
                <a:solidFill>
                  <a:srgbClr val="2B2A2A"/>
                </a:solidFill>
                <a:effectLst/>
                <a:latin typeface="Open Sans" panose="020B0606030504020204" pitchFamily="34" charset="0"/>
              </a:rPr>
              <a:t>Maintanance</a:t>
            </a:r>
            <a:r>
              <a:rPr lang="en-IN" b="0" i="0" dirty="0">
                <a:solidFill>
                  <a:srgbClr val="2B2A2A"/>
                </a:solidFill>
                <a:effectLst/>
                <a:latin typeface="Open Sans" panose="020B0606030504020204" pitchFamily="34" charset="0"/>
              </a:rPr>
              <a:t> usually with nitrous oxide and oxygen + </a:t>
            </a:r>
            <a:r>
              <a:rPr lang="en-IN" b="0" i="0" dirty="0" err="1">
                <a:solidFill>
                  <a:srgbClr val="2B2A2A"/>
                </a:solidFill>
                <a:effectLst/>
                <a:latin typeface="Open Sans" panose="020B0606030504020204" pitchFamily="34" charset="0"/>
              </a:rPr>
              <a:t>vollatile</a:t>
            </a:r>
            <a:r>
              <a:rPr lang="en-IN" b="0" i="0" dirty="0">
                <a:solidFill>
                  <a:srgbClr val="2B2A2A"/>
                </a:solidFill>
                <a:effectLst/>
                <a:latin typeface="Open Sans" panose="020B0606030504020204" pitchFamily="34" charset="0"/>
              </a:rPr>
              <a:t> agent (</a:t>
            </a:r>
            <a:r>
              <a:rPr lang="en-IN" b="0" i="0" dirty="0" err="1">
                <a:solidFill>
                  <a:srgbClr val="2B2A2A"/>
                </a:solidFill>
                <a:effectLst/>
                <a:latin typeface="Open Sans" panose="020B0606030504020204" pitchFamily="34" charset="0"/>
              </a:rPr>
              <a:t>halotane</a:t>
            </a:r>
            <a:r>
              <a:rPr lang="en-IN" b="0" i="0" dirty="0">
                <a:solidFill>
                  <a:srgbClr val="2B2A2A"/>
                </a:solidFill>
                <a:effectLst/>
                <a:latin typeface="Open Sans" panose="020B0606030504020204" pitchFamily="34" charset="0"/>
              </a:rPr>
              <a:t> or isoflurane) </a:t>
            </a:r>
            <a:r>
              <a:rPr lang="en-IN" b="0" i="0" dirty="0" err="1">
                <a:solidFill>
                  <a:srgbClr val="2B2A2A"/>
                </a:solidFill>
                <a:effectLst/>
                <a:latin typeface="Open Sans" panose="020B0606030504020204" pitchFamily="34" charset="0"/>
              </a:rPr>
              <a:t>i.v.</a:t>
            </a:r>
            <a:r>
              <a:rPr lang="en-IN" b="0" i="0" dirty="0">
                <a:solidFill>
                  <a:srgbClr val="2B2A2A"/>
                </a:solidFill>
                <a:effectLst/>
                <a:latin typeface="Open Sans" panose="020B0606030504020204" pitchFamily="34" charset="0"/>
              </a:rPr>
              <a:t> less often with nitrous oxide and oxygen + analgesic (fentanyl, morphine, pethidine) + competitive neuromuscular blocking agent if muscular relaxation is needed (for abdominal surgery), </a:t>
            </a:r>
          </a:p>
          <a:p>
            <a:endParaRPr lang="en-IN" dirty="0"/>
          </a:p>
        </p:txBody>
      </p:sp>
    </p:spTree>
    <p:extLst>
      <p:ext uri="{BB962C8B-B14F-4D97-AF65-F5344CB8AC3E}">
        <p14:creationId xmlns:p14="http://schemas.microsoft.com/office/powerpoint/2010/main" val="458085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BCB9-2934-C617-D733-82C696067E88}"/>
              </a:ext>
            </a:extLst>
          </p:cNvPr>
          <p:cNvSpPr>
            <a:spLocks noGrp="1"/>
          </p:cNvSpPr>
          <p:nvPr>
            <p:ph type="ctrTitle"/>
          </p:nvPr>
        </p:nvSpPr>
        <p:spPr>
          <a:xfrm>
            <a:off x="847476" y="1131641"/>
            <a:ext cx="10097331" cy="286612"/>
          </a:xfrm>
        </p:spPr>
        <p:txBody>
          <a:bodyPr>
            <a:normAutofit fontScale="90000"/>
          </a:bodyPr>
          <a:lstStyle/>
          <a:p>
            <a:endParaRPr lang="en-IN" dirty="0"/>
          </a:p>
        </p:txBody>
      </p:sp>
      <p:sp>
        <p:nvSpPr>
          <p:cNvPr id="5" name="Text Placeholder 4">
            <a:extLst>
              <a:ext uri="{FF2B5EF4-FFF2-40B4-BE49-F238E27FC236}">
                <a16:creationId xmlns:a16="http://schemas.microsoft.com/office/drawing/2014/main" id="{7C602B2B-CE37-3C49-6172-FCA045861D78}"/>
              </a:ext>
            </a:extLst>
          </p:cNvPr>
          <p:cNvSpPr>
            <a:spLocks noGrp="1"/>
          </p:cNvSpPr>
          <p:nvPr>
            <p:ph type="body" sz="quarter" idx="15"/>
          </p:nvPr>
        </p:nvSpPr>
        <p:spPr>
          <a:xfrm>
            <a:off x="838200" y="1810139"/>
            <a:ext cx="10097330" cy="4241411"/>
          </a:xfrm>
        </p:spPr>
        <p:txBody>
          <a:bodyPr>
            <a:normAutofit/>
          </a:bodyPr>
          <a:lstStyle/>
          <a:p>
            <a:r>
              <a:rPr lang="en-IN" b="0" i="0" dirty="0">
                <a:solidFill>
                  <a:srgbClr val="2B2A2A"/>
                </a:solidFill>
                <a:effectLst/>
                <a:latin typeface="Open Sans" panose="020B0606030504020204" pitchFamily="34" charset="0"/>
              </a:rPr>
              <a:t>After surgery </a:t>
            </a:r>
          </a:p>
          <a:p>
            <a:pPr marL="514350" indent="-514350">
              <a:buAutoNum type="alphaLcPeriod"/>
            </a:pPr>
            <a:r>
              <a:rPr lang="en-IN" b="0" i="0" dirty="0">
                <a:solidFill>
                  <a:srgbClr val="2B2A2A"/>
                </a:solidFill>
                <a:effectLst/>
                <a:latin typeface="Open Sans" panose="020B0606030504020204" pitchFamily="34" charset="0"/>
              </a:rPr>
              <a:t>Relief of pain (morphine and its derivates are commonly used and other analgesics NSAIDs). </a:t>
            </a:r>
          </a:p>
          <a:p>
            <a:pPr marL="514350" indent="-514350">
              <a:buAutoNum type="alphaLcPeriod"/>
            </a:pPr>
            <a:r>
              <a:rPr lang="en-IN" b="0" i="0" dirty="0">
                <a:solidFill>
                  <a:srgbClr val="2B2A2A"/>
                </a:solidFill>
                <a:effectLst/>
                <a:latin typeface="Open Sans" panose="020B0606030504020204" pitchFamily="34" charset="0"/>
              </a:rPr>
              <a:t> Postoperative vomiting – antiemetics (metoclopramide, ondansetron, prochlorperazine). </a:t>
            </a:r>
          </a:p>
          <a:p>
            <a:endParaRPr lang="en-IN" dirty="0"/>
          </a:p>
        </p:txBody>
      </p:sp>
    </p:spTree>
    <p:extLst>
      <p:ext uri="{BB962C8B-B14F-4D97-AF65-F5344CB8AC3E}">
        <p14:creationId xmlns:p14="http://schemas.microsoft.com/office/powerpoint/2010/main" val="197840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D0A6-5122-0CAF-C779-BF81D76F2B41}"/>
              </a:ext>
            </a:extLst>
          </p:cNvPr>
          <p:cNvSpPr>
            <a:spLocks noGrp="1"/>
          </p:cNvSpPr>
          <p:nvPr>
            <p:ph type="ctrTitle"/>
          </p:nvPr>
        </p:nvSpPr>
        <p:spPr>
          <a:xfrm>
            <a:off x="847476" y="806451"/>
            <a:ext cx="10592683" cy="1093470"/>
          </a:xfrm>
        </p:spPr>
        <p:txBody>
          <a:bodyPr>
            <a:noAutofit/>
          </a:bodyPr>
          <a:lstStyle/>
          <a:p>
            <a:r>
              <a:rPr lang="en-IN" sz="3600" dirty="0"/>
              <a:t>COMPLICATION OF GENERAL ANAESTHESIA</a:t>
            </a:r>
          </a:p>
        </p:txBody>
      </p:sp>
      <p:sp>
        <p:nvSpPr>
          <p:cNvPr id="5" name="Text Placeholder 4">
            <a:extLst>
              <a:ext uri="{FF2B5EF4-FFF2-40B4-BE49-F238E27FC236}">
                <a16:creationId xmlns:a16="http://schemas.microsoft.com/office/drawing/2014/main" id="{D597255B-BB56-EFBD-BB4B-3D3C419F0A94}"/>
              </a:ext>
            </a:extLst>
          </p:cNvPr>
          <p:cNvSpPr>
            <a:spLocks noGrp="1"/>
          </p:cNvSpPr>
          <p:nvPr>
            <p:ph type="body" sz="quarter" idx="15"/>
          </p:nvPr>
        </p:nvSpPr>
        <p:spPr>
          <a:xfrm>
            <a:off x="838199" y="2296160"/>
            <a:ext cx="10601959" cy="3755390"/>
          </a:xfrm>
        </p:spPr>
        <p:txBody>
          <a:bodyPr>
            <a:normAutofit fontScale="85000" lnSpcReduction="20000"/>
          </a:bodyPr>
          <a:lstStyle/>
          <a:p>
            <a:r>
              <a:rPr lang="en-IN" b="0" i="0" dirty="0">
                <a:solidFill>
                  <a:srgbClr val="2B2A2A"/>
                </a:solidFill>
                <a:effectLst/>
                <a:latin typeface="Open Sans" panose="020B0606030504020204" pitchFamily="34" charset="0"/>
              </a:rPr>
              <a:t>A. During anaesthesia </a:t>
            </a:r>
          </a:p>
          <a:p>
            <a:r>
              <a:rPr lang="en-IN" b="0" i="0" dirty="0">
                <a:solidFill>
                  <a:srgbClr val="2B2A2A"/>
                </a:solidFill>
                <a:effectLst/>
                <a:latin typeface="Open Sans" panose="020B0606030504020204" pitchFamily="34" charset="0"/>
              </a:rPr>
              <a:t>1.Respiratory depression.</a:t>
            </a:r>
          </a:p>
          <a:p>
            <a:r>
              <a:rPr lang="en-IN" b="0" i="0" dirty="0">
                <a:solidFill>
                  <a:srgbClr val="2B2A2A"/>
                </a:solidFill>
                <a:effectLst/>
                <a:latin typeface="Open Sans" panose="020B0606030504020204" pitchFamily="34" charset="0"/>
              </a:rPr>
              <a:t>2. Salivation, respiratory secretions -less now as non-irritant anaesthetics are mostly used.</a:t>
            </a:r>
          </a:p>
          <a:p>
            <a:r>
              <a:rPr lang="en-IN" b="0" i="0" dirty="0">
                <a:solidFill>
                  <a:srgbClr val="2B2A2A"/>
                </a:solidFill>
                <a:effectLst/>
                <a:latin typeface="Open Sans" panose="020B0606030504020204" pitchFamily="34" charset="0"/>
              </a:rPr>
              <a:t>3. Cardiac arrhythmias.</a:t>
            </a:r>
          </a:p>
          <a:p>
            <a:r>
              <a:rPr lang="en-IN" b="0" i="0" dirty="0">
                <a:solidFill>
                  <a:srgbClr val="2B2A2A"/>
                </a:solidFill>
                <a:effectLst/>
                <a:latin typeface="Open Sans" panose="020B0606030504020204" pitchFamily="34" charset="0"/>
              </a:rPr>
              <a:t>4. Fall in BP</a:t>
            </a:r>
          </a:p>
          <a:p>
            <a:r>
              <a:rPr lang="en-IN" b="0" i="0" dirty="0">
                <a:solidFill>
                  <a:srgbClr val="2B2A2A"/>
                </a:solidFill>
                <a:effectLst/>
                <a:latin typeface="Open Sans" panose="020B0606030504020204" pitchFamily="34" charset="0"/>
              </a:rPr>
              <a:t>5. Aspiration of gastric contents: acid pneumonitis.</a:t>
            </a:r>
          </a:p>
          <a:p>
            <a:r>
              <a:rPr lang="en-IN" b="0" i="0" dirty="0">
                <a:solidFill>
                  <a:srgbClr val="2B2A2A"/>
                </a:solidFill>
                <a:effectLst/>
                <a:latin typeface="Open Sans" panose="020B0606030504020204" pitchFamily="34" charset="0"/>
              </a:rPr>
              <a:t>6. Fire and explosion - rare now due to use of non-inflammable agents.</a:t>
            </a:r>
            <a:endParaRPr lang="en-IN" dirty="0"/>
          </a:p>
        </p:txBody>
      </p:sp>
    </p:spTree>
    <p:extLst>
      <p:ext uri="{BB962C8B-B14F-4D97-AF65-F5344CB8AC3E}">
        <p14:creationId xmlns:p14="http://schemas.microsoft.com/office/powerpoint/2010/main" val="230668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7261-3CEB-8DCF-6136-2EC4D9D28EAF}"/>
              </a:ext>
            </a:extLst>
          </p:cNvPr>
          <p:cNvSpPr>
            <a:spLocks noGrp="1"/>
          </p:cNvSpPr>
          <p:nvPr>
            <p:ph type="ctrTitle"/>
          </p:nvPr>
        </p:nvSpPr>
        <p:spPr>
          <a:xfrm>
            <a:off x="847476" y="960699"/>
            <a:ext cx="10460989" cy="1331088"/>
          </a:xfrm>
        </p:spPr>
        <p:txBody>
          <a:bodyPr/>
          <a:lstStyle/>
          <a:p>
            <a:endParaRPr lang="en-IN" dirty="0"/>
          </a:p>
        </p:txBody>
      </p:sp>
      <p:sp>
        <p:nvSpPr>
          <p:cNvPr id="5" name="Text Placeholder 4">
            <a:extLst>
              <a:ext uri="{FF2B5EF4-FFF2-40B4-BE49-F238E27FC236}">
                <a16:creationId xmlns:a16="http://schemas.microsoft.com/office/drawing/2014/main" id="{E3875C7D-C55E-6C0D-1F6B-B45BB189EC2E}"/>
              </a:ext>
            </a:extLst>
          </p:cNvPr>
          <p:cNvSpPr>
            <a:spLocks noGrp="1"/>
          </p:cNvSpPr>
          <p:nvPr>
            <p:ph type="body" sz="quarter" idx="15"/>
          </p:nvPr>
        </p:nvSpPr>
        <p:spPr>
          <a:xfrm>
            <a:off x="838199" y="2430684"/>
            <a:ext cx="10632311" cy="3620866"/>
          </a:xfrm>
        </p:spPr>
        <p:txBody>
          <a:bodyPr>
            <a:normAutofit/>
          </a:bodyPr>
          <a:lstStyle/>
          <a:p>
            <a:pPr marL="457200" indent="-457200">
              <a:buFont typeface="Wingdings" panose="05000000000000000000" pitchFamily="2" charset="2"/>
              <a:buChar char="q"/>
            </a:pPr>
            <a:r>
              <a:rPr lang="en-US" b="0" i="0" dirty="0">
                <a:solidFill>
                  <a:srgbClr val="2B2A2A"/>
                </a:solidFill>
                <a:effectLst/>
                <a:latin typeface="Open Sans" panose="020B0606030504020204" pitchFamily="34" charset="0"/>
              </a:rPr>
              <a:t>general </a:t>
            </a:r>
            <a:r>
              <a:rPr lang="en-US" b="0" i="0" dirty="0" err="1">
                <a:solidFill>
                  <a:srgbClr val="2B2A2A"/>
                </a:solidFill>
                <a:effectLst/>
                <a:latin typeface="Open Sans" panose="020B0606030504020204" pitchFamily="34" charset="0"/>
              </a:rPr>
              <a:t>anaesthetics</a:t>
            </a:r>
            <a:r>
              <a:rPr lang="en-US" b="0" i="0" dirty="0">
                <a:solidFill>
                  <a:srgbClr val="2B2A2A"/>
                </a:solidFill>
                <a:effectLst/>
                <a:latin typeface="Open Sans" panose="020B0606030504020204" pitchFamily="34" charset="0"/>
              </a:rPr>
              <a:t> (GAs) are drugs which produce reversible loss of all </a:t>
            </a:r>
            <a:r>
              <a:rPr lang="en-US" b="0" i="0" dirty="0" err="1">
                <a:solidFill>
                  <a:srgbClr val="2B2A2A"/>
                </a:solidFill>
                <a:effectLst/>
                <a:latin typeface="Open Sans" panose="020B0606030504020204" pitchFamily="34" charset="0"/>
              </a:rPr>
              <a:t>senations</a:t>
            </a:r>
            <a:r>
              <a:rPr lang="en-US" b="0" i="0" dirty="0">
                <a:solidFill>
                  <a:srgbClr val="2B2A2A"/>
                </a:solidFill>
                <a:effectLst/>
                <a:latin typeface="Open Sans" panose="020B0606030504020204" pitchFamily="34" charset="0"/>
              </a:rPr>
              <a:t> and consciousness. </a:t>
            </a:r>
          </a:p>
          <a:p>
            <a:endParaRPr lang="en-US" dirty="0">
              <a:solidFill>
                <a:srgbClr val="2B2A2A"/>
              </a:solidFill>
              <a:latin typeface="Open Sans" panose="020B0606030504020204" pitchFamily="34" charset="0"/>
            </a:endParaRPr>
          </a:p>
          <a:p>
            <a:pPr marL="457200" indent="-457200">
              <a:buFont typeface="Wingdings" panose="05000000000000000000" pitchFamily="2" charset="2"/>
              <a:buChar char="q"/>
            </a:pPr>
            <a:r>
              <a:rPr lang="en-US" b="0" i="0" dirty="0">
                <a:solidFill>
                  <a:srgbClr val="2B2A2A"/>
                </a:solidFill>
                <a:effectLst/>
                <a:latin typeface="Open Sans" panose="020B0606030504020204" pitchFamily="34" charset="0"/>
              </a:rPr>
              <a:t> General </a:t>
            </a:r>
            <a:r>
              <a:rPr lang="en-US" b="0" i="0" dirty="0" err="1">
                <a:solidFill>
                  <a:srgbClr val="2B2A2A"/>
                </a:solidFill>
                <a:effectLst/>
                <a:latin typeface="Open Sans" panose="020B0606030504020204" pitchFamily="34" charset="0"/>
              </a:rPr>
              <a:t>anaesthetics</a:t>
            </a:r>
            <a:r>
              <a:rPr lang="en-US" b="0" i="0" dirty="0">
                <a:solidFill>
                  <a:srgbClr val="2B2A2A"/>
                </a:solidFill>
                <a:effectLst/>
                <a:latin typeface="Open Sans" panose="020B0606030504020204" pitchFamily="34" charset="0"/>
              </a:rPr>
              <a:t> (GAs) are a class of drugs used to depress the CNS to a sufficient degree to permit the performance of surgery and other noxious or unpleasant procedures.</a:t>
            </a:r>
            <a:endParaRPr lang="en-IN" dirty="0"/>
          </a:p>
        </p:txBody>
      </p:sp>
    </p:spTree>
    <p:extLst>
      <p:ext uri="{BB962C8B-B14F-4D97-AF65-F5344CB8AC3E}">
        <p14:creationId xmlns:p14="http://schemas.microsoft.com/office/powerpoint/2010/main" val="3691415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5341-D9F9-2D50-3C5F-899738B15ABB}"/>
              </a:ext>
            </a:extLst>
          </p:cNvPr>
          <p:cNvSpPr>
            <a:spLocks noGrp="1"/>
          </p:cNvSpPr>
          <p:nvPr>
            <p:ph type="ctrTitle"/>
          </p:nvPr>
        </p:nvSpPr>
        <p:spPr>
          <a:xfrm>
            <a:off x="847477" y="1131641"/>
            <a:ext cx="10318364" cy="290759"/>
          </a:xfrm>
        </p:spPr>
        <p:txBody>
          <a:bodyPr>
            <a:normAutofit fontScale="90000"/>
          </a:bodyPr>
          <a:lstStyle/>
          <a:p>
            <a:endParaRPr lang="en-IN" dirty="0"/>
          </a:p>
        </p:txBody>
      </p:sp>
      <p:sp>
        <p:nvSpPr>
          <p:cNvPr id="5" name="Text Placeholder 4">
            <a:extLst>
              <a:ext uri="{FF2B5EF4-FFF2-40B4-BE49-F238E27FC236}">
                <a16:creationId xmlns:a16="http://schemas.microsoft.com/office/drawing/2014/main" id="{B14606A9-8E03-2103-34A9-5978CF58DD18}"/>
              </a:ext>
            </a:extLst>
          </p:cNvPr>
          <p:cNvSpPr>
            <a:spLocks noGrp="1"/>
          </p:cNvSpPr>
          <p:nvPr>
            <p:ph type="body" sz="quarter" idx="15"/>
          </p:nvPr>
        </p:nvSpPr>
        <p:spPr>
          <a:xfrm>
            <a:off x="838199" y="1849120"/>
            <a:ext cx="10327641" cy="4202430"/>
          </a:xfrm>
        </p:spPr>
        <p:txBody>
          <a:bodyPr>
            <a:normAutofit/>
          </a:bodyPr>
          <a:lstStyle/>
          <a:p>
            <a:r>
              <a:rPr lang="en-IN" b="1" i="0" u="none" strike="noStrike" dirty="0">
                <a:solidFill>
                  <a:srgbClr val="2B2A2A"/>
                </a:solidFill>
                <a:effectLst/>
                <a:latin typeface="Open Sans" panose="020B0606030504020204" pitchFamily="34" charset="0"/>
                <a:hlinkClick r:id="rId2" tooltip="slide62"/>
              </a:rPr>
              <a:t>B. After anaesthesia</a:t>
            </a:r>
            <a:r>
              <a:rPr lang="en-IN" b="0" i="0" dirty="0">
                <a:solidFill>
                  <a:srgbClr val="2B2A2A"/>
                </a:solidFill>
                <a:effectLst/>
                <a:latin typeface="Open Sans" panose="020B0606030504020204" pitchFamily="34" charset="0"/>
              </a:rPr>
              <a:t> </a:t>
            </a:r>
          </a:p>
          <a:p>
            <a:r>
              <a:rPr lang="en-IN" b="0" i="0" dirty="0">
                <a:solidFill>
                  <a:srgbClr val="2B2A2A"/>
                </a:solidFill>
                <a:effectLst/>
                <a:latin typeface="Open Sans" panose="020B0606030504020204" pitchFamily="34" charset="0"/>
              </a:rPr>
              <a:t>1.Nausea and vomiting.</a:t>
            </a:r>
          </a:p>
          <a:p>
            <a:r>
              <a:rPr lang="en-IN" b="0" i="0" dirty="0">
                <a:solidFill>
                  <a:srgbClr val="2B2A2A"/>
                </a:solidFill>
                <a:effectLst/>
                <a:latin typeface="Open Sans" panose="020B0606030504020204" pitchFamily="34" charset="0"/>
              </a:rPr>
              <a:t>2. Persisting sedation: impaired psychomotor function.</a:t>
            </a:r>
          </a:p>
          <a:p>
            <a:r>
              <a:rPr lang="en-IN" b="0" i="0" dirty="0">
                <a:solidFill>
                  <a:srgbClr val="2B2A2A"/>
                </a:solidFill>
                <a:effectLst/>
                <a:latin typeface="Open Sans" panose="020B0606030504020204" pitchFamily="34" charset="0"/>
              </a:rPr>
              <a:t>3. </a:t>
            </a:r>
            <a:r>
              <a:rPr lang="en-IN" b="0" i="0" dirty="0" err="1">
                <a:solidFill>
                  <a:srgbClr val="2B2A2A"/>
                </a:solidFill>
                <a:effectLst/>
                <a:latin typeface="Open Sans" panose="020B0606030504020204" pitchFamily="34" charset="0"/>
              </a:rPr>
              <a:t>Penumonia</a:t>
            </a:r>
            <a:r>
              <a:rPr lang="en-IN" b="0" i="0" dirty="0">
                <a:solidFill>
                  <a:srgbClr val="2B2A2A"/>
                </a:solidFill>
                <a:effectLst/>
                <a:latin typeface="Open Sans" panose="020B0606030504020204" pitchFamily="34" charset="0"/>
              </a:rPr>
              <a:t>.</a:t>
            </a:r>
          </a:p>
          <a:p>
            <a:r>
              <a:rPr lang="en-IN" b="0" i="0" dirty="0">
                <a:solidFill>
                  <a:srgbClr val="2B2A2A"/>
                </a:solidFill>
                <a:effectLst/>
                <a:latin typeface="Open Sans" panose="020B0606030504020204" pitchFamily="34" charset="0"/>
              </a:rPr>
              <a:t>4. Organ toxicities: liver, kidney damage.</a:t>
            </a:r>
          </a:p>
          <a:p>
            <a:r>
              <a:rPr lang="en-IN" b="0" i="0" dirty="0">
                <a:solidFill>
                  <a:srgbClr val="2B2A2A"/>
                </a:solidFill>
                <a:effectLst/>
                <a:latin typeface="Open Sans" panose="020B0606030504020204" pitchFamily="34" charset="0"/>
              </a:rPr>
              <a:t>5. Nerve palsies - due to faulty positioning</a:t>
            </a:r>
          </a:p>
          <a:p>
            <a:r>
              <a:rPr lang="en-IN" b="0" i="0" dirty="0">
                <a:solidFill>
                  <a:srgbClr val="2B2A2A"/>
                </a:solidFill>
                <a:effectLst/>
                <a:latin typeface="Open Sans" panose="020B0606030504020204" pitchFamily="34" charset="0"/>
              </a:rPr>
              <a:t>6. Emergence delirium.</a:t>
            </a:r>
          </a:p>
        </p:txBody>
      </p:sp>
    </p:spTree>
    <p:extLst>
      <p:ext uri="{BB962C8B-B14F-4D97-AF65-F5344CB8AC3E}">
        <p14:creationId xmlns:p14="http://schemas.microsoft.com/office/powerpoint/2010/main" val="1050308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6F18-BB81-C181-4E13-0248B3207CDB}"/>
              </a:ext>
            </a:extLst>
          </p:cNvPr>
          <p:cNvSpPr>
            <a:spLocks noGrp="1"/>
          </p:cNvSpPr>
          <p:nvPr>
            <p:ph type="ctrTitle"/>
          </p:nvPr>
        </p:nvSpPr>
        <p:spPr/>
        <p:txBody>
          <a:bodyPr/>
          <a:lstStyle/>
          <a:p>
            <a:r>
              <a:rPr lang="en-US" dirty="0"/>
              <a:t>DEFINATION</a:t>
            </a:r>
            <a:endParaRPr lang="en-IN" dirty="0"/>
          </a:p>
        </p:txBody>
      </p:sp>
      <p:sp>
        <p:nvSpPr>
          <p:cNvPr id="5" name="Text Placeholder 4">
            <a:extLst>
              <a:ext uri="{FF2B5EF4-FFF2-40B4-BE49-F238E27FC236}">
                <a16:creationId xmlns:a16="http://schemas.microsoft.com/office/drawing/2014/main" id="{94F3D42C-440F-FDA4-091A-7583C22D0853}"/>
              </a:ext>
            </a:extLst>
          </p:cNvPr>
          <p:cNvSpPr>
            <a:spLocks noGrp="1"/>
          </p:cNvSpPr>
          <p:nvPr>
            <p:ph type="body" sz="quarter" idx="15"/>
          </p:nvPr>
        </p:nvSpPr>
        <p:spPr>
          <a:xfrm>
            <a:off x="838200" y="3600450"/>
            <a:ext cx="10713098" cy="1773983"/>
          </a:xfrm>
        </p:spPr>
        <p:txBody>
          <a:bodyPr>
            <a:normAutofit/>
          </a:bodyPr>
          <a:lstStyle/>
          <a:p>
            <a:pPr algn="l"/>
            <a:r>
              <a:rPr lang="en-US" b="1" i="0" u="none" strike="noStrike" dirty="0">
                <a:solidFill>
                  <a:srgbClr val="000000"/>
                </a:solidFill>
                <a:effectLst/>
                <a:latin typeface="Source Sans Pro" panose="020B0503030403020204" pitchFamily="34" charset="0"/>
                <a:hlinkClick r:id="rId2"/>
              </a:rPr>
              <a:t>Cardiopulmonary resuscitation (CPR)</a:t>
            </a:r>
            <a:r>
              <a:rPr lang="en-US" b="0" i="0" dirty="0">
                <a:solidFill>
                  <a:srgbClr val="000000"/>
                </a:solidFill>
                <a:effectLst/>
                <a:latin typeface="Source Sans Pro" panose="020B0503030403020204" pitchFamily="34" charset="0"/>
              </a:rPr>
              <a:t> is the manual application of chest compressions and ventilations to patients in cardiac arrest, done with an effort to maintain viability</a:t>
            </a:r>
          </a:p>
          <a:p>
            <a:endParaRPr lang="en-IN" dirty="0"/>
          </a:p>
        </p:txBody>
      </p:sp>
    </p:spTree>
    <p:extLst>
      <p:ext uri="{BB962C8B-B14F-4D97-AF65-F5344CB8AC3E}">
        <p14:creationId xmlns:p14="http://schemas.microsoft.com/office/powerpoint/2010/main" val="2186820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CE5F29-6100-FF1A-3CE9-45A2B31760D7}"/>
              </a:ext>
            </a:extLst>
          </p:cNvPr>
          <p:cNvSpPr>
            <a:spLocks noGrp="1"/>
          </p:cNvSpPr>
          <p:nvPr>
            <p:ph type="body" sz="quarter" idx="15"/>
          </p:nvPr>
        </p:nvSpPr>
        <p:spPr>
          <a:xfrm>
            <a:off x="838200" y="1268963"/>
            <a:ext cx="5322888" cy="4782587"/>
          </a:xfrm>
        </p:spPr>
        <p:txBody>
          <a:bodyPr>
            <a:normAutofit/>
          </a:bodyPr>
          <a:lstStyle/>
          <a:p>
            <a:pPr algn="l"/>
            <a:r>
              <a:rPr lang="en-US" b="1" dirty="0">
                <a:solidFill>
                  <a:srgbClr val="000000"/>
                </a:solidFill>
                <a:latin typeface="Source Sans Pro" panose="020B0503030403020204" pitchFamily="34" charset="0"/>
              </a:rPr>
              <a:t>INDICATION:</a:t>
            </a:r>
          </a:p>
          <a:p>
            <a:pPr marL="457200" indent="-457200" algn="l">
              <a:buFont typeface="Wingdings" panose="05000000000000000000" pitchFamily="2" charset="2"/>
              <a:buChar char="q"/>
            </a:pPr>
            <a:r>
              <a:rPr lang="en-US" dirty="0">
                <a:solidFill>
                  <a:srgbClr val="000000"/>
                </a:solidFill>
                <a:latin typeface="Source Sans Pro" panose="020B0503030403020204" pitchFamily="34" charset="0"/>
              </a:rPr>
              <a:t>Road Traffic </a:t>
            </a:r>
            <a:r>
              <a:rPr lang="en-US" b="0" i="0" dirty="0">
                <a:solidFill>
                  <a:srgbClr val="000000"/>
                </a:solidFill>
                <a:effectLst/>
                <a:latin typeface="Source Sans Pro" panose="020B0503030403020204" pitchFamily="34" charset="0"/>
              </a:rPr>
              <a:t>Accident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Drowning </a:t>
            </a:r>
            <a:endParaRPr lang="en-US" dirty="0">
              <a:solidFill>
                <a:srgbClr val="000000"/>
              </a:solidFill>
              <a:latin typeface="Source Sans Pro" panose="020B0503030403020204" pitchFamily="34" charset="0"/>
            </a:endParaRP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Electric Shock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Airway Obstruction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Cardiac Arrest</a:t>
            </a:r>
          </a:p>
          <a:p>
            <a:pPr algn="l"/>
            <a:r>
              <a:rPr lang="en-US" b="1" dirty="0">
                <a:solidFill>
                  <a:srgbClr val="000000"/>
                </a:solidFill>
                <a:latin typeface="Source Sans Pro" panose="020B0503030403020204" pitchFamily="34" charset="0"/>
              </a:rPr>
              <a:t>CONTRAINDICATION :</a:t>
            </a:r>
          </a:p>
          <a:p>
            <a:pPr algn="l">
              <a:buFont typeface="+mj-lt"/>
              <a:buAutoNum type="arabicPeriod"/>
            </a:pPr>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Do-not-resuscitate (DNR)</a:t>
            </a:r>
            <a:endParaRPr lang="en-US" i="0" dirty="0">
              <a:solidFill>
                <a:srgbClr val="000000"/>
              </a:solidFill>
              <a:effectLst/>
              <a:latin typeface="Source Sans Pro" panose="020B0503030403020204" pitchFamily="34" charset="0"/>
            </a:endParaRPr>
          </a:p>
          <a:p>
            <a:endParaRPr lang="en-IN" dirty="0"/>
          </a:p>
        </p:txBody>
      </p:sp>
    </p:spTree>
    <p:extLst>
      <p:ext uri="{BB962C8B-B14F-4D97-AF65-F5344CB8AC3E}">
        <p14:creationId xmlns:p14="http://schemas.microsoft.com/office/powerpoint/2010/main" val="3117296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BD37-ADCB-1C2F-4C2E-EE90DEAE689A}"/>
              </a:ext>
            </a:extLst>
          </p:cNvPr>
          <p:cNvSpPr>
            <a:spLocks noGrp="1"/>
          </p:cNvSpPr>
          <p:nvPr>
            <p:ph type="ctrTitle"/>
          </p:nvPr>
        </p:nvSpPr>
        <p:spPr>
          <a:xfrm>
            <a:off x="847476" y="1131641"/>
            <a:ext cx="8119241" cy="1387624"/>
          </a:xfrm>
        </p:spPr>
        <p:txBody>
          <a:bodyPr/>
          <a:lstStyle/>
          <a:p>
            <a:r>
              <a:rPr lang="en-US" dirty="0"/>
              <a:t>CHAIN OF SURVIVAL</a:t>
            </a:r>
            <a:endParaRPr lang="en-IN" dirty="0"/>
          </a:p>
        </p:txBody>
      </p:sp>
      <p:pic>
        <p:nvPicPr>
          <p:cNvPr id="6" name="Picture 5">
            <a:extLst>
              <a:ext uri="{FF2B5EF4-FFF2-40B4-BE49-F238E27FC236}">
                <a16:creationId xmlns:a16="http://schemas.microsoft.com/office/drawing/2014/main" id="{40A445AF-6F26-C85C-3C33-22B34B1A5A6B}"/>
              </a:ext>
            </a:extLst>
          </p:cNvPr>
          <p:cNvPicPr>
            <a:picLocks noChangeAspect="1"/>
          </p:cNvPicPr>
          <p:nvPr/>
        </p:nvPicPr>
        <p:blipFill rotWithShape="1">
          <a:blip r:embed="rId2"/>
          <a:srcRect l="3674" t="28435" r="19873" b="27075"/>
          <a:stretch/>
        </p:blipFill>
        <p:spPr>
          <a:xfrm>
            <a:off x="961052" y="3153747"/>
            <a:ext cx="9321283" cy="3051110"/>
          </a:xfrm>
          <a:prstGeom prst="rect">
            <a:avLst/>
          </a:prstGeom>
        </p:spPr>
      </p:pic>
    </p:spTree>
    <p:extLst>
      <p:ext uri="{BB962C8B-B14F-4D97-AF65-F5344CB8AC3E}">
        <p14:creationId xmlns:p14="http://schemas.microsoft.com/office/powerpoint/2010/main" val="457777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41903-53BB-FD7D-69B5-E2CC3C6DDDB8}"/>
              </a:ext>
            </a:extLst>
          </p:cNvPr>
          <p:cNvSpPr>
            <a:spLocks noGrp="1"/>
          </p:cNvSpPr>
          <p:nvPr>
            <p:ph type="ctrTitle"/>
          </p:nvPr>
        </p:nvSpPr>
        <p:spPr/>
        <p:txBody>
          <a:bodyPr/>
          <a:lstStyle/>
          <a:p>
            <a:endParaRPr lang="en-IN"/>
          </a:p>
        </p:txBody>
      </p:sp>
      <p:pic>
        <p:nvPicPr>
          <p:cNvPr id="6" name="Picture 5">
            <a:extLst>
              <a:ext uri="{FF2B5EF4-FFF2-40B4-BE49-F238E27FC236}">
                <a16:creationId xmlns:a16="http://schemas.microsoft.com/office/drawing/2014/main" id="{24ACD84B-72C5-8AD2-2559-786C0B5F2A3C}"/>
              </a:ext>
            </a:extLst>
          </p:cNvPr>
          <p:cNvPicPr>
            <a:picLocks noChangeAspect="1"/>
          </p:cNvPicPr>
          <p:nvPr/>
        </p:nvPicPr>
        <p:blipFill rotWithShape="1">
          <a:blip r:embed="rId2"/>
          <a:srcRect l="12474" t="21088" r="33113" b="11759"/>
          <a:stretch/>
        </p:blipFill>
        <p:spPr>
          <a:xfrm>
            <a:off x="2043404" y="772612"/>
            <a:ext cx="7604449" cy="5278938"/>
          </a:xfrm>
          <a:prstGeom prst="rect">
            <a:avLst/>
          </a:prstGeom>
        </p:spPr>
      </p:pic>
    </p:spTree>
    <p:extLst>
      <p:ext uri="{BB962C8B-B14F-4D97-AF65-F5344CB8AC3E}">
        <p14:creationId xmlns:p14="http://schemas.microsoft.com/office/powerpoint/2010/main" val="3332735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0B9D-952D-2D8B-8CDE-000A3C154C07}"/>
              </a:ext>
            </a:extLst>
          </p:cNvPr>
          <p:cNvSpPr>
            <a:spLocks noGrp="1"/>
          </p:cNvSpPr>
          <p:nvPr>
            <p:ph type="ctrTitle"/>
          </p:nvPr>
        </p:nvSpPr>
        <p:spPr>
          <a:xfrm>
            <a:off x="773381" y="609127"/>
            <a:ext cx="10246071" cy="1061053"/>
          </a:xfrm>
        </p:spPr>
        <p:txBody>
          <a:bodyPr/>
          <a:lstStyle/>
          <a:p>
            <a:r>
              <a:rPr lang="en-US" dirty="0"/>
              <a:t>POSITIONING </a:t>
            </a:r>
            <a:endParaRPr lang="en-IN" dirty="0"/>
          </a:p>
        </p:txBody>
      </p:sp>
      <p:sp>
        <p:nvSpPr>
          <p:cNvPr id="5" name="Text Placeholder 4">
            <a:extLst>
              <a:ext uri="{FF2B5EF4-FFF2-40B4-BE49-F238E27FC236}">
                <a16:creationId xmlns:a16="http://schemas.microsoft.com/office/drawing/2014/main" id="{D7A45BBA-65DE-AF33-1FAE-54E7B41B31C1}"/>
              </a:ext>
            </a:extLst>
          </p:cNvPr>
          <p:cNvSpPr>
            <a:spLocks noGrp="1"/>
          </p:cNvSpPr>
          <p:nvPr>
            <p:ph type="body" sz="quarter" idx="15"/>
          </p:nvPr>
        </p:nvSpPr>
        <p:spPr>
          <a:xfrm>
            <a:off x="838199" y="2164702"/>
            <a:ext cx="10395857" cy="3886848"/>
          </a:xfrm>
        </p:spPr>
        <p:txBody>
          <a:bodyPr>
            <a:normAutofit fontScale="92500" lnSpcReduction="20000"/>
          </a:bodyPr>
          <a:lstStyle/>
          <a:p>
            <a:pPr algn="l"/>
            <a:r>
              <a:rPr lang="en-US" b="1" dirty="0">
                <a:solidFill>
                  <a:srgbClr val="000000"/>
                </a:solidFill>
                <a:latin typeface="Source Sans Pro" panose="020B0503030403020204" pitchFamily="34" charset="0"/>
              </a:rPr>
              <a:t> Positioning for CPR: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CPR is most easily and effectively performed by laying the patient supine on a relatively hard surface, which allows effective compression of the sternum.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Delivery of CPR on a mattress or other soft material is generally less effective.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The person giving compressions should be positioned high enough above the patient to achieve sufficient leverage, so that he or she can use body weight to adequately compress the chest.</a:t>
            </a:r>
          </a:p>
          <a:p>
            <a:endParaRPr lang="en-IN" dirty="0"/>
          </a:p>
        </p:txBody>
      </p:sp>
    </p:spTree>
    <p:extLst>
      <p:ext uri="{BB962C8B-B14F-4D97-AF65-F5344CB8AC3E}">
        <p14:creationId xmlns:p14="http://schemas.microsoft.com/office/powerpoint/2010/main" val="2796071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E9AF-ABCC-CEF6-F20F-1BBFEDFE4CD1}"/>
              </a:ext>
            </a:extLst>
          </p:cNvPr>
          <p:cNvSpPr>
            <a:spLocks noGrp="1"/>
          </p:cNvSpPr>
          <p:nvPr>
            <p:ph type="ctrTitle"/>
          </p:nvPr>
        </p:nvSpPr>
        <p:spPr>
          <a:xfrm>
            <a:off x="847477" y="1131641"/>
            <a:ext cx="9537494" cy="678498"/>
          </a:xfrm>
        </p:spPr>
        <p:txBody>
          <a:bodyPr>
            <a:normAutofit fontScale="90000"/>
          </a:bodyPr>
          <a:lstStyle/>
          <a:p>
            <a:r>
              <a:rPr lang="en-US" dirty="0"/>
              <a:t>REMEMBER TO SPELL  C-A-B</a:t>
            </a:r>
            <a:endParaRPr lang="en-IN" dirty="0"/>
          </a:p>
        </p:txBody>
      </p:sp>
      <p:sp>
        <p:nvSpPr>
          <p:cNvPr id="5" name="Text Placeholder 4">
            <a:extLst>
              <a:ext uri="{FF2B5EF4-FFF2-40B4-BE49-F238E27FC236}">
                <a16:creationId xmlns:a16="http://schemas.microsoft.com/office/drawing/2014/main" id="{047C21D2-CC4A-C2FF-C6D2-399A6D793C0A}"/>
              </a:ext>
            </a:extLst>
          </p:cNvPr>
          <p:cNvSpPr>
            <a:spLocks noGrp="1"/>
          </p:cNvSpPr>
          <p:nvPr>
            <p:ph type="body" sz="quarter" idx="15"/>
          </p:nvPr>
        </p:nvSpPr>
        <p:spPr>
          <a:xfrm>
            <a:off x="847477" y="2295332"/>
            <a:ext cx="5832042" cy="3806888"/>
          </a:xfrm>
        </p:spPr>
        <p:txBody>
          <a:bodyPr>
            <a:normAutofit fontScale="77500" lnSpcReduction="20000"/>
          </a:bodyPr>
          <a:lstStyle/>
          <a:p>
            <a:r>
              <a:rPr lang="en-US" b="0" i="0" dirty="0">
                <a:solidFill>
                  <a:srgbClr val="000000"/>
                </a:solidFill>
                <a:effectLst/>
                <a:latin typeface="Source Sans Pro" panose="020B0503030403020204" pitchFamily="34" charset="0"/>
              </a:rPr>
              <a:t> C-A-B Compressions: Restore blood circulation </a:t>
            </a:r>
          </a:p>
          <a:p>
            <a:pPr marL="514350" indent="-514350">
              <a:buAutoNum type="arabicPeriod"/>
            </a:pPr>
            <a:r>
              <a:rPr lang="en-US" b="0" i="0" dirty="0">
                <a:solidFill>
                  <a:srgbClr val="000000"/>
                </a:solidFill>
                <a:effectLst/>
                <a:latin typeface="Source Sans Pro" panose="020B0503030403020204" pitchFamily="34" charset="0"/>
              </a:rPr>
              <a:t>Place the heel of one hand over the center of the person's chest, between the nipples. Place other hand on top of the first hand. Keep elbows straight and position shoulders directly above hands. </a:t>
            </a:r>
          </a:p>
          <a:p>
            <a:pPr marL="514350" indent="-514350">
              <a:buAutoNum type="arabicPeriod"/>
            </a:pPr>
            <a:r>
              <a:rPr lang="en-US" b="0" i="0" dirty="0">
                <a:solidFill>
                  <a:srgbClr val="000000"/>
                </a:solidFill>
                <a:effectLst/>
                <a:latin typeface="Source Sans Pro" panose="020B0503030403020204" pitchFamily="34" charset="0"/>
              </a:rPr>
              <a:t>2. Use upper body weight (not just arms) as pushing straight down on (compress) the chest</a:t>
            </a:r>
          </a:p>
          <a:p>
            <a:endParaRPr lang="en-IN" dirty="0"/>
          </a:p>
        </p:txBody>
      </p:sp>
      <p:pic>
        <p:nvPicPr>
          <p:cNvPr id="6" name="Picture 5">
            <a:extLst>
              <a:ext uri="{FF2B5EF4-FFF2-40B4-BE49-F238E27FC236}">
                <a16:creationId xmlns:a16="http://schemas.microsoft.com/office/drawing/2014/main" id="{72AFF86C-5190-A0A2-434C-3B73DFE6FA51}"/>
              </a:ext>
            </a:extLst>
          </p:cNvPr>
          <p:cNvPicPr>
            <a:picLocks noChangeAspect="1"/>
          </p:cNvPicPr>
          <p:nvPr/>
        </p:nvPicPr>
        <p:blipFill rotWithShape="1">
          <a:blip r:embed="rId2"/>
          <a:srcRect l="21430" t="60855" r="34106" b="-583"/>
          <a:stretch/>
        </p:blipFill>
        <p:spPr>
          <a:xfrm>
            <a:off x="6679518" y="2808514"/>
            <a:ext cx="5189020" cy="2607907"/>
          </a:xfrm>
          <a:prstGeom prst="rect">
            <a:avLst/>
          </a:prstGeom>
        </p:spPr>
      </p:pic>
    </p:spTree>
    <p:extLst>
      <p:ext uri="{BB962C8B-B14F-4D97-AF65-F5344CB8AC3E}">
        <p14:creationId xmlns:p14="http://schemas.microsoft.com/office/powerpoint/2010/main" val="2707427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2F3351-63C6-1DA1-71FB-C412536B9B46}"/>
              </a:ext>
            </a:extLst>
          </p:cNvPr>
          <p:cNvSpPr>
            <a:spLocks noGrp="1"/>
          </p:cNvSpPr>
          <p:nvPr>
            <p:ph type="body" sz="quarter" idx="15"/>
          </p:nvPr>
        </p:nvSpPr>
        <p:spPr>
          <a:xfrm>
            <a:off x="838199" y="1278294"/>
            <a:ext cx="10246567" cy="4773256"/>
          </a:xfrm>
        </p:spPr>
        <p:txBody>
          <a:bodyPr>
            <a:normAutofit fontScale="70000" lnSpcReduction="20000"/>
          </a:bodyPr>
          <a:lstStyle/>
          <a:p>
            <a:pPr algn="l"/>
            <a:endParaRPr lang="en-US" b="0" i="0" dirty="0">
              <a:solidFill>
                <a:srgbClr val="000000"/>
              </a:solidFill>
              <a:effectLst/>
              <a:latin typeface="Source Sans Pro" panose="020B0503030403020204" pitchFamily="34" charset="0"/>
            </a:endParaRPr>
          </a:p>
          <a:p>
            <a:pPr algn="l"/>
            <a:r>
              <a:rPr lang="en-US" b="1" dirty="0">
                <a:solidFill>
                  <a:srgbClr val="000000"/>
                </a:solidFill>
                <a:latin typeface="Source Sans Pro" panose="020B0503030403020204" pitchFamily="34" charset="0"/>
              </a:rPr>
              <a:t>Compression rate: </a:t>
            </a:r>
          </a:p>
          <a:p>
            <a:pPr marL="457200" indent="-457200" algn="l">
              <a:buFont typeface="Wingdings" panose="05000000000000000000" pitchFamily="2" charset="2"/>
              <a:buChar char="q"/>
            </a:pPr>
            <a:r>
              <a:rPr lang="en-US" i="0" dirty="0">
                <a:solidFill>
                  <a:srgbClr val="000000"/>
                </a:solidFill>
                <a:effectLst/>
                <a:latin typeface="Source Sans Pro" panose="020B0503030403020204" pitchFamily="34" charset="0"/>
              </a:rPr>
              <a:t>In</a:t>
            </a:r>
            <a:r>
              <a:rPr lang="en-US" b="0" i="0" dirty="0">
                <a:solidFill>
                  <a:srgbClr val="000000"/>
                </a:solidFill>
                <a:effectLst/>
                <a:latin typeface="Source Sans Pro" panose="020B0503030403020204" pitchFamily="34" charset="0"/>
              </a:rPr>
              <a:t> adult victims of cardiac arrest, it is reasonable for rescuers to perform chest compressions at a rate of 100 to 120/min. </a:t>
            </a:r>
          </a:p>
          <a:p>
            <a:pPr algn="l"/>
            <a:r>
              <a:rPr lang="en-US" b="1" i="0" dirty="0">
                <a:solidFill>
                  <a:srgbClr val="000000"/>
                </a:solidFill>
                <a:effectLst/>
                <a:latin typeface="Source Sans Pro" panose="020B0503030403020204" pitchFamily="34" charset="0"/>
              </a:rPr>
              <a:t>Compression depth: </a:t>
            </a:r>
          </a:p>
          <a:p>
            <a:pPr marL="457200" indent="-457200" algn="l">
              <a:buFont typeface="Wingdings" panose="05000000000000000000" pitchFamily="2" charset="2"/>
              <a:buChar char="q"/>
            </a:pPr>
            <a:r>
              <a:rPr lang="en-US" i="0" dirty="0">
                <a:solidFill>
                  <a:srgbClr val="000000"/>
                </a:solidFill>
                <a:effectLst/>
                <a:latin typeface="Source Sans Pro" panose="020B0503030403020204" pitchFamily="34" charset="0"/>
              </a:rPr>
              <a:t>During </a:t>
            </a:r>
            <a:r>
              <a:rPr lang="en-US" b="0" i="0" dirty="0">
                <a:solidFill>
                  <a:srgbClr val="000000"/>
                </a:solidFill>
                <a:effectLst/>
                <a:latin typeface="Source Sans Pro" panose="020B0503030403020204" pitchFamily="34" charset="0"/>
              </a:rPr>
              <a:t>manual CPR, rescuers should perform chest compressions to a depth of at least 2 inches (5 cm) for an average adult, while avoiding excessive chest compression depths (greater than 2.4 inches [6 cm]) </a:t>
            </a:r>
          </a:p>
          <a:p>
            <a:pPr algn="l"/>
            <a:r>
              <a:rPr lang="en-US" b="1" i="0" dirty="0">
                <a:solidFill>
                  <a:srgbClr val="000000"/>
                </a:solidFill>
                <a:effectLst/>
                <a:latin typeface="Source Sans Pro" panose="020B0503030403020204" pitchFamily="34" charset="0"/>
              </a:rPr>
              <a:t>Chest recoil: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It is reasonable for rescuers to avoid leaning on the chest between compressions, to allow full chest wall recoil for adults in cardiac arrest.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If not trained in CPR, continue chest compressions until there are signs of movement or until emergency medical personnel take over.</a:t>
            </a:r>
          </a:p>
          <a:p>
            <a:endParaRPr lang="en-IN" dirty="0"/>
          </a:p>
        </p:txBody>
      </p:sp>
    </p:spTree>
    <p:extLst>
      <p:ext uri="{BB962C8B-B14F-4D97-AF65-F5344CB8AC3E}">
        <p14:creationId xmlns:p14="http://schemas.microsoft.com/office/powerpoint/2010/main" val="1445471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6D88-F481-663A-66DB-B8FA505AE51F}"/>
              </a:ext>
            </a:extLst>
          </p:cNvPr>
          <p:cNvSpPr>
            <a:spLocks noGrp="1"/>
          </p:cNvSpPr>
          <p:nvPr>
            <p:ph type="ctrTitle"/>
          </p:nvPr>
        </p:nvSpPr>
        <p:spPr>
          <a:xfrm>
            <a:off x="847476" y="1131641"/>
            <a:ext cx="5394703" cy="734481"/>
          </a:xfrm>
        </p:spPr>
        <p:txBody>
          <a:bodyPr>
            <a:normAutofit fontScale="90000"/>
          </a:bodyPr>
          <a:lstStyle/>
          <a:p>
            <a:r>
              <a:rPr lang="en-US" dirty="0"/>
              <a:t>AIRWAY</a:t>
            </a:r>
            <a:endParaRPr lang="en-IN" dirty="0"/>
          </a:p>
        </p:txBody>
      </p:sp>
      <p:sp>
        <p:nvSpPr>
          <p:cNvPr id="5" name="Text Placeholder 4">
            <a:extLst>
              <a:ext uri="{FF2B5EF4-FFF2-40B4-BE49-F238E27FC236}">
                <a16:creationId xmlns:a16="http://schemas.microsoft.com/office/drawing/2014/main" id="{46E7B3BD-4212-37F5-0821-BDDEA4EF339F}"/>
              </a:ext>
            </a:extLst>
          </p:cNvPr>
          <p:cNvSpPr>
            <a:spLocks noGrp="1"/>
          </p:cNvSpPr>
          <p:nvPr>
            <p:ph type="body" sz="quarter" idx="15"/>
          </p:nvPr>
        </p:nvSpPr>
        <p:spPr>
          <a:xfrm>
            <a:off x="838200" y="2024743"/>
            <a:ext cx="6626290" cy="4026807"/>
          </a:xfrm>
        </p:spPr>
        <p:txBody>
          <a:bodyPr>
            <a:normAutofit fontScale="85000" lnSpcReduction="20000"/>
          </a:bodyPr>
          <a:lstStyle/>
          <a:p>
            <a:pPr marL="457200" indent="-457200">
              <a:buFont typeface="Wingdings" panose="05000000000000000000" pitchFamily="2" charset="2"/>
              <a:buChar char="q"/>
            </a:pPr>
            <a:r>
              <a:rPr lang="en-US" dirty="0">
                <a:solidFill>
                  <a:srgbClr val="000000"/>
                </a:solidFill>
                <a:latin typeface="Source Sans Pro" panose="020B0503030403020204" pitchFamily="34" charset="0"/>
              </a:rPr>
              <a:t>Open the</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airway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Some signs of obstructed airway include poor air exchange, high pitch noise while breathing and inability to speak.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If rescuer trained in CPR and performed 30 chest compressions, open the person's airway using the head-tilt, chin-lift maneuver.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Put palm on the person's forehead and gently tilt the head back. Then with the other hand, gently lift the chin forward to open the airway.</a:t>
            </a:r>
          </a:p>
          <a:p>
            <a:pPr marL="457200" indent="-457200">
              <a:buFont typeface="Wingdings" panose="05000000000000000000" pitchFamily="2" charset="2"/>
              <a:buChar char="q"/>
            </a:pPr>
            <a:endParaRPr lang="en-IN" dirty="0"/>
          </a:p>
        </p:txBody>
      </p:sp>
      <p:pic>
        <p:nvPicPr>
          <p:cNvPr id="8" name="Picture 7">
            <a:extLst>
              <a:ext uri="{FF2B5EF4-FFF2-40B4-BE49-F238E27FC236}">
                <a16:creationId xmlns:a16="http://schemas.microsoft.com/office/drawing/2014/main" id="{A1EC543B-5D95-9EE6-73A9-F4993E1A5721}"/>
              </a:ext>
            </a:extLst>
          </p:cNvPr>
          <p:cNvPicPr>
            <a:picLocks noChangeAspect="1"/>
          </p:cNvPicPr>
          <p:nvPr/>
        </p:nvPicPr>
        <p:blipFill rotWithShape="1">
          <a:blip r:embed="rId2"/>
          <a:srcRect l="18325" t="57122" r="47911"/>
          <a:stretch/>
        </p:blipFill>
        <p:spPr>
          <a:xfrm>
            <a:off x="7643264" y="671803"/>
            <a:ext cx="4023047" cy="2873829"/>
          </a:xfrm>
          <a:prstGeom prst="rect">
            <a:avLst/>
          </a:prstGeom>
        </p:spPr>
      </p:pic>
    </p:spTree>
    <p:extLst>
      <p:ext uri="{BB962C8B-B14F-4D97-AF65-F5344CB8AC3E}">
        <p14:creationId xmlns:p14="http://schemas.microsoft.com/office/powerpoint/2010/main" val="17149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D7AB-F0B7-234D-60DE-2902618AE262}"/>
              </a:ext>
            </a:extLst>
          </p:cNvPr>
          <p:cNvSpPr>
            <a:spLocks noGrp="1"/>
          </p:cNvSpPr>
          <p:nvPr>
            <p:ph type="ctrTitle"/>
          </p:nvPr>
        </p:nvSpPr>
        <p:spPr>
          <a:xfrm>
            <a:off x="847476" y="1131641"/>
            <a:ext cx="5861233" cy="883771"/>
          </a:xfrm>
        </p:spPr>
        <p:txBody>
          <a:bodyPr/>
          <a:lstStyle/>
          <a:p>
            <a:r>
              <a:rPr lang="en-IN" dirty="0"/>
              <a:t>Breathing</a:t>
            </a:r>
          </a:p>
        </p:txBody>
      </p:sp>
      <p:sp>
        <p:nvSpPr>
          <p:cNvPr id="3" name="Picture Placeholder 2">
            <a:extLst>
              <a:ext uri="{FF2B5EF4-FFF2-40B4-BE49-F238E27FC236}">
                <a16:creationId xmlns:a16="http://schemas.microsoft.com/office/drawing/2014/main" id="{9BDD818D-23FB-7422-95AF-4D28571F9D49}"/>
              </a:ext>
            </a:extLst>
          </p:cNvPr>
          <p:cNvSpPr>
            <a:spLocks noGrp="1"/>
          </p:cNvSpPr>
          <p:nvPr>
            <p:ph type="pic" sz="quarter" idx="13"/>
          </p:nvPr>
        </p:nvSpPr>
        <p:spPr/>
      </p:sp>
      <p:sp>
        <p:nvSpPr>
          <p:cNvPr id="4" name="Picture Placeholder 3">
            <a:extLst>
              <a:ext uri="{FF2B5EF4-FFF2-40B4-BE49-F238E27FC236}">
                <a16:creationId xmlns:a16="http://schemas.microsoft.com/office/drawing/2014/main" id="{5D891673-B503-9A17-85E6-FA5CCCB027F0}"/>
              </a:ext>
            </a:extLst>
          </p:cNvPr>
          <p:cNvSpPr>
            <a:spLocks noGrp="1"/>
          </p:cNvSpPr>
          <p:nvPr>
            <p:ph type="pic" sz="quarter" idx="14"/>
          </p:nvPr>
        </p:nvSpPr>
        <p:spPr/>
      </p:sp>
      <p:sp>
        <p:nvSpPr>
          <p:cNvPr id="5" name="Text Placeholder 4">
            <a:extLst>
              <a:ext uri="{FF2B5EF4-FFF2-40B4-BE49-F238E27FC236}">
                <a16:creationId xmlns:a16="http://schemas.microsoft.com/office/drawing/2014/main" id="{6161EE86-C3BE-5AF7-16B9-64477356AA28}"/>
              </a:ext>
            </a:extLst>
          </p:cNvPr>
          <p:cNvSpPr>
            <a:spLocks noGrp="1"/>
          </p:cNvSpPr>
          <p:nvPr>
            <p:ph type="body" sz="quarter" idx="15"/>
          </p:nvPr>
        </p:nvSpPr>
        <p:spPr>
          <a:xfrm>
            <a:off x="838199" y="2015413"/>
            <a:ext cx="5758544" cy="4036138"/>
          </a:xfrm>
        </p:spPr>
        <p:txBody>
          <a:bodyPr>
            <a:normAutofit fontScale="70000" lnSpcReduction="20000"/>
          </a:bodyPr>
          <a:lstStyle/>
          <a:p>
            <a:pPr algn="l"/>
            <a:endParaRPr lang="en-US" b="0" i="0" dirty="0">
              <a:solidFill>
                <a:srgbClr val="000000"/>
              </a:solidFill>
              <a:effectLst/>
              <a:latin typeface="Source Sans Pro" panose="020B0503030403020204" pitchFamily="34" charset="0"/>
            </a:endParaRPr>
          </a:p>
          <a:p>
            <a:pPr algn="l"/>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Breathe for </a:t>
            </a:r>
            <a:r>
              <a:rPr lang="en-US" b="0" i="0" dirty="0">
                <a:solidFill>
                  <a:srgbClr val="000000"/>
                </a:solidFill>
                <a:effectLst/>
                <a:latin typeface="Source Sans Pro" panose="020B0503030403020204" pitchFamily="34" charset="0"/>
              </a:rPr>
              <a:t>the person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Rescue breathing can be mouth-to-mouth breathing or mouth-to-nose breathing if the mouth is seriously injured or can't be opened.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With the airway open (using the head-tilt, chin-lift maneuver), pinch the nostrils shut for mouth-to-mouth breathing and cover the person's mouth with yours, making a seal.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Prepare to give two rescue breaths. Give the first rescue breath lasting one</a:t>
            </a:r>
          </a:p>
          <a:p>
            <a:endParaRPr lang="en-IN" dirty="0"/>
          </a:p>
        </p:txBody>
      </p:sp>
    </p:spTree>
    <p:extLst>
      <p:ext uri="{BB962C8B-B14F-4D97-AF65-F5344CB8AC3E}">
        <p14:creationId xmlns:p14="http://schemas.microsoft.com/office/powerpoint/2010/main" val="2807641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5B0D-B767-C020-4DCF-6EFE26BF482E}"/>
              </a:ext>
            </a:extLst>
          </p:cNvPr>
          <p:cNvSpPr>
            <a:spLocks noGrp="1"/>
          </p:cNvSpPr>
          <p:nvPr>
            <p:ph type="ctrTitle"/>
          </p:nvPr>
        </p:nvSpPr>
        <p:spPr>
          <a:xfrm>
            <a:off x="847476" y="1131641"/>
            <a:ext cx="10277723" cy="1631879"/>
          </a:xfrm>
        </p:spPr>
        <p:txBody>
          <a:bodyPr>
            <a:normAutofit/>
          </a:bodyPr>
          <a:lstStyle/>
          <a:p>
            <a:pPr algn="ctr"/>
            <a:r>
              <a:rPr lang="en-IN" sz="3600" dirty="0"/>
              <a:t>DEFINATION</a:t>
            </a:r>
          </a:p>
        </p:txBody>
      </p:sp>
      <p:sp>
        <p:nvSpPr>
          <p:cNvPr id="5" name="Text Placeholder 4">
            <a:extLst>
              <a:ext uri="{FF2B5EF4-FFF2-40B4-BE49-F238E27FC236}">
                <a16:creationId xmlns:a16="http://schemas.microsoft.com/office/drawing/2014/main" id="{71EB0DB1-153A-42AE-08EB-3C407C6BA266}"/>
              </a:ext>
            </a:extLst>
          </p:cNvPr>
          <p:cNvSpPr>
            <a:spLocks noGrp="1"/>
          </p:cNvSpPr>
          <p:nvPr>
            <p:ph type="body" sz="quarter" idx="15"/>
          </p:nvPr>
        </p:nvSpPr>
        <p:spPr>
          <a:xfrm>
            <a:off x="847477" y="3519241"/>
            <a:ext cx="10497046" cy="2451100"/>
          </a:xfrm>
        </p:spPr>
        <p:txBody>
          <a:bodyPr>
            <a:normAutofit/>
          </a:bodyPr>
          <a:lstStyle/>
          <a:p>
            <a:r>
              <a:rPr lang="en-US" b="0" i="0" dirty="0">
                <a:solidFill>
                  <a:srgbClr val="212121"/>
                </a:solidFill>
                <a:effectLst/>
                <a:latin typeface="Merriweather" panose="020B0604020202020204" pitchFamily="2" charset="0"/>
              </a:rPr>
              <a:t>General </a:t>
            </a:r>
            <a:r>
              <a:rPr lang="en-US" dirty="0">
                <a:solidFill>
                  <a:srgbClr val="1A55AD"/>
                </a:solidFill>
                <a:latin typeface="Merriweather" panose="020B0604020202020204" pitchFamily="2" charset="0"/>
              </a:rPr>
              <a:t>anesthesia</a:t>
            </a:r>
            <a:r>
              <a:rPr lang="en-US" b="0" i="0" dirty="0">
                <a:solidFill>
                  <a:srgbClr val="212121"/>
                </a:solidFill>
                <a:effectLst/>
                <a:latin typeface="Merriweather" panose="020B0604020202020204" pitchFamily="2" charset="0"/>
              </a:rPr>
              <a:t> is a  drug-induced reversible loss of consciousness during which patients are not arousable, even by painful stimulation.</a:t>
            </a:r>
            <a:endParaRPr lang="en-IN" dirty="0"/>
          </a:p>
        </p:txBody>
      </p:sp>
    </p:spTree>
    <p:extLst>
      <p:ext uri="{BB962C8B-B14F-4D97-AF65-F5344CB8AC3E}">
        <p14:creationId xmlns:p14="http://schemas.microsoft.com/office/powerpoint/2010/main" val="2325282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EB12E5-13F3-411A-8941-6BC7D20A4182}"/>
              </a:ext>
            </a:extLst>
          </p:cNvPr>
          <p:cNvSpPr>
            <a:spLocks noGrp="1"/>
          </p:cNvSpPr>
          <p:nvPr>
            <p:ph type="body" sz="quarter" idx="15"/>
          </p:nvPr>
        </p:nvSpPr>
        <p:spPr>
          <a:xfrm>
            <a:off x="826008" y="1293641"/>
            <a:ext cx="10520016" cy="4565983"/>
          </a:xfrm>
        </p:spPr>
        <p:txBody>
          <a:bodyPr>
            <a:normAutofit lnSpcReduction="10000"/>
          </a:bodyPr>
          <a:lstStyle/>
          <a:p>
            <a:pPr algn="l"/>
            <a:endParaRPr lang="en-US" b="0" i="0" dirty="0">
              <a:solidFill>
                <a:srgbClr val="000000"/>
              </a:solidFill>
              <a:effectLst/>
              <a:latin typeface="Source Sans Pro" panose="020B0503030403020204" pitchFamily="34" charset="0"/>
            </a:endParaRPr>
          </a:p>
          <a:p>
            <a:pPr marL="457200" indent="-457200" algn="l">
              <a:buFont typeface="Wingdings" panose="05000000000000000000" pitchFamily="2" charset="2"/>
              <a:buChar char="q"/>
            </a:pPr>
            <a:r>
              <a:rPr lang="en-US" b="1" dirty="0">
                <a:solidFill>
                  <a:srgbClr val="000000"/>
                </a:solidFill>
                <a:latin typeface="Source Sans Pro" panose="020B0503030403020204" pitchFamily="34" charset="0"/>
              </a:rPr>
              <a:t> </a:t>
            </a:r>
            <a:r>
              <a:rPr lang="en-US" dirty="0">
                <a:solidFill>
                  <a:srgbClr val="000000"/>
                </a:solidFill>
                <a:latin typeface="Source Sans Pro" panose="020B0503030403020204" pitchFamily="34" charset="0"/>
              </a:rPr>
              <a:t>It may</a:t>
            </a:r>
            <a:r>
              <a:rPr lang="en-US"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be reasonable for the provider to deliver 1 breath every 6 seconds (10 breaths per minute) while continuous chest compressions are being performed (</a:t>
            </a:r>
            <a:r>
              <a:rPr lang="en-US" b="0" i="0" dirty="0" err="1">
                <a:solidFill>
                  <a:srgbClr val="000000"/>
                </a:solidFill>
                <a:effectLst/>
                <a:latin typeface="Source Sans Pro" panose="020B0503030403020204" pitchFamily="34" charset="0"/>
              </a:rPr>
              <a:t>ie</a:t>
            </a:r>
            <a:r>
              <a:rPr lang="en-US" b="0" i="0" dirty="0">
                <a:solidFill>
                  <a:srgbClr val="000000"/>
                </a:solidFill>
                <a:effectLst/>
                <a:latin typeface="Source Sans Pro" panose="020B0503030403020204" pitchFamily="34" charset="0"/>
              </a:rPr>
              <a:t>, during CPR with an advanced airway). </a:t>
            </a: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 The adequacy of breath given can be determined by observing for rise in victims chest. </a:t>
            </a:r>
            <a:endParaRPr lang="en-US" dirty="0">
              <a:solidFill>
                <a:srgbClr val="000000"/>
              </a:solidFill>
              <a:latin typeface="Source Sans Pro" panose="020B0503030403020204" pitchFamily="34" charset="0"/>
            </a:endParaRPr>
          </a:p>
          <a:p>
            <a:pPr marL="457200" indent="-457200" algn="l">
              <a:buFont typeface="Wingdings" panose="05000000000000000000" pitchFamily="2" charset="2"/>
              <a:buChar char="q"/>
            </a:pPr>
            <a:r>
              <a:rPr lang="en-US" b="0" i="0" dirty="0">
                <a:solidFill>
                  <a:srgbClr val="000000"/>
                </a:solidFill>
                <a:effectLst/>
                <a:latin typeface="Source Sans Pro" panose="020B0503030403020204" pitchFamily="34" charset="0"/>
              </a:rPr>
              <a:t>Continue CPR until there are signs of movement or emergency medical personnel take over</a:t>
            </a:r>
          </a:p>
          <a:p>
            <a:endParaRPr lang="en-IN" dirty="0"/>
          </a:p>
        </p:txBody>
      </p:sp>
    </p:spTree>
    <p:extLst>
      <p:ext uri="{BB962C8B-B14F-4D97-AF65-F5344CB8AC3E}">
        <p14:creationId xmlns:p14="http://schemas.microsoft.com/office/powerpoint/2010/main" val="3178118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26EA-7094-892F-9245-969FBA24F866}"/>
              </a:ext>
            </a:extLst>
          </p:cNvPr>
          <p:cNvSpPr>
            <a:spLocks noGrp="1"/>
          </p:cNvSpPr>
          <p:nvPr>
            <p:ph type="ctrTitle"/>
          </p:nvPr>
        </p:nvSpPr>
        <p:spPr>
          <a:xfrm>
            <a:off x="847477" y="1131641"/>
            <a:ext cx="6327764" cy="1135698"/>
          </a:xfrm>
        </p:spPr>
        <p:txBody>
          <a:bodyPr>
            <a:normAutofit fontScale="90000"/>
          </a:bodyPr>
          <a:lstStyle/>
          <a:p>
            <a:r>
              <a:rPr lang="en-IN" dirty="0"/>
              <a:t>RECOVERY POSITION</a:t>
            </a:r>
          </a:p>
        </p:txBody>
      </p:sp>
      <p:sp>
        <p:nvSpPr>
          <p:cNvPr id="4" name="Picture Placeholder 3">
            <a:extLst>
              <a:ext uri="{FF2B5EF4-FFF2-40B4-BE49-F238E27FC236}">
                <a16:creationId xmlns:a16="http://schemas.microsoft.com/office/drawing/2014/main" id="{86E2A338-135C-C461-38AE-4A2C3264091D}"/>
              </a:ext>
            </a:extLst>
          </p:cNvPr>
          <p:cNvSpPr>
            <a:spLocks noGrp="1"/>
          </p:cNvSpPr>
          <p:nvPr>
            <p:ph type="pic" sz="quarter" idx="14"/>
          </p:nvPr>
        </p:nvSpPr>
        <p:spPr/>
      </p:sp>
      <p:sp>
        <p:nvSpPr>
          <p:cNvPr id="5" name="Text Placeholder 4">
            <a:extLst>
              <a:ext uri="{FF2B5EF4-FFF2-40B4-BE49-F238E27FC236}">
                <a16:creationId xmlns:a16="http://schemas.microsoft.com/office/drawing/2014/main" id="{5357BBB6-6EE3-6AB6-8DBF-E110019EB926}"/>
              </a:ext>
            </a:extLst>
          </p:cNvPr>
          <p:cNvSpPr>
            <a:spLocks noGrp="1"/>
          </p:cNvSpPr>
          <p:nvPr>
            <p:ph type="body" sz="quarter" idx="15"/>
          </p:nvPr>
        </p:nvSpPr>
        <p:spPr>
          <a:xfrm>
            <a:off x="838199" y="2407298"/>
            <a:ext cx="5946649" cy="3644252"/>
          </a:xfrm>
        </p:spPr>
        <p:txBody>
          <a:bodyPr>
            <a:normAutofit fontScale="70000" lnSpcReduction="20000"/>
          </a:bodyPr>
          <a:lstStyle/>
          <a:p>
            <a:pPr marL="457200" indent="-457200">
              <a:buFont typeface="Wingdings" panose="05000000000000000000" pitchFamily="2" charset="2"/>
              <a:buChar char="q"/>
            </a:pPr>
            <a:r>
              <a:rPr lang="en-US" b="1" dirty="0">
                <a:solidFill>
                  <a:srgbClr val="000000"/>
                </a:solidFill>
                <a:latin typeface="Source Sans Pro" panose="020B0503030403020204" pitchFamily="34" charset="0"/>
              </a:rPr>
              <a:t> The recovery</a:t>
            </a:r>
            <a:r>
              <a:rPr lang="en-US" b="0" i="0" dirty="0">
                <a:solidFill>
                  <a:srgbClr val="000000"/>
                </a:solidFill>
                <a:effectLst/>
                <a:latin typeface="Source Sans Pro" panose="020B0503030403020204" pitchFamily="34" charset="0"/>
              </a:rPr>
              <a:t> position refers to one of a series of variations on a lateral recumbent or three-quarters prone position of the body.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If a person is unconscious but is breathing and has no other life- threatening conditions, they should be placed in the recovery position.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Putting someone in the recovery position will keep their airway clear and open.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It also ensures that any vomit or fluid won't cause them to choke.</a:t>
            </a:r>
          </a:p>
          <a:p>
            <a:endParaRPr lang="en-IN" dirty="0"/>
          </a:p>
        </p:txBody>
      </p:sp>
      <p:pic>
        <p:nvPicPr>
          <p:cNvPr id="6" name="Picture 5">
            <a:extLst>
              <a:ext uri="{FF2B5EF4-FFF2-40B4-BE49-F238E27FC236}">
                <a16:creationId xmlns:a16="http://schemas.microsoft.com/office/drawing/2014/main" id="{950611C1-2579-4074-32B5-4F5A1CE0A409}"/>
              </a:ext>
            </a:extLst>
          </p:cNvPr>
          <p:cNvPicPr>
            <a:picLocks noChangeAspect="1"/>
          </p:cNvPicPr>
          <p:nvPr/>
        </p:nvPicPr>
        <p:blipFill rotWithShape="1">
          <a:blip r:embed="rId2"/>
          <a:srcRect l="4207" t="8300" r="23242" b="10245"/>
          <a:stretch/>
        </p:blipFill>
        <p:spPr>
          <a:xfrm>
            <a:off x="6784848" y="2883265"/>
            <a:ext cx="5016759" cy="3168285"/>
          </a:xfrm>
          <a:prstGeom prst="rect">
            <a:avLst/>
          </a:prstGeom>
        </p:spPr>
      </p:pic>
    </p:spTree>
    <p:extLst>
      <p:ext uri="{BB962C8B-B14F-4D97-AF65-F5344CB8AC3E}">
        <p14:creationId xmlns:p14="http://schemas.microsoft.com/office/powerpoint/2010/main" val="2589647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A104-307C-DCB1-8EFB-1BBA3A555A26}"/>
              </a:ext>
            </a:extLst>
          </p:cNvPr>
          <p:cNvSpPr>
            <a:spLocks noGrp="1"/>
          </p:cNvSpPr>
          <p:nvPr>
            <p:ph type="ctrTitle"/>
          </p:nvPr>
        </p:nvSpPr>
        <p:spPr>
          <a:xfrm>
            <a:off x="847476" y="1131641"/>
            <a:ext cx="9789421" cy="575861"/>
          </a:xfrm>
        </p:spPr>
        <p:txBody>
          <a:bodyPr>
            <a:normAutofit fontScale="90000"/>
          </a:bodyPr>
          <a:lstStyle/>
          <a:p>
            <a:r>
              <a:rPr lang="en-IN" dirty="0"/>
              <a:t>STEPS BEFORE YOU BEGIN</a:t>
            </a:r>
          </a:p>
        </p:txBody>
      </p:sp>
      <p:sp>
        <p:nvSpPr>
          <p:cNvPr id="5" name="Text Placeholder 4">
            <a:extLst>
              <a:ext uri="{FF2B5EF4-FFF2-40B4-BE49-F238E27FC236}">
                <a16:creationId xmlns:a16="http://schemas.microsoft.com/office/drawing/2014/main" id="{9C0C299B-5674-B938-53E9-CEFE5A5C3A74}"/>
              </a:ext>
            </a:extLst>
          </p:cNvPr>
          <p:cNvSpPr>
            <a:spLocks noGrp="1"/>
          </p:cNvSpPr>
          <p:nvPr>
            <p:ph type="body" sz="quarter" idx="15"/>
          </p:nvPr>
        </p:nvSpPr>
        <p:spPr>
          <a:xfrm>
            <a:off x="838199" y="1903445"/>
            <a:ext cx="9546771" cy="4148105"/>
          </a:xfrm>
        </p:spPr>
        <p:txBody>
          <a:bodyPr>
            <a:normAutofit/>
          </a:bodyPr>
          <a:lstStyle/>
          <a:p>
            <a:r>
              <a:rPr lang="en-US" dirty="0">
                <a:solidFill>
                  <a:srgbClr val="000000"/>
                </a:solidFill>
                <a:latin typeface="Source Sans Pro" panose="020B0503030403020204" pitchFamily="34" charset="0"/>
              </a:rPr>
              <a:t>Immediately</a:t>
            </a:r>
            <a:r>
              <a:rPr lang="en-US" b="0" i="0" dirty="0">
                <a:solidFill>
                  <a:srgbClr val="000000"/>
                </a:solidFill>
                <a:effectLst/>
                <a:latin typeface="Source Sans Pro" panose="020B0503030403020204" pitchFamily="34" charset="0"/>
              </a:rPr>
              <a:t> upon seeing the victim and Before starting CPR, check: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Is the environment safe for the person?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Is the person conscious or unconscious?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If the person appears unconscious, tap or shake his or her shoulder and ask loudly, "Are you OK?“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Check carotid pulse for 10 seconds. </a:t>
            </a:r>
          </a:p>
          <a:p>
            <a:endParaRPr lang="en-IN" dirty="0"/>
          </a:p>
        </p:txBody>
      </p:sp>
    </p:spTree>
    <p:extLst>
      <p:ext uri="{BB962C8B-B14F-4D97-AF65-F5344CB8AC3E}">
        <p14:creationId xmlns:p14="http://schemas.microsoft.com/office/powerpoint/2010/main" val="353457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2F4B78-0F87-4106-A7BB-372D56E36B3E}"/>
              </a:ext>
            </a:extLst>
          </p:cNvPr>
          <p:cNvSpPr>
            <a:spLocks noGrp="1"/>
          </p:cNvSpPr>
          <p:nvPr>
            <p:ph type="body" sz="quarter" idx="15"/>
          </p:nvPr>
        </p:nvSpPr>
        <p:spPr>
          <a:xfrm>
            <a:off x="838199" y="1138336"/>
            <a:ext cx="9556103" cy="4096138"/>
          </a:xfrm>
        </p:spPr>
        <p:txBody>
          <a:bodyPr>
            <a:normAutofit fontScale="85000" lnSpcReduction="20000"/>
          </a:bodyPr>
          <a:lstStyle/>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If the person doesn't respond and two people are available, have one person call 108 or the local emergency number and have the other person begin CPR.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If alone and have immediate access to a telephone, call 108 or local emergency number before beginning CPR. Get the AED, if one is available.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As soon as an AED is available, deliver one shock if instructed by the device, then begin CPR.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Put the person on his or her back on a firm surface. </a:t>
            </a:r>
          </a:p>
          <a:p>
            <a:pPr marL="457200" indent="-457200">
              <a:buFont typeface="Wingdings" panose="05000000000000000000" pitchFamily="2" charset="2"/>
              <a:buChar char="q"/>
            </a:pPr>
            <a:r>
              <a:rPr lang="en-US" b="0" i="0" dirty="0">
                <a:solidFill>
                  <a:srgbClr val="000000"/>
                </a:solidFill>
                <a:effectLst/>
                <a:latin typeface="Source Sans Pro" panose="020B0503030403020204" pitchFamily="34" charset="0"/>
              </a:rPr>
              <a:t> Kneel next to the person's neck and shoulders.</a:t>
            </a:r>
          </a:p>
          <a:p>
            <a:endParaRPr lang="en-IN" dirty="0"/>
          </a:p>
        </p:txBody>
      </p:sp>
    </p:spTree>
    <p:extLst>
      <p:ext uri="{BB962C8B-B14F-4D97-AF65-F5344CB8AC3E}">
        <p14:creationId xmlns:p14="http://schemas.microsoft.com/office/powerpoint/2010/main" val="4223919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78BB9-BD8A-AE3C-9F01-6B1B247D4140}"/>
              </a:ext>
            </a:extLst>
          </p:cNvPr>
          <p:cNvSpPr>
            <a:spLocks noGrp="1"/>
          </p:cNvSpPr>
          <p:nvPr>
            <p:ph type="ctrTitle"/>
          </p:nvPr>
        </p:nvSpPr>
        <p:spPr>
          <a:xfrm>
            <a:off x="847476" y="1131641"/>
            <a:ext cx="10097331" cy="818457"/>
          </a:xfrm>
        </p:spPr>
        <p:txBody>
          <a:bodyPr/>
          <a:lstStyle/>
          <a:p>
            <a:r>
              <a:rPr lang="en-IN" dirty="0"/>
              <a:t>TRACHEOSTOMY</a:t>
            </a:r>
          </a:p>
        </p:txBody>
      </p:sp>
      <p:pic>
        <p:nvPicPr>
          <p:cNvPr id="6" name="Picture Placeholder 5">
            <a:extLst>
              <a:ext uri="{FF2B5EF4-FFF2-40B4-BE49-F238E27FC236}">
                <a16:creationId xmlns:a16="http://schemas.microsoft.com/office/drawing/2014/main" id="{76FA2301-6B5D-66D2-A048-DCEE2EE1DF10}"/>
              </a:ext>
            </a:extLst>
          </p:cNvPr>
          <p:cNvPicPr>
            <a:picLocks noGrp="1" noChangeAspect="1"/>
          </p:cNvPicPr>
          <p:nvPr>
            <p:ph type="pic" sz="quarter" idx="14"/>
          </p:nvPr>
        </p:nvPicPr>
        <p:blipFill>
          <a:blip r:embed="rId2"/>
          <a:srcRect t="8686" b="8686"/>
          <a:stretch>
            <a:fillRect/>
          </a:stretch>
        </p:blipFill>
        <p:spPr>
          <a:xfrm>
            <a:off x="6313914" y="2081006"/>
            <a:ext cx="5039886" cy="2695987"/>
          </a:xfrm>
          <a:prstGeom prst="rect">
            <a:avLst/>
          </a:prstGeom>
        </p:spPr>
      </p:pic>
      <p:sp>
        <p:nvSpPr>
          <p:cNvPr id="5" name="Text Placeholder 4">
            <a:extLst>
              <a:ext uri="{FF2B5EF4-FFF2-40B4-BE49-F238E27FC236}">
                <a16:creationId xmlns:a16="http://schemas.microsoft.com/office/drawing/2014/main" id="{F8CEFC1A-8424-5B84-A8BA-5227FCD38012}"/>
              </a:ext>
            </a:extLst>
          </p:cNvPr>
          <p:cNvSpPr>
            <a:spLocks noGrp="1"/>
          </p:cNvSpPr>
          <p:nvPr>
            <p:ph type="body" sz="quarter" idx="15"/>
          </p:nvPr>
        </p:nvSpPr>
        <p:spPr>
          <a:xfrm>
            <a:off x="838200" y="3032449"/>
            <a:ext cx="5861180" cy="3019101"/>
          </a:xfrm>
        </p:spPr>
        <p:txBody>
          <a:bodyPr>
            <a:normAutofit fontScale="85000" lnSpcReduction="10000"/>
          </a:bodyPr>
          <a:lstStyle/>
          <a:p>
            <a:pPr algn="l"/>
            <a:r>
              <a:rPr lang="en-US" b="0" i="0" dirty="0">
                <a:solidFill>
                  <a:srgbClr val="231F20"/>
                </a:solidFill>
                <a:effectLst/>
                <a:latin typeface="Proxima Nova"/>
              </a:rPr>
              <a:t>A tracheostomy, also known as a tracheotomy, is a medical procedure that involves creating an opening in the neck in order to place a tube into a person’s trachea to </a:t>
            </a:r>
            <a:r>
              <a:rPr lang="en-US" b="0" i="0" dirty="0" err="1">
                <a:solidFill>
                  <a:srgbClr val="231F20"/>
                </a:solidFill>
                <a:effectLst/>
                <a:latin typeface="Proxima Nova"/>
              </a:rPr>
              <a:t>facilate</a:t>
            </a:r>
            <a:r>
              <a:rPr lang="en-US" b="0" i="0" dirty="0">
                <a:solidFill>
                  <a:srgbClr val="231F20"/>
                </a:solidFill>
                <a:effectLst/>
                <a:latin typeface="Proxima Nova"/>
              </a:rPr>
              <a:t> breathing.</a:t>
            </a:r>
          </a:p>
          <a:p>
            <a:pPr algn="l"/>
            <a:r>
              <a:rPr lang="en-US" b="0" i="0" dirty="0">
                <a:solidFill>
                  <a:srgbClr val="231F20"/>
                </a:solidFill>
                <a:effectLst/>
                <a:latin typeface="Proxima Nova"/>
              </a:rPr>
              <a:t>The tube may be temporary or permanent. </a:t>
            </a:r>
          </a:p>
          <a:p>
            <a:endParaRPr lang="en-IN" dirty="0"/>
          </a:p>
        </p:txBody>
      </p:sp>
    </p:spTree>
    <p:extLst>
      <p:ext uri="{BB962C8B-B14F-4D97-AF65-F5344CB8AC3E}">
        <p14:creationId xmlns:p14="http://schemas.microsoft.com/office/powerpoint/2010/main" val="2322463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FE4436-E61B-726D-A872-436BD6E4F35B}"/>
              </a:ext>
            </a:extLst>
          </p:cNvPr>
          <p:cNvSpPr>
            <a:spLocks noGrp="1"/>
          </p:cNvSpPr>
          <p:nvPr>
            <p:ph type="body" sz="quarter" idx="15"/>
          </p:nvPr>
        </p:nvSpPr>
        <p:spPr>
          <a:xfrm>
            <a:off x="838199" y="1427584"/>
            <a:ext cx="10339873" cy="4623966"/>
          </a:xfrm>
        </p:spPr>
        <p:txBody>
          <a:bodyPr>
            <a:normAutofit fontScale="92500" lnSpcReduction="10000"/>
          </a:bodyPr>
          <a:lstStyle/>
          <a:p>
            <a:pPr marL="457200" indent="-457200">
              <a:buFont typeface="Wingdings" panose="05000000000000000000" pitchFamily="2" charset="2"/>
              <a:buChar char="q"/>
            </a:pPr>
            <a:r>
              <a:rPr lang="en-US" b="0" i="0" dirty="0">
                <a:solidFill>
                  <a:srgbClr val="000000"/>
                </a:solidFill>
                <a:effectLst/>
                <a:latin typeface="Times New Roman" panose="02020603050405020304" pitchFamily="18" charset="0"/>
              </a:rPr>
              <a:t>Anatomic landmarks such as the thyroid notch, cricoid cartilage, and sternal notch are palpated and marked</a:t>
            </a:r>
          </a:p>
          <a:p>
            <a:pPr marL="457200" indent="-457200" algn="l">
              <a:buFont typeface="Wingdings" panose="05000000000000000000" pitchFamily="2" charset="2"/>
              <a:buChar char="q"/>
            </a:pPr>
            <a:r>
              <a:rPr lang="en-US" b="0" i="0" dirty="0">
                <a:solidFill>
                  <a:srgbClr val="000000"/>
                </a:solidFill>
                <a:effectLst/>
                <a:latin typeface="Times New Roman" panose="02020603050405020304" pitchFamily="18" charset="0"/>
              </a:rPr>
              <a:t>A skin incision is then marked in the midline anterior neck 1 to 2 cm inferior to the carotid cartilage. A horizontal or vertical incision may be utilized.</a:t>
            </a:r>
          </a:p>
          <a:p>
            <a:pPr marL="457200" indent="-457200" algn="l">
              <a:buFont typeface="Wingdings" panose="05000000000000000000" pitchFamily="2" charset="2"/>
              <a:buChar char="q"/>
            </a:pPr>
            <a:r>
              <a:rPr lang="en-US" b="0" i="0" dirty="0">
                <a:solidFill>
                  <a:srgbClr val="000000"/>
                </a:solidFill>
                <a:effectLst/>
                <a:latin typeface="Times New Roman" panose="02020603050405020304" pitchFamily="18" charset="0"/>
              </a:rPr>
              <a:t>The incision is extended through the platysma muscle to expose the strap muscles (sternohyoid and sternothyroid), identifying the median raphe. </a:t>
            </a:r>
          </a:p>
          <a:p>
            <a:pPr marL="457200" indent="-457200" algn="l">
              <a:buFont typeface="Wingdings" panose="05000000000000000000" pitchFamily="2" charset="2"/>
              <a:buChar char="q"/>
            </a:pPr>
            <a:r>
              <a:rPr lang="en-US" b="0" i="0" dirty="0">
                <a:solidFill>
                  <a:srgbClr val="000000"/>
                </a:solidFill>
                <a:effectLst/>
                <a:latin typeface="Times New Roman" panose="02020603050405020304" pitchFamily="18" charset="0"/>
              </a:rPr>
              <a:t>The strap muscles are then retracted laterally, exposing the cricoid cartilage and thyroid gland.</a:t>
            </a:r>
          </a:p>
          <a:p>
            <a:pPr marL="457200" indent="-457200" algn="l">
              <a:buFont typeface="Wingdings" panose="05000000000000000000" pitchFamily="2" charset="2"/>
              <a:buChar char="q"/>
            </a:pPr>
            <a:r>
              <a:rPr lang="en-US" b="0" i="0" dirty="0">
                <a:solidFill>
                  <a:srgbClr val="000000"/>
                </a:solidFill>
                <a:effectLst/>
                <a:latin typeface="Times New Roman" panose="02020603050405020304" pitchFamily="18" charset="0"/>
              </a:rPr>
              <a:t> </a:t>
            </a:r>
            <a:endParaRPr lang="en-IN" dirty="0"/>
          </a:p>
        </p:txBody>
      </p:sp>
    </p:spTree>
    <p:extLst>
      <p:ext uri="{BB962C8B-B14F-4D97-AF65-F5344CB8AC3E}">
        <p14:creationId xmlns:p14="http://schemas.microsoft.com/office/powerpoint/2010/main" val="3572742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CBA7FB-4E9C-235C-EB33-78043A7B0EF4}"/>
              </a:ext>
            </a:extLst>
          </p:cNvPr>
          <p:cNvSpPr>
            <a:spLocks noGrp="1"/>
          </p:cNvSpPr>
          <p:nvPr>
            <p:ph type="body" sz="quarter" idx="15"/>
          </p:nvPr>
        </p:nvSpPr>
        <p:spPr>
          <a:xfrm>
            <a:off x="773112" y="1069340"/>
            <a:ext cx="11207394" cy="4976898"/>
          </a:xfrm>
        </p:spPr>
        <p:txBody>
          <a:bodyPr>
            <a:normAutofit/>
          </a:bodyPr>
          <a:lstStyle/>
          <a:p>
            <a:pPr marL="457200" indent="-457200" algn="l">
              <a:buFont typeface="Wingdings" panose="05000000000000000000" pitchFamily="2" charset="2"/>
              <a:buChar char="q"/>
            </a:pPr>
            <a:r>
              <a:rPr lang="en-US" b="0" i="0" dirty="0">
                <a:solidFill>
                  <a:srgbClr val="000000"/>
                </a:solidFill>
                <a:effectLst/>
                <a:latin typeface="Times New Roman" panose="02020603050405020304" pitchFamily="18" charset="0"/>
              </a:rPr>
              <a:t>The thyroid isthmus is identified and ligated, if necessary</a:t>
            </a:r>
          </a:p>
          <a:p>
            <a:pPr marL="457200" indent="-457200" algn="l">
              <a:buFont typeface="Wingdings" panose="05000000000000000000" pitchFamily="2" charset="2"/>
              <a:buChar char="q"/>
            </a:pPr>
            <a:r>
              <a:rPr lang="en-US" b="0" i="0" dirty="0">
                <a:solidFill>
                  <a:srgbClr val="000000"/>
                </a:solidFill>
                <a:effectLst/>
                <a:latin typeface="Times New Roman" panose="02020603050405020304" pitchFamily="18" charset="0"/>
              </a:rPr>
              <a:t>A cricoid hook is then placed under the cricoid cartilage to elevate the larynx and trachea into the operative field.</a:t>
            </a:r>
          </a:p>
          <a:p>
            <a:pPr marL="457200" indent="-457200" algn="l">
              <a:buFont typeface="Wingdings" panose="05000000000000000000" pitchFamily="2" charset="2"/>
              <a:buChar char="q"/>
            </a:pPr>
            <a:r>
              <a:rPr lang="en-US" b="0" i="0" dirty="0">
                <a:solidFill>
                  <a:srgbClr val="000000"/>
                </a:solidFill>
                <a:effectLst/>
                <a:latin typeface="Times New Roman" panose="02020603050405020304" pitchFamily="18" charset="0"/>
              </a:rPr>
              <a:t> The second and third tracheal rings are identified.</a:t>
            </a:r>
          </a:p>
          <a:p>
            <a:pPr marL="457200" indent="-457200" algn="l">
              <a:buFont typeface="Wingdings" panose="05000000000000000000" pitchFamily="2" charset="2"/>
              <a:buChar char="q"/>
            </a:pPr>
            <a:r>
              <a:rPr lang="en-US" dirty="0">
                <a:solidFill>
                  <a:srgbClr val="000000"/>
                </a:solidFill>
                <a:latin typeface="Times New Roman" panose="02020603050405020304" pitchFamily="18" charset="0"/>
              </a:rPr>
              <a:t>A</a:t>
            </a:r>
            <a:r>
              <a:rPr lang="en-US" b="0" i="0" dirty="0">
                <a:solidFill>
                  <a:srgbClr val="000000"/>
                </a:solidFill>
                <a:effectLst/>
                <a:latin typeface="Times New Roman" panose="02020603050405020304" pitchFamily="18" charset="0"/>
              </a:rPr>
              <a:t>n incision is made between the second and third rings, and tracheostomy tube placed.</a:t>
            </a:r>
          </a:p>
          <a:p>
            <a:endParaRPr lang="en-IN" dirty="0"/>
          </a:p>
        </p:txBody>
      </p:sp>
    </p:spTree>
    <p:extLst>
      <p:ext uri="{BB962C8B-B14F-4D97-AF65-F5344CB8AC3E}">
        <p14:creationId xmlns:p14="http://schemas.microsoft.com/office/powerpoint/2010/main" val="1417308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85A2-16D7-B7D8-CDA9-76C8F1931FEE}"/>
              </a:ext>
            </a:extLst>
          </p:cNvPr>
          <p:cNvSpPr>
            <a:spLocks noGrp="1"/>
          </p:cNvSpPr>
          <p:nvPr>
            <p:ph type="ctrTitle"/>
          </p:nvPr>
        </p:nvSpPr>
        <p:spPr>
          <a:xfrm>
            <a:off x="847477" y="1131641"/>
            <a:ext cx="6206466" cy="1938130"/>
          </a:xfrm>
        </p:spPr>
        <p:txBody>
          <a:bodyPr/>
          <a:lstStyle/>
          <a:p>
            <a:r>
              <a:rPr lang="en-IN" dirty="0"/>
              <a:t>COMPLICATIONS</a:t>
            </a:r>
          </a:p>
        </p:txBody>
      </p:sp>
      <p:sp>
        <p:nvSpPr>
          <p:cNvPr id="5" name="Text Placeholder 4">
            <a:extLst>
              <a:ext uri="{FF2B5EF4-FFF2-40B4-BE49-F238E27FC236}">
                <a16:creationId xmlns:a16="http://schemas.microsoft.com/office/drawing/2014/main" id="{28742E6C-0326-9336-0396-11BECD7C6C4E}"/>
              </a:ext>
            </a:extLst>
          </p:cNvPr>
          <p:cNvSpPr>
            <a:spLocks noGrp="1"/>
          </p:cNvSpPr>
          <p:nvPr>
            <p:ph type="body" sz="quarter" idx="15"/>
          </p:nvPr>
        </p:nvSpPr>
        <p:spPr/>
        <p:txBody>
          <a:bodyPr>
            <a:normAutofit fontScale="77500" lnSpcReduction="20000"/>
          </a:bodyPr>
          <a:lstStyle/>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Infection</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Tube displacement</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Scarring of the trachea</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Abnormal thinning of the trachea (tracheomalacia)</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Fistula</a:t>
            </a:r>
          </a:p>
          <a:p>
            <a:endParaRPr lang="en-IN" dirty="0"/>
          </a:p>
        </p:txBody>
      </p:sp>
    </p:spTree>
    <p:extLst>
      <p:ext uri="{BB962C8B-B14F-4D97-AF65-F5344CB8AC3E}">
        <p14:creationId xmlns:p14="http://schemas.microsoft.com/office/powerpoint/2010/main" val="3651421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D36E-C431-5DE3-992F-F18871D08222}"/>
              </a:ext>
            </a:extLst>
          </p:cNvPr>
          <p:cNvSpPr>
            <a:spLocks noGrp="1"/>
          </p:cNvSpPr>
          <p:nvPr>
            <p:ph type="ctrTitle"/>
          </p:nvPr>
        </p:nvSpPr>
        <p:spPr/>
        <p:txBody>
          <a:bodyPr/>
          <a:lstStyle/>
          <a:p>
            <a:endParaRPr lang="en-IN"/>
          </a:p>
        </p:txBody>
      </p:sp>
      <p:sp>
        <p:nvSpPr>
          <p:cNvPr id="5" name="Text Placeholder 4">
            <a:extLst>
              <a:ext uri="{FF2B5EF4-FFF2-40B4-BE49-F238E27FC236}">
                <a16:creationId xmlns:a16="http://schemas.microsoft.com/office/drawing/2014/main" id="{ECDBD163-2D9C-F820-F287-1B299FCDA6FF}"/>
              </a:ext>
            </a:extLst>
          </p:cNvPr>
          <p:cNvSpPr>
            <a:spLocks noGrp="1"/>
          </p:cNvSpPr>
          <p:nvPr>
            <p:ph type="body" sz="quarter" idx="15"/>
          </p:nvPr>
        </p:nvSpPr>
        <p:spPr>
          <a:xfrm>
            <a:off x="838200" y="5449078"/>
            <a:ext cx="10498494" cy="602472"/>
          </a:xfrm>
        </p:spPr>
        <p:txBody>
          <a:bodyPr/>
          <a:lstStyle/>
          <a:p>
            <a:r>
              <a:rPr lang="en-IN" dirty="0"/>
              <a:t>Endotracheal tube                                  laryngoscope</a:t>
            </a:r>
          </a:p>
        </p:txBody>
      </p:sp>
      <p:pic>
        <p:nvPicPr>
          <p:cNvPr id="12" name="Picture Placeholder 11">
            <a:extLst>
              <a:ext uri="{FF2B5EF4-FFF2-40B4-BE49-F238E27FC236}">
                <a16:creationId xmlns:a16="http://schemas.microsoft.com/office/drawing/2014/main" id="{6CF66EBE-774B-FA5B-2DCC-A37CD2ED8855}"/>
              </a:ext>
            </a:extLst>
          </p:cNvPr>
          <p:cNvPicPr>
            <a:picLocks noGrp="1" noChangeAspect="1"/>
          </p:cNvPicPr>
          <p:nvPr>
            <p:ph type="pic" sz="quarter" idx="13"/>
          </p:nvPr>
        </p:nvPicPr>
        <p:blipFill>
          <a:blip r:embed="rId2"/>
          <a:srcRect t="9812" b="9812"/>
          <a:stretch>
            <a:fillRect/>
          </a:stretch>
        </p:blipFill>
        <p:spPr>
          <a:xfrm>
            <a:off x="5889109" y="2032253"/>
            <a:ext cx="4581144" cy="2450592"/>
          </a:xfrm>
          <a:prstGeom prst="rect">
            <a:avLst/>
          </a:prstGeom>
        </p:spPr>
      </p:pic>
      <p:pic>
        <p:nvPicPr>
          <p:cNvPr id="22" name="Picture 21">
            <a:extLst>
              <a:ext uri="{FF2B5EF4-FFF2-40B4-BE49-F238E27FC236}">
                <a16:creationId xmlns:a16="http://schemas.microsoft.com/office/drawing/2014/main" id="{8D50727D-CAF5-9B7A-4543-D07E781AE7CD}"/>
              </a:ext>
            </a:extLst>
          </p:cNvPr>
          <p:cNvPicPr>
            <a:picLocks noChangeAspect="1"/>
          </p:cNvPicPr>
          <p:nvPr/>
        </p:nvPicPr>
        <p:blipFill>
          <a:blip r:embed="rId3"/>
          <a:stretch>
            <a:fillRect/>
          </a:stretch>
        </p:blipFill>
        <p:spPr>
          <a:xfrm>
            <a:off x="847477" y="1228142"/>
            <a:ext cx="4058815" cy="4058815"/>
          </a:xfrm>
          <a:prstGeom prst="rect">
            <a:avLst/>
          </a:prstGeom>
        </p:spPr>
      </p:pic>
    </p:spTree>
    <p:extLst>
      <p:ext uri="{BB962C8B-B14F-4D97-AF65-F5344CB8AC3E}">
        <p14:creationId xmlns:p14="http://schemas.microsoft.com/office/powerpoint/2010/main" val="1436873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54E7-60D8-7EB2-75CD-B3A3A4E83D64}"/>
              </a:ext>
            </a:extLst>
          </p:cNvPr>
          <p:cNvSpPr>
            <a:spLocks noGrp="1"/>
          </p:cNvSpPr>
          <p:nvPr>
            <p:ph type="ctrTitle"/>
          </p:nvPr>
        </p:nvSpPr>
        <p:spPr/>
        <p:txBody>
          <a:bodyPr/>
          <a:lstStyle/>
          <a:p>
            <a:endParaRPr lang="en-IN"/>
          </a:p>
        </p:txBody>
      </p:sp>
      <p:pic>
        <p:nvPicPr>
          <p:cNvPr id="6" name="Picture Placeholder 5">
            <a:extLst>
              <a:ext uri="{FF2B5EF4-FFF2-40B4-BE49-F238E27FC236}">
                <a16:creationId xmlns:a16="http://schemas.microsoft.com/office/drawing/2014/main" id="{4C658D46-4BAD-3D84-BAAE-C5796B7BFFDD}"/>
              </a:ext>
            </a:extLst>
          </p:cNvPr>
          <p:cNvPicPr>
            <a:picLocks noGrp="1" noChangeAspect="1"/>
          </p:cNvPicPr>
          <p:nvPr>
            <p:ph type="pic" sz="quarter" idx="13"/>
          </p:nvPr>
        </p:nvPicPr>
        <p:blipFill>
          <a:blip r:embed="rId2"/>
          <a:srcRect t="27430" b="27430"/>
          <a:stretch>
            <a:fillRect/>
          </a:stretch>
        </p:blipFill>
        <p:spPr>
          <a:prstGeom prst="rect">
            <a:avLst/>
          </a:prstGeom>
        </p:spPr>
      </p:pic>
      <p:pic>
        <p:nvPicPr>
          <p:cNvPr id="10" name="Picture 9">
            <a:extLst>
              <a:ext uri="{FF2B5EF4-FFF2-40B4-BE49-F238E27FC236}">
                <a16:creationId xmlns:a16="http://schemas.microsoft.com/office/drawing/2014/main" id="{1B285D28-0D27-E765-F72D-119B08334E2C}"/>
              </a:ext>
            </a:extLst>
          </p:cNvPr>
          <p:cNvPicPr>
            <a:picLocks noChangeAspect="1"/>
          </p:cNvPicPr>
          <p:nvPr/>
        </p:nvPicPr>
        <p:blipFill>
          <a:blip r:embed="rId3"/>
          <a:stretch>
            <a:fillRect/>
          </a:stretch>
        </p:blipFill>
        <p:spPr>
          <a:xfrm>
            <a:off x="1007546" y="806450"/>
            <a:ext cx="5162549" cy="4620364"/>
          </a:xfrm>
          <a:prstGeom prst="rect">
            <a:avLst/>
          </a:prstGeom>
        </p:spPr>
      </p:pic>
      <p:sp>
        <p:nvSpPr>
          <p:cNvPr id="5" name="Text Placeholder 4">
            <a:extLst>
              <a:ext uri="{FF2B5EF4-FFF2-40B4-BE49-F238E27FC236}">
                <a16:creationId xmlns:a16="http://schemas.microsoft.com/office/drawing/2014/main" id="{DFE69CF3-A376-C361-E130-D85343D4D7DA}"/>
              </a:ext>
            </a:extLst>
          </p:cNvPr>
          <p:cNvSpPr>
            <a:spLocks noGrp="1"/>
          </p:cNvSpPr>
          <p:nvPr>
            <p:ph type="body" sz="quarter" idx="15"/>
          </p:nvPr>
        </p:nvSpPr>
        <p:spPr>
          <a:xfrm>
            <a:off x="1007546" y="5426814"/>
            <a:ext cx="5322888" cy="2451100"/>
          </a:xfrm>
        </p:spPr>
        <p:txBody>
          <a:bodyPr/>
          <a:lstStyle/>
          <a:p>
            <a:endParaRPr lang="en-IN" dirty="0"/>
          </a:p>
        </p:txBody>
      </p:sp>
    </p:spTree>
    <p:extLst>
      <p:ext uri="{BB962C8B-B14F-4D97-AF65-F5344CB8AC3E}">
        <p14:creationId xmlns:p14="http://schemas.microsoft.com/office/powerpoint/2010/main" val="368386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49BE-3DEF-F0F3-3A47-855F8F655895}"/>
              </a:ext>
            </a:extLst>
          </p:cNvPr>
          <p:cNvSpPr>
            <a:spLocks noGrp="1"/>
          </p:cNvSpPr>
          <p:nvPr>
            <p:ph type="ctrTitle"/>
          </p:nvPr>
        </p:nvSpPr>
        <p:spPr>
          <a:xfrm>
            <a:off x="847476" y="711201"/>
            <a:ext cx="10084683" cy="1452879"/>
          </a:xfrm>
        </p:spPr>
        <p:txBody>
          <a:bodyPr>
            <a:normAutofit/>
          </a:bodyPr>
          <a:lstStyle/>
          <a:p>
            <a:pPr algn="ctr"/>
            <a:r>
              <a:rPr lang="en-IN" sz="3600" dirty="0"/>
              <a:t>BASIC PRINCIPLES OF ANAESTHESIA</a:t>
            </a:r>
          </a:p>
        </p:txBody>
      </p:sp>
      <p:sp>
        <p:nvSpPr>
          <p:cNvPr id="5" name="Text Placeholder 4">
            <a:extLst>
              <a:ext uri="{FF2B5EF4-FFF2-40B4-BE49-F238E27FC236}">
                <a16:creationId xmlns:a16="http://schemas.microsoft.com/office/drawing/2014/main" id="{94A08BD1-CEFD-452C-A148-E031735212E0}"/>
              </a:ext>
            </a:extLst>
          </p:cNvPr>
          <p:cNvSpPr>
            <a:spLocks noGrp="1"/>
          </p:cNvSpPr>
          <p:nvPr>
            <p:ph type="body" sz="quarter" idx="15"/>
          </p:nvPr>
        </p:nvSpPr>
        <p:spPr>
          <a:xfrm>
            <a:off x="838200" y="2164080"/>
            <a:ext cx="10632440" cy="3887470"/>
          </a:xfrm>
        </p:spPr>
        <p:txBody>
          <a:bodyPr>
            <a:normAutofit fontScale="92500" lnSpcReduction="20000"/>
          </a:bodyPr>
          <a:lstStyle/>
          <a:p>
            <a:r>
              <a:rPr lang="en-US" b="0" i="0" dirty="0">
                <a:solidFill>
                  <a:srgbClr val="2B2A2A"/>
                </a:solidFill>
                <a:effectLst/>
                <a:latin typeface="Open Sans" panose="020B0606030504020204" pitchFamily="34" charset="0"/>
              </a:rPr>
              <a:t> Anesthesia defined as the abolition of sensation </a:t>
            </a:r>
          </a:p>
          <a:p>
            <a:r>
              <a:rPr lang="en-US" b="0" i="0" dirty="0">
                <a:solidFill>
                  <a:srgbClr val="2B2A2A"/>
                </a:solidFill>
                <a:effectLst/>
                <a:latin typeface="Open Sans" panose="020B0606030504020204" pitchFamily="34" charset="0"/>
              </a:rPr>
              <a:t>Analgesia defined as the abolition of pain</a:t>
            </a:r>
          </a:p>
          <a:p>
            <a:r>
              <a:rPr lang="en-US" b="0" i="0" dirty="0">
                <a:solidFill>
                  <a:srgbClr val="2B2A2A"/>
                </a:solidFill>
                <a:effectLst/>
                <a:latin typeface="Open Sans" panose="020B0606030504020204" pitchFamily="34" charset="0"/>
              </a:rPr>
              <a:t> </a:t>
            </a:r>
          </a:p>
          <a:p>
            <a:r>
              <a:rPr lang="en-US" b="0" i="0" dirty="0">
                <a:solidFill>
                  <a:srgbClr val="2B2A2A"/>
                </a:solidFill>
                <a:effectLst/>
                <a:latin typeface="Open Sans" panose="020B0606030504020204" pitchFamily="34" charset="0"/>
              </a:rPr>
              <a:t>“Triad of General Anesthesia” </a:t>
            </a:r>
          </a:p>
          <a:p>
            <a:endParaRPr lang="en-US" b="0" i="0" dirty="0">
              <a:solidFill>
                <a:srgbClr val="2B2A2A"/>
              </a:solidFill>
              <a:effectLst/>
              <a:latin typeface="Open Sans" panose="020B0606030504020204" pitchFamily="34" charset="0"/>
            </a:endParaRPr>
          </a:p>
          <a:p>
            <a:pPr marL="457200" indent="-457200">
              <a:buFont typeface="Wingdings" panose="05000000000000000000" pitchFamily="2" charset="2"/>
              <a:buChar char="q"/>
            </a:pPr>
            <a:r>
              <a:rPr lang="en-US" b="0" i="0" dirty="0">
                <a:solidFill>
                  <a:srgbClr val="2B2A2A"/>
                </a:solidFill>
                <a:effectLst/>
                <a:latin typeface="Open Sans" panose="020B0606030504020204" pitchFamily="34" charset="0"/>
              </a:rPr>
              <a:t>need for unconsciousness </a:t>
            </a:r>
          </a:p>
          <a:p>
            <a:pPr marL="457200" indent="-457200">
              <a:buFont typeface="Wingdings" panose="05000000000000000000" pitchFamily="2" charset="2"/>
              <a:buChar char="q"/>
            </a:pPr>
            <a:r>
              <a:rPr lang="en-US" b="0" i="0" dirty="0">
                <a:solidFill>
                  <a:srgbClr val="2B2A2A"/>
                </a:solidFill>
                <a:effectLst/>
                <a:latin typeface="Open Sans" panose="020B0606030504020204" pitchFamily="34" charset="0"/>
              </a:rPr>
              <a:t>need for analgesia </a:t>
            </a:r>
          </a:p>
          <a:p>
            <a:pPr marL="457200" indent="-457200">
              <a:buFont typeface="Wingdings" panose="05000000000000000000" pitchFamily="2" charset="2"/>
              <a:buChar char="q"/>
            </a:pPr>
            <a:r>
              <a:rPr lang="en-US" b="0" i="0" dirty="0">
                <a:solidFill>
                  <a:srgbClr val="2B2A2A"/>
                </a:solidFill>
                <a:effectLst/>
                <a:latin typeface="Open Sans" panose="020B0606030504020204" pitchFamily="34" charset="0"/>
              </a:rPr>
              <a:t>need for muscle relaxation</a:t>
            </a:r>
            <a:endParaRPr lang="en-IN" dirty="0"/>
          </a:p>
        </p:txBody>
      </p:sp>
    </p:spTree>
    <p:extLst>
      <p:ext uri="{BB962C8B-B14F-4D97-AF65-F5344CB8AC3E}">
        <p14:creationId xmlns:p14="http://schemas.microsoft.com/office/powerpoint/2010/main" val="2219626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5D685F-D25C-9316-7576-55078277E933}"/>
              </a:ext>
            </a:extLst>
          </p:cNvPr>
          <p:cNvPicPr>
            <a:picLocks noChangeAspect="1"/>
          </p:cNvPicPr>
          <p:nvPr/>
        </p:nvPicPr>
        <p:blipFill>
          <a:blip r:embed="rId2"/>
          <a:stretch>
            <a:fillRect/>
          </a:stretch>
        </p:blipFill>
        <p:spPr>
          <a:xfrm>
            <a:off x="1734022" y="1137991"/>
            <a:ext cx="3162300" cy="4762500"/>
          </a:xfrm>
          <a:prstGeom prst="rect">
            <a:avLst/>
          </a:prstGeom>
        </p:spPr>
      </p:pic>
      <p:sp>
        <p:nvSpPr>
          <p:cNvPr id="2" name="Title 1">
            <a:extLst>
              <a:ext uri="{FF2B5EF4-FFF2-40B4-BE49-F238E27FC236}">
                <a16:creationId xmlns:a16="http://schemas.microsoft.com/office/drawing/2014/main" id="{B80F01DB-6215-170B-DFF6-646F4A522A8A}"/>
              </a:ext>
            </a:extLst>
          </p:cNvPr>
          <p:cNvSpPr>
            <a:spLocks noGrp="1"/>
          </p:cNvSpPr>
          <p:nvPr>
            <p:ph type="ctrTitle"/>
          </p:nvPr>
        </p:nvSpPr>
        <p:spPr/>
        <p:txBody>
          <a:bodyPr/>
          <a:lstStyle/>
          <a:p>
            <a:endParaRPr lang="en-IN" dirty="0"/>
          </a:p>
        </p:txBody>
      </p:sp>
      <p:sp>
        <p:nvSpPr>
          <p:cNvPr id="4" name="Picture Placeholder 3">
            <a:extLst>
              <a:ext uri="{FF2B5EF4-FFF2-40B4-BE49-F238E27FC236}">
                <a16:creationId xmlns:a16="http://schemas.microsoft.com/office/drawing/2014/main" id="{C07816F5-86F8-E802-F9FE-A7890A711806}"/>
              </a:ext>
            </a:extLst>
          </p:cNvPr>
          <p:cNvSpPr>
            <a:spLocks noGrp="1"/>
          </p:cNvSpPr>
          <p:nvPr>
            <p:ph type="pic" sz="quarter" idx="14"/>
          </p:nvPr>
        </p:nvSpPr>
        <p:spPr/>
      </p:sp>
      <p:sp>
        <p:nvSpPr>
          <p:cNvPr id="5" name="Text Placeholder 4">
            <a:extLst>
              <a:ext uri="{FF2B5EF4-FFF2-40B4-BE49-F238E27FC236}">
                <a16:creationId xmlns:a16="http://schemas.microsoft.com/office/drawing/2014/main" id="{CEEF866F-8956-A11D-4624-4EF4D602A4A1}"/>
              </a:ext>
            </a:extLst>
          </p:cNvPr>
          <p:cNvSpPr>
            <a:spLocks noGrp="1"/>
          </p:cNvSpPr>
          <p:nvPr>
            <p:ph type="body" sz="quarter" idx="15"/>
          </p:nvPr>
        </p:nvSpPr>
        <p:spPr/>
        <p:txBody>
          <a:bodyPr/>
          <a:lstStyle/>
          <a:p>
            <a:endParaRPr lang="en-IN" dirty="0"/>
          </a:p>
        </p:txBody>
      </p:sp>
      <p:pic>
        <p:nvPicPr>
          <p:cNvPr id="7" name="Picture 6">
            <a:extLst>
              <a:ext uri="{FF2B5EF4-FFF2-40B4-BE49-F238E27FC236}">
                <a16:creationId xmlns:a16="http://schemas.microsoft.com/office/drawing/2014/main" id="{EF0E1861-D6A1-B0E4-9BE3-815F18949D02}"/>
              </a:ext>
            </a:extLst>
          </p:cNvPr>
          <p:cNvPicPr>
            <a:picLocks noChangeAspect="1"/>
          </p:cNvPicPr>
          <p:nvPr/>
        </p:nvPicPr>
        <p:blipFill>
          <a:blip r:embed="rId3"/>
          <a:stretch>
            <a:fillRect/>
          </a:stretch>
        </p:blipFill>
        <p:spPr>
          <a:xfrm>
            <a:off x="6566693" y="995310"/>
            <a:ext cx="4375553" cy="5047861"/>
          </a:xfrm>
          <a:prstGeom prst="rect">
            <a:avLst/>
          </a:prstGeom>
        </p:spPr>
      </p:pic>
    </p:spTree>
    <p:extLst>
      <p:ext uri="{BB962C8B-B14F-4D97-AF65-F5344CB8AC3E}">
        <p14:creationId xmlns:p14="http://schemas.microsoft.com/office/powerpoint/2010/main" val="155950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9FCA-47B1-1AF5-1199-F45D5825C9C4}"/>
              </a:ext>
            </a:extLst>
          </p:cNvPr>
          <p:cNvSpPr>
            <a:spLocks noGrp="1"/>
          </p:cNvSpPr>
          <p:nvPr>
            <p:ph type="ctrTitle"/>
          </p:nvPr>
        </p:nvSpPr>
        <p:spPr>
          <a:xfrm>
            <a:off x="847477" y="345441"/>
            <a:ext cx="10500359" cy="1747520"/>
          </a:xfrm>
        </p:spPr>
        <p:txBody>
          <a:bodyPr/>
          <a:lstStyle/>
          <a:p>
            <a:pPr algn="ctr"/>
            <a:r>
              <a:rPr lang="en-IN" sz="3600" dirty="0"/>
              <a:t>PURPOSE</a:t>
            </a:r>
            <a:endParaRPr lang="en-IN" dirty="0"/>
          </a:p>
        </p:txBody>
      </p:sp>
      <p:sp>
        <p:nvSpPr>
          <p:cNvPr id="5" name="Text Placeholder 4">
            <a:extLst>
              <a:ext uri="{FF2B5EF4-FFF2-40B4-BE49-F238E27FC236}">
                <a16:creationId xmlns:a16="http://schemas.microsoft.com/office/drawing/2014/main" id="{753E2342-D485-2BF6-34D0-D6F2141EB7B6}"/>
              </a:ext>
            </a:extLst>
          </p:cNvPr>
          <p:cNvSpPr>
            <a:spLocks noGrp="1"/>
          </p:cNvSpPr>
          <p:nvPr>
            <p:ph type="body" sz="quarter" idx="15"/>
          </p:nvPr>
        </p:nvSpPr>
        <p:spPr>
          <a:xfrm>
            <a:off x="838200" y="2326640"/>
            <a:ext cx="10500360" cy="3724910"/>
          </a:xfrm>
        </p:spPr>
        <p:txBody>
          <a:bodyPr>
            <a:normAutofit fontScale="92500" lnSpcReduction="10000"/>
          </a:bodyPr>
          <a:lstStyle/>
          <a:p>
            <a:r>
              <a:rPr lang="en-US" b="0" i="0" dirty="0">
                <a:solidFill>
                  <a:srgbClr val="2B2A2A"/>
                </a:solidFill>
                <a:effectLst/>
                <a:latin typeface="Open Sans" panose="020B0606030504020204" pitchFamily="34" charset="0"/>
              </a:rPr>
              <a:t> General </a:t>
            </a:r>
            <a:r>
              <a:rPr lang="en-US" b="0" i="0" dirty="0" err="1">
                <a:solidFill>
                  <a:srgbClr val="2B2A2A"/>
                </a:solidFill>
                <a:effectLst/>
                <a:latin typeface="Open Sans" panose="020B0606030504020204" pitchFamily="34" charset="0"/>
              </a:rPr>
              <a:t>anaesthesia</a:t>
            </a:r>
            <a:r>
              <a:rPr lang="en-US" b="0" i="0" dirty="0">
                <a:solidFill>
                  <a:srgbClr val="2B2A2A"/>
                </a:solidFill>
                <a:effectLst/>
                <a:latin typeface="Open Sans" panose="020B0606030504020204" pitchFamily="34" charset="0"/>
              </a:rPr>
              <a:t> has many purposes including: </a:t>
            </a:r>
          </a:p>
          <a:p>
            <a:endParaRPr lang="en-US" b="0" i="0" dirty="0">
              <a:solidFill>
                <a:srgbClr val="2B2A2A"/>
              </a:solidFill>
              <a:effectLst/>
              <a:latin typeface="Open Sans" panose="020B0606030504020204" pitchFamily="34" charset="0"/>
            </a:endParaRPr>
          </a:p>
          <a:p>
            <a:r>
              <a:rPr lang="en-US" b="0" i="0" dirty="0">
                <a:solidFill>
                  <a:srgbClr val="2B2A2A"/>
                </a:solidFill>
                <a:effectLst/>
                <a:latin typeface="Open Sans" panose="020B0606030504020204" pitchFamily="34" charset="0"/>
              </a:rPr>
              <a:t>• Analgesia — loss of response to pain </a:t>
            </a:r>
          </a:p>
          <a:p>
            <a:r>
              <a:rPr lang="en-US" b="0" i="0" dirty="0">
                <a:solidFill>
                  <a:srgbClr val="2B2A2A"/>
                </a:solidFill>
                <a:effectLst/>
                <a:latin typeface="Open Sans" panose="020B0606030504020204" pitchFamily="34" charset="0"/>
              </a:rPr>
              <a:t>• Amnesia — loss of memory </a:t>
            </a:r>
          </a:p>
          <a:p>
            <a:r>
              <a:rPr lang="en-US" b="0" i="0" dirty="0">
                <a:solidFill>
                  <a:srgbClr val="2B2A2A"/>
                </a:solidFill>
                <a:effectLst/>
                <a:latin typeface="Open Sans" panose="020B0606030504020204" pitchFamily="34" charset="0"/>
              </a:rPr>
              <a:t>• Immobility — loss of motor reflexes</a:t>
            </a:r>
          </a:p>
          <a:p>
            <a:r>
              <a:rPr lang="en-US" b="0" i="0" dirty="0">
                <a:solidFill>
                  <a:srgbClr val="2B2A2A"/>
                </a:solidFill>
                <a:effectLst/>
                <a:latin typeface="Open Sans" panose="020B0606030504020204" pitchFamily="34" charset="0"/>
              </a:rPr>
              <a:t>• Hypnosis — loss of consciousness</a:t>
            </a:r>
          </a:p>
          <a:p>
            <a:r>
              <a:rPr lang="en-US" b="0" i="0" dirty="0">
                <a:solidFill>
                  <a:srgbClr val="2B2A2A"/>
                </a:solidFill>
                <a:effectLst/>
                <a:latin typeface="Open Sans" panose="020B0606030504020204" pitchFamily="34" charset="0"/>
              </a:rPr>
              <a:t>• Skeletal muscle relaxation.</a:t>
            </a:r>
            <a:endParaRPr lang="en-IN" dirty="0"/>
          </a:p>
        </p:txBody>
      </p:sp>
    </p:spTree>
    <p:extLst>
      <p:ext uri="{BB962C8B-B14F-4D97-AF65-F5344CB8AC3E}">
        <p14:creationId xmlns:p14="http://schemas.microsoft.com/office/powerpoint/2010/main" val="292265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611F-3F70-DA86-B72D-B7FCCA62F56A}"/>
              </a:ext>
            </a:extLst>
          </p:cNvPr>
          <p:cNvSpPr>
            <a:spLocks noGrp="1"/>
          </p:cNvSpPr>
          <p:nvPr>
            <p:ph type="ctrTitle"/>
          </p:nvPr>
        </p:nvSpPr>
        <p:spPr>
          <a:xfrm>
            <a:off x="847477" y="1131641"/>
            <a:ext cx="10299890" cy="1395428"/>
          </a:xfrm>
        </p:spPr>
        <p:txBody>
          <a:bodyPr>
            <a:normAutofit/>
          </a:bodyPr>
          <a:lstStyle/>
          <a:p>
            <a:pPr algn="ctr"/>
            <a:r>
              <a:rPr lang="en-IN" sz="3600" dirty="0"/>
              <a:t>Pre- </a:t>
            </a:r>
            <a:r>
              <a:rPr lang="en-IN" sz="3600" dirty="0" err="1"/>
              <a:t>Anesthestic</a:t>
            </a:r>
            <a:r>
              <a:rPr lang="en-IN" sz="3600" dirty="0"/>
              <a:t> Evaluation</a:t>
            </a:r>
          </a:p>
        </p:txBody>
      </p:sp>
      <p:sp>
        <p:nvSpPr>
          <p:cNvPr id="5" name="Text Placeholder 4">
            <a:extLst>
              <a:ext uri="{FF2B5EF4-FFF2-40B4-BE49-F238E27FC236}">
                <a16:creationId xmlns:a16="http://schemas.microsoft.com/office/drawing/2014/main" id="{8B44890C-D8F8-9FA7-6473-F3165E0EC76E}"/>
              </a:ext>
            </a:extLst>
          </p:cNvPr>
          <p:cNvSpPr>
            <a:spLocks noGrp="1"/>
          </p:cNvSpPr>
          <p:nvPr>
            <p:ph type="body" sz="quarter" idx="15"/>
          </p:nvPr>
        </p:nvSpPr>
        <p:spPr>
          <a:xfrm>
            <a:off x="838199" y="2793076"/>
            <a:ext cx="10666616" cy="3258474"/>
          </a:xfrm>
        </p:spPr>
        <p:txBody>
          <a:bodyPr>
            <a:normAutofit/>
          </a:bodyPr>
          <a:lstStyle/>
          <a:p>
            <a:r>
              <a:rPr lang="en-US" b="0" i="0" dirty="0">
                <a:solidFill>
                  <a:srgbClr val="000000"/>
                </a:solidFill>
                <a:effectLst/>
                <a:latin typeface="Source Sans Pro" panose="020B0604020202020204" pitchFamily="34" charset="0"/>
              </a:rPr>
              <a:t> “</a:t>
            </a:r>
            <a:r>
              <a:rPr lang="en-US" dirty="0">
                <a:solidFill>
                  <a:srgbClr val="000000"/>
                </a:solidFill>
                <a:latin typeface="Source Sans Pro" panose="020B0604020202020204" pitchFamily="34" charset="0"/>
              </a:rPr>
              <a:t>Never treat </a:t>
            </a:r>
            <a:r>
              <a:rPr lang="en-US" b="0" i="0" dirty="0">
                <a:solidFill>
                  <a:srgbClr val="000000"/>
                </a:solidFill>
                <a:effectLst/>
                <a:latin typeface="Source Sans Pro" panose="020B0604020202020204" pitchFamily="34" charset="0"/>
              </a:rPr>
              <a:t>a stranger”</a:t>
            </a:r>
          </a:p>
          <a:p>
            <a:r>
              <a:rPr lang="en-US" b="0" i="0" dirty="0">
                <a:solidFill>
                  <a:srgbClr val="000000"/>
                </a:solidFill>
                <a:effectLst/>
                <a:latin typeface="Source Sans Pro" panose="020B0604020202020204" pitchFamily="34" charset="0"/>
              </a:rPr>
              <a:t>  Never do anesthesia on a patient you have not previously evaluated. </a:t>
            </a:r>
          </a:p>
          <a:p>
            <a:r>
              <a:rPr lang="en-US" b="0" i="0" dirty="0">
                <a:solidFill>
                  <a:srgbClr val="000000"/>
                </a:solidFill>
                <a:effectLst/>
                <a:latin typeface="Source Sans Pro" panose="020B0604020202020204" pitchFamily="34" charset="0"/>
              </a:rPr>
              <a:t> Never sedate or aesthesis on first patient visit </a:t>
            </a:r>
          </a:p>
          <a:p>
            <a:r>
              <a:rPr lang="en-US" b="0" i="0" dirty="0">
                <a:solidFill>
                  <a:srgbClr val="000000"/>
                </a:solidFill>
                <a:effectLst/>
                <a:latin typeface="Source Sans Pro" panose="020B0604020202020204" pitchFamily="34" charset="0"/>
              </a:rPr>
              <a:t> Always have a consultation first! </a:t>
            </a:r>
            <a:endParaRPr lang="en-IN" dirty="0"/>
          </a:p>
        </p:txBody>
      </p:sp>
    </p:spTree>
    <p:extLst>
      <p:ext uri="{BB962C8B-B14F-4D97-AF65-F5344CB8AC3E}">
        <p14:creationId xmlns:p14="http://schemas.microsoft.com/office/powerpoint/2010/main" val="1982938407"/>
      </p:ext>
    </p:extLst>
  </p:cSld>
  <p:clrMapOvr>
    <a:masterClrMapping/>
  </p:clrMapOvr>
</p:sld>
</file>

<file path=ppt/theme/theme1.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5CF4B188-9E41-4609-81DC-EA2587D009AE}">
  <ds:schemaRefs>
    <ds:schemaRef ds:uri="http://schemas.microsoft.com/sharepoint/v3/contenttype/forms"/>
  </ds:schemaRefs>
</ds:datastoreItem>
</file>

<file path=customXml/itemProps2.xml><?xml version="1.0" encoding="utf-8"?>
<ds:datastoreItem xmlns:ds="http://schemas.openxmlformats.org/officeDocument/2006/customXml" ds:itemID="{56052644-F409-493B-8E91-969D43897F27}">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customXml/itemProps3.xml><?xml version="1.0" encoding="utf-8"?>
<ds:datastoreItem xmlns:ds="http://schemas.openxmlformats.org/officeDocument/2006/customXml" ds:itemID="{DAAFE2A1-77F8-441E-9B9F-DD61C354F4FE}">
  <ds:schemaRefs>
    <ds:schemaRef ds:uri="http://schemas.microsoft.com/office/2006/metadata/properties"/>
    <ds:schemaRef ds:uri="http://www.w3.org/2000/xmlns/"/>
    <ds:schemaRef ds:uri="71af3243-3dd4-4a8d-8c0d-dd76da1f02a5"/>
    <ds:schemaRef ds:uri="http://schemas.microsoft.com/sharepoint/v3"/>
    <ds:schemaRef ds:uri="http://www.w3.org/2001/XMLSchema-instance"/>
    <ds:schemaRef ds:uri="http://schemas.microsoft.com/office/infopath/2007/PartnerControls"/>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{5C9FFFD2-6769-4907-8D91-7FF3CEB3EEEE}tf00537603_win32</Template>
  <TotalTime>688</TotalTime>
  <Words>3165</Words>
  <Application>Microsoft Office PowerPoint</Application>
  <PresentationFormat>Widescreen</PresentationFormat>
  <Paragraphs>340</Paragraphs>
  <Slides>70</Slides>
  <Notes>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LuminousVTI</vt:lpstr>
      <vt:lpstr>General Anesthesia</vt:lpstr>
      <vt:lpstr>What was done before an operation </vt:lpstr>
      <vt:lpstr>History of ANESTHESIA</vt:lpstr>
      <vt:lpstr>PowerPoint Presentation</vt:lpstr>
      <vt:lpstr>PowerPoint Presentation</vt:lpstr>
      <vt:lpstr>DEFINATION</vt:lpstr>
      <vt:lpstr>BASIC PRINCIPLES OF ANAESTHESIA</vt:lpstr>
      <vt:lpstr>PURPOSE</vt:lpstr>
      <vt:lpstr>Pre- Anesthestic Evaluation</vt:lpstr>
      <vt:lpstr>PRE-ANESTHETIC EXAMINATION</vt:lpstr>
      <vt:lpstr>MEDICAL HISTORY</vt:lpstr>
      <vt:lpstr>PHYSICAL EXAMINATION</vt:lpstr>
      <vt:lpstr>AIRWAY EVALUATION</vt:lpstr>
      <vt:lpstr>PowerPoint Presentation</vt:lpstr>
      <vt:lpstr>PowerPoint Presentation</vt:lpstr>
      <vt:lpstr>ASA PHSICAL CLASSIFICATION</vt:lpstr>
      <vt:lpstr>PRE-PROCEDURE PATIENT ASSESSMENT </vt:lpstr>
      <vt:lpstr>MEDICAL CONSULTATIONS</vt:lpstr>
      <vt:lpstr>INFORMED CONSENT</vt:lpstr>
      <vt:lpstr>PRE-SEDATION/ANESTHETIC INSTRUCTIONS</vt:lpstr>
      <vt:lpstr>PRE-PROCEDURE FASTING (NPO)</vt:lpstr>
      <vt:lpstr>PSYCHOLOGICAL PREPARETION </vt:lpstr>
      <vt:lpstr>PREANAESTHETIC MEDICATION</vt:lpstr>
      <vt:lpstr>PowerPoint Presentation</vt:lpstr>
      <vt:lpstr>PowerPoint Presentation</vt:lpstr>
      <vt:lpstr>INTRAOPERATIVE RESPONSIBILITIES</vt:lpstr>
      <vt:lpstr>PowerPoint Presentation</vt:lpstr>
      <vt:lpstr>STAGES OF ANAESTHESIA</vt:lpstr>
      <vt:lpstr>STAGES OF ANAESTHESIA</vt:lpstr>
      <vt:lpstr>STAGES OF ANAESTHESIA</vt:lpstr>
      <vt:lpstr>STAGES OF ANAESTHESIA</vt:lpstr>
      <vt:lpstr>PowerPoint Presentation</vt:lpstr>
      <vt:lpstr>HALOTHANE </vt:lpstr>
      <vt:lpstr>PowerPoint Presentation</vt:lpstr>
      <vt:lpstr>ENFLURANE</vt:lpstr>
      <vt:lpstr>DESFLURANE </vt:lpstr>
      <vt:lpstr>SEVOFLURANE</vt:lpstr>
      <vt:lpstr>METHOXYFLURANE</vt:lpstr>
      <vt:lpstr>NITROUS OXIDE</vt:lpstr>
      <vt:lpstr>INTRAVENOUS  ANESTHETICS BARBITURATES </vt:lpstr>
      <vt:lpstr>INTRAVENOUS ANESTHETICS PROPOFOL</vt:lpstr>
      <vt:lpstr>INTRAVENOUS ANESTHETICS KETAMINE</vt:lpstr>
      <vt:lpstr>PowerPoint Presentation</vt:lpstr>
      <vt:lpstr>DEXMEDETOMIDINE</vt:lpstr>
      <vt:lpstr>BENZODIAZEPINE</vt:lpstr>
      <vt:lpstr>OPIOIDS</vt:lpstr>
      <vt:lpstr>PowerPoint Presentation</vt:lpstr>
      <vt:lpstr>PowerPoint Presentation</vt:lpstr>
      <vt:lpstr>COMPLICATION OF GENERAL ANAESTHESIA</vt:lpstr>
      <vt:lpstr>PowerPoint Presentation</vt:lpstr>
      <vt:lpstr>DEFINATION</vt:lpstr>
      <vt:lpstr>PowerPoint Presentation</vt:lpstr>
      <vt:lpstr>CHAIN OF SURVIVAL</vt:lpstr>
      <vt:lpstr>PowerPoint Presentation</vt:lpstr>
      <vt:lpstr>POSITIONING </vt:lpstr>
      <vt:lpstr>REMEMBER TO SPELL  C-A-B</vt:lpstr>
      <vt:lpstr>PowerPoint Presentation</vt:lpstr>
      <vt:lpstr>AIRWAY</vt:lpstr>
      <vt:lpstr>Breathing</vt:lpstr>
      <vt:lpstr>PowerPoint Presentation</vt:lpstr>
      <vt:lpstr>RECOVERY POSITION</vt:lpstr>
      <vt:lpstr>STEPS BEFORE YOU BEGIN</vt:lpstr>
      <vt:lpstr>PowerPoint Presentation</vt:lpstr>
      <vt:lpstr>TRACHEOSTOMY</vt:lpstr>
      <vt:lpstr>PowerPoint Presentation</vt:lpstr>
      <vt:lpstr>PowerPoint Presentation</vt:lpstr>
      <vt:lpstr>COMPLICATIONS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Anesthesia</dc:title>
  <dc:creator>Alka</dc:creator>
  <cp:lastModifiedBy>Joshua Yeldo Aravind</cp:lastModifiedBy>
  <cp:revision>10</cp:revision>
  <dcterms:created xsi:type="dcterms:W3CDTF">2023-04-21T08:28:51Z</dcterms:created>
  <dcterms:modified xsi:type="dcterms:W3CDTF">2024-06-24T05:32:21Z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