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326" r:id="rId14"/>
    <p:sldId id="32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328" r:id="rId29"/>
    <p:sldId id="329" r:id="rId30"/>
    <p:sldId id="330" r:id="rId31"/>
    <p:sldId id="331" r:id="rId32"/>
    <p:sldId id="332" r:id="rId33"/>
    <p:sldId id="333" r:id="rId34"/>
    <p:sldId id="334" r:id="rId35"/>
    <p:sldId id="335" r:id="rId36"/>
    <p:sldId id="281" r:id="rId37"/>
    <p:sldId id="282" r:id="rId38"/>
    <p:sldId id="283" r:id="rId39"/>
    <p:sldId id="284" r:id="rId40"/>
    <p:sldId id="285" r:id="rId41"/>
    <p:sldId id="286" r:id="rId42"/>
    <p:sldId id="287" r:id="rId43"/>
    <p:sldId id="288" r:id="rId44"/>
    <p:sldId id="289" r:id="rId45"/>
    <p:sldId id="290" r:id="rId46"/>
    <p:sldId id="291" r:id="rId47"/>
    <p:sldId id="292" r:id="rId48"/>
    <p:sldId id="293" r:id="rId49"/>
    <p:sldId id="294" r:id="rId50"/>
    <p:sldId id="302" r:id="rId51"/>
    <p:sldId id="295" r:id="rId52"/>
    <p:sldId id="296" r:id="rId53"/>
    <p:sldId id="297" r:id="rId54"/>
    <p:sldId id="298" r:id="rId55"/>
    <p:sldId id="299" r:id="rId56"/>
    <p:sldId id="303" r:id="rId57"/>
    <p:sldId id="300" r:id="rId58"/>
    <p:sldId id="301" r:id="rId59"/>
    <p:sldId id="304" r:id="rId60"/>
    <p:sldId id="305" r:id="rId61"/>
    <p:sldId id="306" r:id="rId62"/>
    <p:sldId id="307" r:id="rId63"/>
    <p:sldId id="308" r:id="rId64"/>
    <p:sldId id="309" r:id="rId65"/>
    <p:sldId id="310" r:id="rId66"/>
    <p:sldId id="311" r:id="rId67"/>
    <p:sldId id="312" r:id="rId68"/>
    <p:sldId id="313" r:id="rId69"/>
    <p:sldId id="314" r:id="rId70"/>
    <p:sldId id="315" r:id="rId71"/>
    <p:sldId id="316" r:id="rId72"/>
    <p:sldId id="317" r:id="rId73"/>
    <p:sldId id="318" r:id="rId74"/>
    <p:sldId id="319" r:id="rId75"/>
    <p:sldId id="320" r:id="rId76"/>
    <p:sldId id="321" r:id="rId77"/>
    <p:sldId id="322" r:id="rId78"/>
    <p:sldId id="323" r:id="rId79"/>
    <p:sldId id="324" r:id="rId80"/>
    <p:sldId id="325" r:id="rId81"/>
    <p:sldId id="336" r:id="rId8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0" d="100"/>
          <a:sy n="60" d="100"/>
        </p:scale>
        <p:origin x="-168"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slide" Target="slides/slide25.xml" /><Relationship Id="rId39" Type="http://schemas.openxmlformats.org/officeDocument/2006/relationships/slide" Target="slides/slide38.xml" /><Relationship Id="rId21" Type="http://schemas.openxmlformats.org/officeDocument/2006/relationships/slide" Target="slides/slide20.xml" /><Relationship Id="rId34" Type="http://schemas.openxmlformats.org/officeDocument/2006/relationships/slide" Target="slides/slide33.xml" /><Relationship Id="rId42" Type="http://schemas.openxmlformats.org/officeDocument/2006/relationships/slide" Target="slides/slide41.xml" /><Relationship Id="rId47" Type="http://schemas.openxmlformats.org/officeDocument/2006/relationships/slide" Target="slides/slide46.xml" /><Relationship Id="rId50" Type="http://schemas.openxmlformats.org/officeDocument/2006/relationships/slide" Target="slides/slide49.xml" /><Relationship Id="rId55" Type="http://schemas.openxmlformats.org/officeDocument/2006/relationships/slide" Target="slides/slide54.xml" /><Relationship Id="rId63" Type="http://schemas.openxmlformats.org/officeDocument/2006/relationships/slide" Target="slides/slide62.xml" /><Relationship Id="rId68" Type="http://schemas.openxmlformats.org/officeDocument/2006/relationships/slide" Target="slides/slide67.xml" /><Relationship Id="rId76" Type="http://schemas.openxmlformats.org/officeDocument/2006/relationships/slide" Target="slides/slide75.xml" /><Relationship Id="rId84" Type="http://schemas.openxmlformats.org/officeDocument/2006/relationships/viewProps" Target="viewProps.xml" /><Relationship Id="rId7" Type="http://schemas.openxmlformats.org/officeDocument/2006/relationships/slide" Target="slides/slide6.xml" /><Relationship Id="rId71" Type="http://schemas.openxmlformats.org/officeDocument/2006/relationships/slide" Target="slides/slide70.xml" /><Relationship Id="rId2" Type="http://schemas.openxmlformats.org/officeDocument/2006/relationships/slide" Target="slides/slide1.xml" /><Relationship Id="rId16" Type="http://schemas.openxmlformats.org/officeDocument/2006/relationships/slide" Target="slides/slide15.xml" /><Relationship Id="rId29" Type="http://schemas.openxmlformats.org/officeDocument/2006/relationships/slide" Target="slides/slide28.xml" /><Relationship Id="rId11" Type="http://schemas.openxmlformats.org/officeDocument/2006/relationships/slide" Target="slides/slide10.xml" /><Relationship Id="rId24" Type="http://schemas.openxmlformats.org/officeDocument/2006/relationships/slide" Target="slides/slide23.xml" /><Relationship Id="rId32" Type="http://schemas.openxmlformats.org/officeDocument/2006/relationships/slide" Target="slides/slide31.xml" /><Relationship Id="rId37" Type="http://schemas.openxmlformats.org/officeDocument/2006/relationships/slide" Target="slides/slide36.xml" /><Relationship Id="rId40" Type="http://schemas.openxmlformats.org/officeDocument/2006/relationships/slide" Target="slides/slide39.xml" /><Relationship Id="rId45" Type="http://schemas.openxmlformats.org/officeDocument/2006/relationships/slide" Target="slides/slide44.xml" /><Relationship Id="rId53" Type="http://schemas.openxmlformats.org/officeDocument/2006/relationships/slide" Target="slides/slide52.xml" /><Relationship Id="rId58" Type="http://schemas.openxmlformats.org/officeDocument/2006/relationships/slide" Target="slides/slide57.xml" /><Relationship Id="rId66" Type="http://schemas.openxmlformats.org/officeDocument/2006/relationships/slide" Target="slides/slide65.xml" /><Relationship Id="rId74" Type="http://schemas.openxmlformats.org/officeDocument/2006/relationships/slide" Target="slides/slide73.xml" /><Relationship Id="rId79" Type="http://schemas.openxmlformats.org/officeDocument/2006/relationships/slide" Target="slides/slide78.xml" /><Relationship Id="rId5" Type="http://schemas.openxmlformats.org/officeDocument/2006/relationships/slide" Target="slides/slide4.xml" /><Relationship Id="rId61" Type="http://schemas.openxmlformats.org/officeDocument/2006/relationships/slide" Target="slides/slide60.xml" /><Relationship Id="rId82" Type="http://schemas.openxmlformats.org/officeDocument/2006/relationships/slide" Target="slides/slide81.xml" /><Relationship Id="rId19" Type="http://schemas.openxmlformats.org/officeDocument/2006/relationships/slide" Target="slides/slide18.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slide" Target="slides/slide26.xml" /><Relationship Id="rId30" Type="http://schemas.openxmlformats.org/officeDocument/2006/relationships/slide" Target="slides/slide29.xml" /><Relationship Id="rId35" Type="http://schemas.openxmlformats.org/officeDocument/2006/relationships/slide" Target="slides/slide34.xml" /><Relationship Id="rId43" Type="http://schemas.openxmlformats.org/officeDocument/2006/relationships/slide" Target="slides/slide42.xml" /><Relationship Id="rId48" Type="http://schemas.openxmlformats.org/officeDocument/2006/relationships/slide" Target="slides/slide47.xml" /><Relationship Id="rId56" Type="http://schemas.openxmlformats.org/officeDocument/2006/relationships/slide" Target="slides/slide55.xml" /><Relationship Id="rId64" Type="http://schemas.openxmlformats.org/officeDocument/2006/relationships/slide" Target="slides/slide63.xml" /><Relationship Id="rId69" Type="http://schemas.openxmlformats.org/officeDocument/2006/relationships/slide" Target="slides/slide68.xml" /><Relationship Id="rId77" Type="http://schemas.openxmlformats.org/officeDocument/2006/relationships/slide" Target="slides/slide76.xml" /><Relationship Id="rId8" Type="http://schemas.openxmlformats.org/officeDocument/2006/relationships/slide" Target="slides/slide7.xml" /><Relationship Id="rId51" Type="http://schemas.openxmlformats.org/officeDocument/2006/relationships/slide" Target="slides/slide50.xml" /><Relationship Id="rId72" Type="http://schemas.openxmlformats.org/officeDocument/2006/relationships/slide" Target="slides/slide71.xml" /><Relationship Id="rId80" Type="http://schemas.openxmlformats.org/officeDocument/2006/relationships/slide" Target="slides/slide79.xml" /><Relationship Id="rId85" Type="http://schemas.openxmlformats.org/officeDocument/2006/relationships/theme" Target="theme/theme1.xml" /><Relationship Id="rId3" Type="http://schemas.openxmlformats.org/officeDocument/2006/relationships/slide" Target="slides/slide2.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33" Type="http://schemas.openxmlformats.org/officeDocument/2006/relationships/slide" Target="slides/slide32.xml" /><Relationship Id="rId38" Type="http://schemas.openxmlformats.org/officeDocument/2006/relationships/slide" Target="slides/slide37.xml" /><Relationship Id="rId46" Type="http://schemas.openxmlformats.org/officeDocument/2006/relationships/slide" Target="slides/slide45.xml" /><Relationship Id="rId59" Type="http://schemas.openxmlformats.org/officeDocument/2006/relationships/slide" Target="slides/slide58.xml" /><Relationship Id="rId67" Type="http://schemas.openxmlformats.org/officeDocument/2006/relationships/slide" Target="slides/slide66.xml" /><Relationship Id="rId20" Type="http://schemas.openxmlformats.org/officeDocument/2006/relationships/slide" Target="slides/slide19.xml" /><Relationship Id="rId41" Type="http://schemas.openxmlformats.org/officeDocument/2006/relationships/slide" Target="slides/slide40.xml" /><Relationship Id="rId54" Type="http://schemas.openxmlformats.org/officeDocument/2006/relationships/slide" Target="slides/slide53.xml" /><Relationship Id="rId62" Type="http://schemas.openxmlformats.org/officeDocument/2006/relationships/slide" Target="slides/slide61.xml" /><Relationship Id="rId70" Type="http://schemas.openxmlformats.org/officeDocument/2006/relationships/slide" Target="slides/slide69.xml" /><Relationship Id="rId75" Type="http://schemas.openxmlformats.org/officeDocument/2006/relationships/slide" Target="slides/slide74.xml" /><Relationship Id="rId83" Type="http://schemas.openxmlformats.org/officeDocument/2006/relationships/presProps" Target="presProps.xml" /><Relationship Id="rId1" Type="http://schemas.openxmlformats.org/officeDocument/2006/relationships/slideMaster" Target="slideMasters/slideMaster1.xml" /><Relationship Id="rId6" Type="http://schemas.openxmlformats.org/officeDocument/2006/relationships/slide" Target="slides/slide5.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slide" Target="slides/slide27.xml" /><Relationship Id="rId36" Type="http://schemas.openxmlformats.org/officeDocument/2006/relationships/slide" Target="slides/slide35.xml" /><Relationship Id="rId49" Type="http://schemas.openxmlformats.org/officeDocument/2006/relationships/slide" Target="slides/slide48.xml" /><Relationship Id="rId57" Type="http://schemas.openxmlformats.org/officeDocument/2006/relationships/slide" Target="slides/slide56.xml" /><Relationship Id="rId10" Type="http://schemas.openxmlformats.org/officeDocument/2006/relationships/slide" Target="slides/slide9.xml" /><Relationship Id="rId31" Type="http://schemas.openxmlformats.org/officeDocument/2006/relationships/slide" Target="slides/slide30.xml" /><Relationship Id="rId44" Type="http://schemas.openxmlformats.org/officeDocument/2006/relationships/slide" Target="slides/slide43.xml" /><Relationship Id="rId52" Type="http://schemas.openxmlformats.org/officeDocument/2006/relationships/slide" Target="slides/slide51.xml" /><Relationship Id="rId60" Type="http://schemas.openxmlformats.org/officeDocument/2006/relationships/slide" Target="slides/slide59.xml" /><Relationship Id="rId65" Type="http://schemas.openxmlformats.org/officeDocument/2006/relationships/slide" Target="slides/slide64.xml" /><Relationship Id="rId73" Type="http://schemas.openxmlformats.org/officeDocument/2006/relationships/slide" Target="slides/slide72.xml" /><Relationship Id="rId78" Type="http://schemas.openxmlformats.org/officeDocument/2006/relationships/slide" Target="slides/slide77.xml" /><Relationship Id="rId81" Type="http://schemas.openxmlformats.org/officeDocument/2006/relationships/slide" Target="slides/slide80.xml" /><Relationship Id="rId86" Type="http://schemas.openxmlformats.org/officeDocument/2006/relationships/tableStyles" Target="tableStyles.xml"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66DE57-49AE-6550-2362-E649B22AD1F1}"/>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06E1269-0AA7-569C-0690-9A2195377262}"/>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C968CE4-35F8-59C8-8712-810CCAC6B60F}"/>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1DE1BEDD-6555-7379-234D-C0A5B8E53B44}"/>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AB8D8C38-AAAA-4BAF-F837-A19E1BFC8A41}"/>
              </a:ext>
            </a:extLst>
          </p:cNvPr>
          <p:cNvSpPr>
            <a:spLocks noGrp="1"/>
          </p:cNvSpPr>
          <p:nvPr>
            <p:ph type="sldNum" sz="quarter" idx="12"/>
          </p:nvPr>
        </p:nvSpPr>
        <p:spPr/>
        <p:txBody>
          <a:bodyPr/>
          <a:lstStyle>
            <a:lvl1pPr>
              <a:defRPr/>
            </a:lvl1pPr>
          </a:lstStyle>
          <a:p>
            <a:fld id="{A2DAA8E6-57BE-49B5-ABB2-C4A62472DCF7}" type="slidenum">
              <a:rPr lang="en-US" altLang="en-US"/>
              <a:pPr/>
              <a:t>‹#›</a:t>
            </a:fld>
            <a:endParaRPr lang="en-US" altLang="en-US"/>
          </a:p>
        </p:txBody>
      </p:sp>
    </p:spTree>
    <p:extLst>
      <p:ext uri="{BB962C8B-B14F-4D97-AF65-F5344CB8AC3E}">
        <p14:creationId xmlns:p14="http://schemas.microsoft.com/office/powerpoint/2010/main" val="31174243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37E95E-D7EF-A726-8DAA-238C0D3C768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AB8EA85-31DF-E96F-CBA7-2C1395E4697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44014A-0AF5-AB34-7394-9B08566481CA}"/>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463FDA7C-ED65-A7CB-E8AD-7B8B329F4B4B}"/>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A63111FC-94FF-C313-BA1D-50521A1E56C8}"/>
              </a:ext>
            </a:extLst>
          </p:cNvPr>
          <p:cNvSpPr>
            <a:spLocks noGrp="1"/>
          </p:cNvSpPr>
          <p:nvPr>
            <p:ph type="sldNum" sz="quarter" idx="12"/>
          </p:nvPr>
        </p:nvSpPr>
        <p:spPr/>
        <p:txBody>
          <a:bodyPr/>
          <a:lstStyle>
            <a:lvl1pPr>
              <a:defRPr/>
            </a:lvl1pPr>
          </a:lstStyle>
          <a:p>
            <a:fld id="{98ABCDDF-7CA7-4BB0-A551-01FA98FB5630}" type="slidenum">
              <a:rPr lang="en-US" altLang="en-US"/>
              <a:pPr/>
              <a:t>‹#›</a:t>
            </a:fld>
            <a:endParaRPr lang="en-US" altLang="en-US"/>
          </a:p>
        </p:txBody>
      </p:sp>
    </p:spTree>
    <p:extLst>
      <p:ext uri="{BB962C8B-B14F-4D97-AF65-F5344CB8AC3E}">
        <p14:creationId xmlns:p14="http://schemas.microsoft.com/office/powerpoint/2010/main" val="10030557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BB72EE1-FD30-E604-C756-8AFB06B0DDA4}"/>
              </a:ext>
            </a:extLst>
          </p:cNvPr>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2AA543F-6DBB-3B4A-A9CD-BDDEEE533E58}"/>
              </a:ext>
            </a:extLst>
          </p:cNvPr>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72B982-57BB-8630-536A-24E314968246}"/>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3EF91AAD-7007-CFB6-6FC9-2B784C780128}"/>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204E2003-1233-7BF3-5BDE-0E9D8263F1EC}"/>
              </a:ext>
            </a:extLst>
          </p:cNvPr>
          <p:cNvSpPr>
            <a:spLocks noGrp="1"/>
          </p:cNvSpPr>
          <p:nvPr>
            <p:ph type="sldNum" sz="quarter" idx="12"/>
          </p:nvPr>
        </p:nvSpPr>
        <p:spPr/>
        <p:txBody>
          <a:bodyPr/>
          <a:lstStyle>
            <a:lvl1pPr>
              <a:defRPr/>
            </a:lvl1pPr>
          </a:lstStyle>
          <a:p>
            <a:fld id="{1833FAFC-E2EC-4C8E-8109-6655A8FC18DB}" type="slidenum">
              <a:rPr lang="en-US" altLang="en-US"/>
              <a:pPr/>
              <a:t>‹#›</a:t>
            </a:fld>
            <a:endParaRPr lang="en-US" altLang="en-US"/>
          </a:p>
        </p:txBody>
      </p:sp>
    </p:spTree>
    <p:extLst>
      <p:ext uri="{BB962C8B-B14F-4D97-AF65-F5344CB8AC3E}">
        <p14:creationId xmlns:p14="http://schemas.microsoft.com/office/powerpoint/2010/main" val="32018705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11545-2229-580F-C7EC-984F031C1FC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7EC7E91-3796-33AE-F9D9-EA10F302888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E17628-4F1F-BE65-A4B3-9B9FEB3A5848}"/>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6F3DB10C-531E-712C-C60C-96D9A47CFE67}"/>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E5039D90-55BB-6D81-6F3C-90A6A43D5AC6}"/>
              </a:ext>
            </a:extLst>
          </p:cNvPr>
          <p:cNvSpPr>
            <a:spLocks noGrp="1"/>
          </p:cNvSpPr>
          <p:nvPr>
            <p:ph type="sldNum" sz="quarter" idx="12"/>
          </p:nvPr>
        </p:nvSpPr>
        <p:spPr/>
        <p:txBody>
          <a:bodyPr/>
          <a:lstStyle>
            <a:lvl1pPr>
              <a:defRPr/>
            </a:lvl1pPr>
          </a:lstStyle>
          <a:p>
            <a:fld id="{E0734E49-21E8-44D2-90A9-B916E49DA1A2}" type="slidenum">
              <a:rPr lang="en-US" altLang="en-US"/>
              <a:pPr/>
              <a:t>‹#›</a:t>
            </a:fld>
            <a:endParaRPr lang="en-US" altLang="en-US"/>
          </a:p>
        </p:txBody>
      </p:sp>
    </p:spTree>
    <p:extLst>
      <p:ext uri="{BB962C8B-B14F-4D97-AF65-F5344CB8AC3E}">
        <p14:creationId xmlns:p14="http://schemas.microsoft.com/office/powerpoint/2010/main" val="13136711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992AB9-1530-A634-428E-800690398ADC}"/>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12F4131-CBCC-E694-EFCA-EDD2C92D71D5}"/>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7E258168-8371-5505-2F3B-C6B229F3467C}"/>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151D8114-AE4B-1567-11EE-5D8B90443149}"/>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D49BC9B4-D35E-19AD-350D-7E955158D419}"/>
              </a:ext>
            </a:extLst>
          </p:cNvPr>
          <p:cNvSpPr>
            <a:spLocks noGrp="1"/>
          </p:cNvSpPr>
          <p:nvPr>
            <p:ph type="sldNum" sz="quarter" idx="12"/>
          </p:nvPr>
        </p:nvSpPr>
        <p:spPr/>
        <p:txBody>
          <a:bodyPr/>
          <a:lstStyle>
            <a:lvl1pPr>
              <a:defRPr/>
            </a:lvl1pPr>
          </a:lstStyle>
          <a:p>
            <a:fld id="{65BD042C-283A-4CE4-A979-570F71D5D250}" type="slidenum">
              <a:rPr lang="en-US" altLang="en-US"/>
              <a:pPr/>
              <a:t>‹#›</a:t>
            </a:fld>
            <a:endParaRPr lang="en-US" altLang="en-US"/>
          </a:p>
        </p:txBody>
      </p:sp>
    </p:spTree>
    <p:extLst>
      <p:ext uri="{BB962C8B-B14F-4D97-AF65-F5344CB8AC3E}">
        <p14:creationId xmlns:p14="http://schemas.microsoft.com/office/powerpoint/2010/main" val="18436759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62215D-9025-09E2-B8D2-4FB770507D3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E91F8F7-FE77-504D-23F3-9A61C72A50AC}"/>
              </a:ext>
            </a:extLst>
          </p:cNvPr>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0F47BC4-CB77-A32E-AE13-3755CD84DB36}"/>
              </a:ext>
            </a:extLst>
          </p:cNvPr>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D8CC125-4F03-F458-EBC2-293BADDDC8AF}"/>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2783A2CE-EF5C-EF48-658A-763DAE6FE9CA}"/>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09A3F4CF-359A-F57E-3AB9-968AACDD5AF4}"/>
              </a:ext>
            </a:extLst>
          </p:cNvPr>
          <p:cNvSpPr>
            <a:spLocks noGrp="1"/>
          </p:cNvSpPr>
          <p:nvPr>
            <p:ph type="sldNum" sz="quarter" idx="12"/>
          </p:nvPr>
        </p:nvSpPr>
        <p:spPr/>
        <p:txBody>
          <a:bodyPr/>
          <a:lstStyle>
            <a:lvl1pPr>
              <a:defRPr/>
            </a:lvl1pPr>
          </a:lstStyle>
          <a:p>
            <a:fld id="{AF2815D3-0AD8-4252-A677-8B849E7C5213}" type="slidenum">
              <a:rPr lang="en-US" altLang="en-US"/>
              <a:pPr/>
              <a:t>‹#›</a:t>
            </a:fld>
            <a:endParaRPr lang="en-US" altLang="en-US"/>
          </a:p>
        </p:txBody>
      </p:sp>
    </p:spTree>
    <p:extLst>
      <p:ext uri="{BB962C8B-B14F-4D97-AF65-F5344CB8AC3E}">
        <p14:creationId xmlns:p14="http://schemas.microsoft.com/office/powerpoint/2010/main" val="31012157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2B0BDB-7D6A-C652-6C5F-E21C803D02AE}"/>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7BCA3C9-F553-4245-B67D-ED74DD6014DD}"/>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1A28C87-4731-79F0-2A49-984D5D1CD803}"/>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852114F-F9BB-B2B3-9CF7-1C33AC1AB9BA}"/>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BA06631-47A8-43BE-6FAD-3A60ABEF9BD1}"/>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76B46AE-0865-E7C5-A0B3-88E13721E00E}"/>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13BE63A4-8138-4472-4AB9-C22FCA8C2F53}"/>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52793F0A-6720-4F58-624B-415C246C9F2B}"/>
              </a:ext>
            </a:extLst>
          </p:cNvPr>
          <p:cNvSpPr>
            <a:spLocks noGrp="1"/>
          </p:cNvSpPr>
          <p:nvPr>
            <p:ph type="sldNum" sz="quarter" idx="12"/>
          </p:nvPr>
        </p:nvSpPr>
        <p:spPr/>
        <p:txBody>
          <a:bodyPr/>
          <a:lstStyle>
            <a:lvl1pPr>
              <a:defRPr/>
            </a:lvl1pPr>
          </a:lstStyle>
          <a:p>
            <a:fld id="{D09C7235-0BEA-4DB3-88CE-C91B0E2CC2F7}" type="slidenum">
              <a:rPr lang="en-US" altLang="en-US"/>
              <a:pPr/>
              <a:t>‹#›</a:t>
            </a:fld>
            <a:endParaRPr lang="en-US" altLang="en-US"/>
          </a:p>
        </p:txBody>
      </p:sp>
    </p:spTree>
    <p:extLst>
      <p:ext uri="{BB962C8B-B14F-4D97-AF65-F5344CB8AC3E}">
        <p14:creationId xmlns:p14="http://schemas.microsoft.com/office/powerpoint/2010/main" val="10723155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FA90E-9336-A8BD-8734-D162B17E550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80DC4C0-8657-7415-3181-C1EE402916D0}"/>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DA8125DF-DCC5-8067-90C3-5D7CC1CC0684}"/>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35FD452F-B6B4-D60A-BD4E-BF2B4578D60D}"/>
              </a:ext>
            </a:extLst>
          </p:cNvPr>
          <p:cNvSpPr>
            <a:spLocks noGrp="1"/>
          </p:cNvSpPr>
          <p:nvPr>
            <p:ph type="sldNum" sz="quarter" idx="12"/>
          </p:nvPr>
        </p:nvSpPr>
        <p:spPr/>
        <p:txBody>
          <a:bodyPr/>
          <a:lstStyle>
            <a:lvl1pPr>
              <a:defRPr/>
            </a:lvl1pPr>
          </a:lstStyle>
          <a:p>
            <a:fld id="{C5F5164E-2B88-4A70-B44A-502EC3D940FE}" type="slidenum">
              <a:rPr lang="en-US" altLang="en-US"/>
              <a:pPr/>
              <a:t>‹#›</a:t>
            </a:fld>
            <a:endParaRPr lang="en-US" altLang="en-US"/>
          </a:p>
        </p:txBody>
      </p:sp>
    </p:spTree>
    <p:extLst>
      <p:ext uri="{BB962C8B-B14F-4D97-AF65-F5344CB8AC3E}">
        <p14:creationId xmlns:p14="http://schemas.microsoft.com/office/powerpoint/2010/main" val="15205777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B3A277-0866-F07E-02A8-21E328A8C48E}"/>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0239F72D-DD1B-AAC7-9034-A5D85EDAC731}"/>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17B04183-45CF-DFBC-6F46-5626B49A1458}"/>
              </a:ext>
            </a:extLst>
          </p:cNvPr>
          <p:cNvSpPr>
            <a:spLocks noGrp="1"/>
          </p:cNvSpPr>
          <p:nvPr>
            <p:ph type="sldNum" sz="quarter" idx="12"/>
          </p:nvPr>
        </p:nvSpPr>
        <p:spPr/>
        <p:txBody>
          <a:bodyPr/>
          <a:lstStyle>
            <a:lvl1pPr>
              <a:defRPr/>
            </a:lvl1pPr>
          </a:lstStyle>
          <a:p>
            <a:fld id="{8B0463B3-DA32-483C-8E25-36885FFC19B8}" type="slidenum">
              <a:rPr lang="en-US" altLang="en-US"/>
              <a:pPr/>
              <a:t>‹#›</a:t>
            </a:fld>
            <a:endParaRPr lang="en-US" altLang="en-US"/>
          </a:p>
        </p:txBody>
      </p:sp>
    </p:spTree>
    <p:extLst>
      <p:ext uri="{BB962C8B-B14F-4D97-AF65-F5344CB8AC3E}">
        <p14:creationId xmlns:p14="http://schemas.microsoft.com/office/powerpoint/2010/main" val="27273313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0667B-1EAE-4E92-15F2-C8FCA466C153}"/>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822DABF-3CD1-7752-AA70-FBEFA9508B38}"/>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9FE2738-6012-CD49-75B2-9A5C8B50A183}"/>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F4E4D67-33D1-E1A3-161F-E5A1689CB230}"/>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370F2D25-D850-4D0F-8926-2B3EBDC6FC68}"/>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72D85D04-9962-7B41-A371-A57FD77123EA}"/>
              </a:ext>
            </a:extLst>
          </p:cNvPr>
          <p:cNvSpPr>
            <a:spLocks noGrp="1"/>
          </p:cNvSpPr>
          <p:nvPr>
            <p:ph type="sldNum" sz="quarter" idx="12"/>
          </p:nvPr>
        </p:nvSpPr>
        <p:spPr/>
        <p:txBody>
          <a:bodyPr/>
          <a:lstStyle>
            <a:lvl1pPr>
              <a:defRPr/>
            </a:lvl1pPr>
          </a:lstStyle>
          <a:p>
            <a:fld id="{668A2108-4B42-4D4A-9519-6AD182796411}" type="slidenum">
              <a:rPr lang="en-US" altLang="en-US"/>
              <a:pPr/>
              <a:t>‹#›</a:t>
            </a:fld>
            <a:endParaRPr lang="en-US" altLang="en-US"/>
          </a:p>
        </p:txBody>
      </p:sp>
    </p:spTree>
    <p:extLst>
      <p:ext uri="{BB962C8B-B14F-4D97-AF65-F5344CB8AC3E}">
        <p14:creationId xmlns:p14="http://schemas.microsoft.com/office/powerpoint/2010/main" val="33762176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0D424-44AD-E335-0BA3-8387415FA5FA}"/>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5AD6B31-E3BD-10D2-4B75-AE9DDD9C31EA}"/>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1197857-2BC7-184F-723E-DB5700506A28}"/>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9EC5C53-659A-9171-419E-9DE164476490}"/>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C292EB56-6699-0AA8-C380-57809E87151F}"/>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51039C54-9D82-D870-3E14-93A27A7BD2ED}"/>
              </a:ext>
            </a:extLst>
          </p:cNvPr>
          <p:cNvSpPr>
            <a:spLocks noGrp="1"/>
          </p:cNvSpPr>
          <p:nvPr>
            <p:ph type="sldNum" sz="quarter" idx="12"/>
          </p:nvPr>
        </p:nvSpPr>
        <p:spPr/>
        <p:txBody>
          <a:bodyPr/>
          <a:lstStyle>
            <a:lvl1pPr>
              <a:defRPr/>
            </a:lvl1pPr>
          </a:lstStyle>
          <a:p>
            <a:fld id="{7A57E4E1-C333-4B8D-A7DB-79ACFBC4F684}" type="slidenum">
              <a:rPr lang="en-US" altLang="en-US"/>
              <a:pPr/>
              <a:t>‹#›</a:t>
            </a:fld>
            <a:endParaRPr lang="en-US" altLang="en-US"/>
          </a:p>
        </p:txBody>
      </p:sp>
    </p:spTree>
    <p:extLst>
      <p:ext uri="{BB962C8B-B14F-4D97-AF65-F5344CB8AC3E}">
        <p14:creationId xmlns:p14="http://schemas.microsoft.com/office/powerpoint/2010/main" val="26498333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D2129830-A818-5D12-B2C0-C60D210FB368}"/>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F2B0F853-985B-F211-3155-60BD0474D136}"/>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C445E053-D64A-63C6-2DEF-DF6DC3AC13B4}"/>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029" name="Rectangle 5">
            <a:extLst>
              <a:ext uri="{FF2B5EF4-FFF2-40B4-BE49-F238E27FC236}">
                <a16:creationId xmlns:a16="http://schemas.microsoft.com/office/drawing/2014/main" id="{B29BF09A-F0AB-DF87-45B0-86E0DA870B31}"/>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030" name="Rectangle 6">
            <a:extLst>
              <a:ext uri="{FF2B5EF4-FFF2-40B4-BE49-F238E27FC236}">
                <a16:creationId xmlns:a16="http://schemas.microsoft.com/office/drawing/2014/main" id="{B1587A69-810A-9224-39F0-7C86FC55F6B0}"/>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92B5E0AC-57A5-4E6D-AA75-963F6FFBF1D5}"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3" Type="http://schemas.openxmlformats.org/officeDocument/2006/relationships/image" Target="../media/image6.png" /><Relationship Id="rId2" Type="http://schemas.openxmlformats.org/officeDocument/2006/relationships/image" Target="../media/image5.wmf" /><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2" Type="http://schemas.openxmlformats.org/officeDocument/2006/relationships/image" Target="../media/image7.wmf" /><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2" Type="http://schemas.openxmlformats.org/officeDocument/2006/relationships/image" Target="../media/image8.wmf" /><Relationship Id="rId1" Type="http://schemas.openxmlformats.org/officeDocument/2006/relationships/slideLayout" Target="../slideLayouts/slideLayout7.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0.xml.rels><?xml version="1.0" encoding="UTF-8" standalone="yes"?>
<Relationships xmlns="http://schemas.openxmlformats.org/package/2006/relationships"><Relationship Id="rId2" Type="http://schemas.openxmlformats.org/officeDocument/2006/relationships/image" Target="../media/image9.wmf" /><Relationship Id="rId1" Type="http://schemas.openxmlformats.org/officeDocument/2006/relationships/slideLayout" Target="../slideLayouts/slideLayout2.xml" /></Relationships>
</file>

<file path=ppt/slides/_rels/slide21.xml.rels><?xml version="1.0" encoding="UTF-8" standalone="yes"?>
<Relationships xmlns="http://schemas.openxmlformats.org/package/2006/relationships"><Relationship Id="rId2" Type="http://schemas.openxmlformats.org/officeDocument/2006/relationships/image" Target="../media/image10.wmf" /><Relationship Id="rId1" Type="http://schemas.openxmlformats.org/officeDocument/2006/relationships/slideLayout" Target="../slideLayouts/slideLayout2.xml" /></Relationships>
</file>

<file path=ppt/slides/_rels/slide22.xml.rels><?xml version="1.0" encoding="UTF-8" standalone="yes"?>
<Relationships xmlns="http://schemas.openxmlformats.org/package/2006/relationships"><Relationship Id="rId3" Type="http://schemas.openxmlformats.org/officeDocument/2006/relationships/image" Target="../media/image12.wmf" /><Relationship Id="rId2" Type="http://schemas.openxmlformats.org/officeDocument/2006/relationships/image" Target="../media/image11.wmf" /><Relationship Id="rId1" Type="http://schemas.openxmlformats.org/officeDocument/2006/relationships/slideLayout" Target="../slideLayouts/slideLayout2.xml" /></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4.xml.rels><?xml version="1.0" encoding="UTF-8" standalone="yes"?>
<Relationships xmlns="http://schemas.openxmlformats.org/package/2006/relationships"><Relationship Id="rId3" Type="http://schemas.openxmlformats.org/officeDocument/2006/relationships/image" Target="../media/image14.wmf" /><Relationship Id="rId2" Type="http://schemas.openxmlformats.org/officeDocument/2006/relationships/image" Target="../media/image13.png" /><Relationship Id="rId1" Type="http://schemas.openxmlformats.org/officeDocument/2006/relationships/slideLayout" Target="../slideLayouts/slideLayout2.xml" /><Relationship Id="rId4" Type="http://schemas.openxmlformats.org/officeDocument/2006/relationships/image" Target="../media/image15.png" /></Relationships>
</file>

<file path=ppt/slides/_rels/slide25.xml.rels><?xml version="1.0" encoding="UTF-8" standalone="yes"?>
<Relationships xmlns="http://schemas.openxmlformats.org/package/2006/relationships"><Relationship Id="rId3" Type="http://schemas.openxmlformats.org/officeDocument/2006/relationships/image" Target="../media/image17.wmf" /><Relationship Id="rId2" Type="http://schemas.openxmlformats.org/officeDocument/2006/relationships/image" Target="../media/image16.wmf" /><Relationship Id="rId1" Type="http://schemas.openxmlformats.org/officeDocument/2006/relationships/slideLayout" Target="../slideLayouts/slideLayout2.xml" /><Relationship Id="rId4" Type="http://schemas.openxmlformats.org/officeDocument/2006/relationships/image" Target="../media/image18.wmf" /></Relationships>
</file>

<file path=ppt/slides/_rels/slide26.xml.rels><?xml version="1.0" encoding="UTF-8" standalone="yes"?>
<Relationships xmlns="http://schemas.openxmlformats.org/package/2006/relationships"><Relationship Id="rId2" Type="http://schemas.openxmlformats.org/officeDocument/2006/relationships/image" Target="../media/image19.wmf" /><Relationship Id="rId1" Type="http://schemas.openxmlformats.org/officeDocument/2006/relationships/slideLayout" Target="../slideLayouts/slideLayout2.xml" /></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7.xml.rels><?xml version="1.0" encoding="UTF-8" standalone="yes"?>
<Relationships xmlns="http://schemas.openxmlformats.org/package/2006/relationships"><Relationship Id="rId2" Type="http://schemas.openxmlformats.org/officeDocument/2006/relationships/image" Target="../media/image20.emf" /><Relationship Id="rId1" Type="http://schemas.openxmlformats.org/officeDocument/2006/relationships/slideLayout" Target="../slideLayouts/slideLayout2.xml" /></Relationships>
</file>

<file path=ppt/slides/_rels/slide48.xml.rels><?xml version="1.0" encoding="UTF-8" standalone="yes"?>
<Relationships xmlns="http://schemas.openxmlformats.org/package/2006/relationships"><Relationship Id="rId3" Type="http://schemas.openxmlformats.org/officeDocument/2006/relationships/image" Target="http://www.osadausa.com/endex/endexplus.jpg" TargetMode="External" /><Relationship Id="rId2" Type="http://schemas.openxmlformats.org/officeDocument/2006/relationships/image" Target="../media/image21.jpeg" /><Relationship Id="rId1" Type="http://schemas.openxmlformats.org/officeDocument/2006/relationships/slideLayout" Target="../slideLayouts/slideLayout2.xml" /></Relationships>
</file>

<file path=ppt/slides/_rels/slide49.xml.rels><?xml version="1.0" encoding="UTF-8" standalone="yes"?>
<Relationships xmlns="http://schemas.openxmlformats.org/package/2006/relationships"><Relationship Id="rId2" Type="http://schemas.openxmlformats.org/officeDocument/2006/relationships/image" Target="../media/image22.jpeg" /><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0.xml.rels><?xml version="1.0" encoding="UTF-8" standalone="yes"?>
<Relationships xmlns="http://schemas.openxmlformats.org/package/2006/relationships"><Relationship Id="rId3" Type="http://schemas.openxmlformats.org/officeDocument/2006/relationships/image" Target="../media/image24.jpeg" /><Relationship Id="rId2" Type="http://schemas.openxmlformats.org/officeDocument/2006/relationships/image" Target="../media/image23.jpeg" /><Relationship Id="rId1" Type="http://schemas.openxmlformats.org/officeDocument/2006/relationships/slideLayout" Target="../slideLayouts/slideLayout2.xml" /></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2.xml.rels><?xml version="1.0" encoding="UTF-8" standalone="yes"?>
<Relationships xmlns="http://schemas.openxmlformats.org/package/2006/relationships"><Relationship Id="rId2" Type="http://schemas.openxmlformats.org/officeDocument/2006/relationships/image" Target="../media/image25.png" /><Relationship Id="rId1" Type="http://schemas.openxmlformats.org/officeDocument/2006/relationships/slideLayout" Target="../slideLayouts/slideLayout2.xml" /></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6.xml.rels><?xml version="1.0" encoding="UTF-8" standalone="yes"?>
<Relationships xmlns="http://schemas.openxmlformats.org/package/2006/relationships"><Relationship Id="rId3" Type="http://schemas.openxmlformats.org/officeDocument/2006/relationships/image" Target="../media/image27.jpeg" /><Relationship Id="rId2" Type="http://schemas.openxmlformats.org/officeDocument/2006/relationships/image" Target="../media/image26.png" /><Relationship Id="rId1" Type="http://schemas.openxmlformats.org/officeDocument/2006/relationships/slideLayout" Target="../slideLayouts/slideLayout2.xml" /></Relationships>
</file>

<file path=ppt/slides/_rels/slide57.xml.rels><?xml version="1.0" encoding="UTF-8" standalone="yes"?>
<Relationships xmlns="http://schemas.openxmlformats.org/package/2006/relationships"><Relationship Id="rId2" Type="http://schemas.openxmlformats.org/officeDocument/2006/relationships/image" Target="../media/image28.jpeg" /><Relationship Id="rId1" Type="http://schemas.openxmlformats.org/officeDocument/2006/relationships/slideLayout" Target="../slideLayouts/slideLayout2.xml" /></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9.xml.rels><?xml version="1.0" encoding="UTF-8" standalone="yes"?>
<Relationships xmlns="http://schemas.openxmlformats.org/package/2006/relationships"><Relationship Id="rId2" Type="http://schemas.openxmlformats.org/officeDocument/2006/relationships/image" Target="../media/image29.emf"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2" Type="http://schemas.openxmlformats.org/officeDocument/2006/relationships/image" Target="../media/image1.wmf" /><Relationship Id="rId1" Type="http://schemas.openxmlformats.org/officeDocument/2006/relationships/slideLayout" Target="../slideLayouts/slideLayout2.xml" /></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2" Type="http://schemas.openxmlformats.org/officeDocument/2006/relationships/image" Target="../media/image2.wmf" /><Relationship Id="rId1" Type="http://schemas.openxmlformats.org/officeDocument/2006/relationships/slideLayout" Target="../slideLayouts/slideLayout2.xml" /></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3" Type="http://schemas.openxmlformats.org/officeDocument/2006/relationships/image" Target="../media/image4.wmf" /><Relationship Id="rId2" Type="http://schemas.openxmlformats.org/officeDocument/2006/relationships/image" Target="../media/image3.png" /><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E163C084-917A-377C-ED9B-B14572679F74}"/>
              </a:ext>
            </a:extLst>
          </p:cNvPr>
          <p:cNvSpPr>
            <a:spLocks noGrp="1" noChangeArrowheads="1"/>
          </p:cNvSpPr>
          <p:nvPr>
            <p:ph type="ctrTitle"/>
          </p:nvPr>
        </p:nvSpPr>
        <p:spPr>
          <a:xfrm>
            <a:off x="685800" y="2130425"/>
            <a:ext cx="7772400" cy="1470025"/>
          </a:xfrm>
        </p:spPr>
        <p:txBody>
          <a:bodyPr anchor="ctr"/>
          <a:lstStyle/>
          <a:p>
            <a:r>
              <a:rPr lang="en-US" altLang="en-US" sz="3600" b="1">
                <a:latin typeface="Times New Roman" panose="02020603050405020304" pitchFamily="18" charset="0"/>
              </a:rPr>
              <a:t>DETERMINATION OF WORKING LENGTH</a:t>
            </a:r>
            <a:br>
              <a:rPr lang="en-US" altLang="en-US" sz="3600" b="1">
                <a:latin typeface="Times New Roman" panose="02020603050405020304" pitchFamily="18" charset="0"/>
              </a:rPr>
            </a:br>
            <a:r>
              <a:rPr lang="en-US" altLang="en-US" sz="3600" b="1">
                <a:latin typeface="Times New Roman" panose="02020603050405020304" pitchFamily="18" charset="0"/>
              </a:rPr>
              <a:t>IN</a:t>
            </a:r>
            <a:br>
              <a:rPr lang="en-US" altLang="en-US" sz="3600" b="1">
                <a:latin typeface="Times New Roman" panose="02020603050405020304" pitchFamily="18" charset="0"/>
              </a:rPr>
            </a:br>
            <a:r>
              <a:rPr lang="en-US" altLang="en-US" sz="3600" b="1">
                <a:latin typeface="Times New Roman" panose="02020603050405020304" pitchFamily="18" charset="0"/>
              </a:rPr>
              <a:t>ENDODONTICS.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30D6A852-4161-0FF0-5F3F-7CE9F7210469}"/>
              </a:ext>
            </a:extLst>
          </p:cNvPr>
          <p:cNvSpPr>
            <a:spLocks noGrp="1" noChangeArrowheads="1"/>
          </p:cNvSpPr>
          <p:nvPr>
            <p:ph type="title"/>
          </p:nvPr>
        </p:nvSpPr>
        <p:spPr/>
        <p:txBody>
          <a:bodyPr/>
          <a:lstStyle/>
          <a:p>
            <a:r>
              <a:rPr lang="en-US" altLang="en-US" sz="3600" b="1">
                <a:latin typeface="Times New Roman" panose="02020603050405020304" pitchFamily="18" charset="0"/>
              </a:rPr>
              <a:t>CEMENTODENTINAL JUNCTION</a:t>
            </a:r>
            <a:r>
              <a:rPr lang="en-US" altLang="en-US"/>
              <a:t> </a:t>
            </a:r>
          </a:p>
        </p:txBody>
      </p:sp>
      <p:sp>
        <p:nvSpPr>
          <p:cNvPr id="14339" name="Rectangle 3">
            <a:extLst>
              <a:ext uri="{FF2B5EF4-FFF2-40B4-BE49-F238E27FC236}">
                <a16:creationId xmlns:a16="http://schemas.microsoft.com/office/drawing/2014/main" id="{2355AC69-EB7B-9E24-D982-AE934FFF4299}"/>
              </a:ext>
            </a:extLst>
          </p:cNvPr>
          <p:cNvSpPr>
            <a:spLocks noGrp="1" noChangeArrowheads="1"/>
          </p:cNvSpPr>
          <p:nvPr>
            <p:ph type="body" idx="1"/>
          </p:nvPr>
        </p:nvSpPr>
        <p:spPr>
          <a:xfrm>
            <a:off x="457200" y="1219200"/>
            <a:ext cx="8229600" cy="5029200"/>
          </a:xfrm>
        </p:spPr>
        <p:txBody>
          <a:bodyPr/>
          <a:lstStyle/>
          <a:p>
            <a:pPr>
              <a:lnSpc>
                <a:spcPct val="80000"/>
              </a:lnSpc>
            </a:pPr>
            <a:r>
              <a:rPr lang="en-US" altLang="en-US" sz="2400">
                <a:latin typeface="Times New Roman" panose="02020603050405020304" pitchFamily="18" charset="0"/>
              </a:rPr>
              <a:t> </a:t>
            </a:r>
            <a:r>
              <a:rPr lang="en-US" altLang="en-US" sz="2600">
                <a:latin typeface="Times New Roman" panose="02020603050405020304" pitchFamily="18" charset="0"/>
              </a:rPr>
              <a:t>region where the dentin and cementum are united</a:t>
            </a:r>
            <a:r>
              <a:rPr lang="en-US" altLang="en-US" sz="2600">
                <a:latin typeface="Times New Roman" panose="02020603050405020304" pitchFamily="18" charset="0"/>
                <a:sym typeface="Wingdings" panose="05000000000000000000" pitchFamily="2" charset="2"/>
              </a:rPr>
              <a:t></a:t>
            </a:r>
            <a:r>
              <a:rPr lang="en-US" altLang="en-US" sz="2600">
                <a:latin typeface="Times New Roman" panose="02020603050405020304" pitchFamily="18" charset="0"/>
              </a:rPr>
              <a:t> point at which the cemental surface terminates at (or) near the apex of a tooth. </a:t>
            </a:r>
          </a:p>
          <a:p>
            <a:pPr>
              <a:lnSpc>
                <a:spcPct val="80000"/>
              </a:lnSpc>
            </a:pPr>
            <a:r>
              <a:rPr lang="en-US" altLang="en-US" sz="2600">
                <a:latin typeface="Times New Roman" panose="02020603050405020304" pitchFamily="18" charset="0"/>
              </a:rPr>
              <a:t> CDJ</a:t>
            </a:r>
            <a:r>
              <a:rPr lang="en-US" altLang="en-US" sz="2600">
                <a:latin typeface="Times New Roman" panose="02020603050405020304" pitchFamily="18" charset="0"/>
                <a:sym typeface="Wingdings" panose="05000000000000000000" pitchFamily="2" charset="2"/>
              </a:rPr>
              <a:t></a:t>
            </a:r>
            <a:r>
              <a:rPr lang="en-US" altLang="en-US" sz="2600">
                <a:latin typeface="Times New Roman" panose="02020603050405020304" pitchFamily="18" charset="0"/>
              </a:rPr>
              <a:t> histological landmark,cannot be located radio graphically (or) clinically.</a:t>
            </a:r>
            <a:endParaRPr lang="en-US" altLang="en-US" sz="2600" b="1">
              <a:latin typeface="Times New Roman" panose="02020603050405020304" pitchFamily="18" charset="0"/>
            </a:endParaRPr>
          </a:p>
          <a:p>
            <a:pPr>
              <a:lnSpc>
                <a:spcPct val="80000"/>
              </a:lnSpc>
            </a:pPr>
            <a:r>
              <a:rPr lang="en-US" altLang="en-US" sz="2600" b="1">
                <a:latin typeface="Times New Roman" panose="02020603050405020304" pitchFamily="18" charset="0"/>
              </a:rPr>
              <a:t>Langeland </a:t>
            </a:r>
            <a:r>
              <a:rPr lang="en-US" altLang="en-US" sz="2600">
                <a:latin typeface="Times New Roman" panose="02020603050405020304" pitchFamily="18" charset="0"/>
                <a:sym typeface="Wingdings" panose="05000000000000000000" pitchFamily="2" charset="2"/>
              </a:rPr>
              <a:t></a:t>
            </a:r>
            <a:r>
              <a:rPr lang="en-US" altLang="en-US" sz="2600">
                <a:latin typeface="Times New Roman" panose="02020603050405020304" pitchFamily="18" charset="0"/>
              </a:rPr>
              <a:t> CDJ does not always coincide with the apical</a:t>
            </a:r>
          </a:p>
          <a:p>
            <a:pPr>
              <a:lnSpc>
                <a:spcPct val="80000"/>
              </a:lnSpc>
              <a:buFontTx/>
              <a:buNone/>
            </a:pPr>
            <a:r>
              <a:rPr lang="en-US" altLang="en-US" sz="2600">
                <a:latin typeface="Times New Roman" panose="02020603050405020304" pitchFamily="18" charset="0"/>
              </a:rPr>
              <a:t>	constriction. Located 0.5 to 3.0mm short of the anatomic apex.</a:t>
            </a:r>
          </a:p>
          <a:p>
            <a:pPr>
              <a:lnSpc>
                <a:spcPct val="80000"/>
              </a:lnSpc>
            </a:pPr>
            <a:r>
              <a:rPr lang="en-US" altLang="en-US" sz="2600">
                <a:latin typeface="Times New Roman" panose="02020603050405020304" pitchFamily="18" charset="0"/>
              </a:rPr>
              <a:t>The apical constriction is located 0.5 to 1.0mm short of the radiographic apex </a:t>
            </a:r>
          </a:p>
          <a:p>
            <a:pPr>
              <a:lnSpc>
                <a:spcPct val="80000"/>
              </a:lnSpc>
            </a:pPr>
            <a:r>
              <a:rPr lang="en-US" altLang="en-US" sz="2600">
                <a:latin typeface="Times New Roman" panose="02020603050405020304" pitchFamily="18" charset="0"/>
              </a:rPr>
              <a:t>Due to variations; the problem exists in locating apical landmarks and in interpreting their positions on radiographs.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3361B65D-118A-6A1A-C811-0C4474E655F6}"/>
              </a:ext>
            </a:extLst>
          </p:cNvPr>
          <p:cNvSpPr>
            <a:spLocks noGrp="1" noChangeArrowheads="1"/>
          </p:cNvSpPr>
          <p:nvPr>
            <p:ph type="title"/>
          </p:nvPr>
        </p:nvSpPr>
        <p:spPr>
          <a:xfrm>
            <a:off x="457200" y="274638"/>
            <a:ext cx="8229600" cy="792162"/>
          </a:xfrm>
        </p:spPr>
        <p:txBody>
          <a:bodyPr/>
          <a:lstStyle/>
          <a:p>
            <a:r>
              <a:rPr lang="en-US" altLang="en-US" sz="3600" b="1"/>
              <a:t>REFERENCE POINTS</a:t>
            </a:r>
          </a:p>
        </p:txBody>
      </p:sp>
      <p:sp>
        <p:nvSpPr>
          <p:cNvPr id="15363" name="Rectangle 3">
            <a:extLst>
              <a:ext uri="{FF2B5EF4-FFF2-40B4-BE49-F238E27FC236}">
                <a16:creationId xmlns:a16="http://schemas.microsoft.com/office/drawing/2014/main" id="{7D286292-4222-392B-F17A-27DF743A332F}"/>
              </a:ext>
            </a:extLst>
          </p:cNvPr>
          <p:cNvSpPr>
            <a:spLocks noGrp="1" noChangeArrowheads="1"/>
          </p:cNvSpPr>
          <p:nvPr>
            <p:ph type="body" idx="1"/>
          </p:nvPr>
        </p:nvSpPr>
        <p:spPr>
          <a:xfrm>
            <a:off x="457200" y="1066800"/>
            <a:ext cx="8534400" cy="5410200"/>
          </a:xfrm>
        </p:spPr>
        <p:txBody>
          <a:bodyPr/>
          <a:lstStyle/>
          <a:p>
            <a:r>
              <a:rPr lang="en-US" altLang="en-US" sz="2800">
                <a:latin typeface="Times New Roman" panose="02020603050405020304" pitchFamily="18" charset="0"/>
              </a:rPr>
              <a:t>Anterior teeth </a:t>
            </a:r>
            <a:r>
              <a:rPr lang="en-US" altLang="en-US" sz="2800">
                <a:latin typeface="Times New Roman" panose="02020603050405020304" pitchFamily="18" charset="0"/>
                <a:sym typeface="Wingdings" panose="05000000000000000000" pitchFamily="2" charset="2"/>
              </a:rPr>
              <a:t></a:t>
            </a:r>
            <a:r>
              <a:rPr lang="en-US" altLang="en-US" sz="2800">
                <a:latin typeface="Times New Roman" panose="02020603050405020304" pitchFamily="18" charset="0"/>
              </a:rPr>
              <a:t> Incisal edge </a:t>
            </a:r>
          </a:p>
          <a:p>
            <a:r>
              <a:rPr lang="en-US" altLang="en-US" sz="2800">
                <a:latin typeface="Times New Roman" panose="02020603050405020304" pitchFamily="18" charset="0"/>
              </a:rPr>
              <a:t>Premolars</a:t>
            </a:r>
            <a:r>
              <a:rPr lang="en-US" altLang="en-US" sz="2800">
                <a:latin typeface="Times New Roman" panose="02020603050405020304" pitchFamily="18" charset="0"/>
                <a:sym typeface="Wingdings" panose="05000000000000000000" pitchFamily="2" charset="2"/>
              </a:rPr>
              <a:t> 2 canals buccal canal buccal cusp</a:t>
            </a:r>
          </a:p>
          <a:p>
            <a:r>
              <a:rPr lang="en-US" altLang="en-US" sz="2800">
                <a:latin typeface="Times New Roman" panose="02020603050405020304" pitchFamily="18" charset="0"/>
                <a:sym typeface="Wingdings" panose="05000000000000000000" pitchFamily="2" charset="2"/>
              </a:rPr>
              <a:t>Molars  crossing of files</a:t>
            </a:r>
          </a:p>
          <a:p>
            <a:pPr lvl="2"/>
            <a:r>
              <a:rPr lang="en-US" altLang="en-US">
                <a:latin typeface="Times New Roman" panose="02020603050405020304" pitchFamily="18" charset="0"/>
              </a:rPr>
              <a:t>Upper molar</a:t>
            </a:r>
            <a:r>
              <a:rPr lang="en-US" altLang="en-US">
                <a:latin typeface="Times New Roman" panose="02020603050405020304" pitchFamily="18" charset="0"/>
                <a:sym typeface="Wingdings" panose="05000000000000000000" pitchFamily="2" charset="2"/>
              </a:rPr>
              <a:t> mesio buccal  disto palatal</a:t>
            </a:r>
          </a:p>
          <a:p>
            <a:pPr lvl="2">
              <a:buFontTx/>
              <a:buNone/>
            </a:pPr>
            <a:r>
              <a:rPr lang="en-US" altLang="en-US">
                <a:latin typeface="Times New Roman" panose="02020603050405020304" pitchFamily="18" charset="0"/>
              </a:rPr>
              <a:t>                        </a:t>
            </a:r>
            <a:r>
              <a:rPr lang="en-US" altLang="en-US">
                <a:latin typeface="Times New Roman" panose="02020603050405020304" pitchFamily="18" charset="0"/>
                <a:sym typeface="Wingdings" panose="05000000000000000000" pitchFamily="2" charset="2"/>
              </a:rPr>
              <a:t>disto-buccal mesio palatal</a:t>
            </a:r>
          </a:p>
          <a:p>
            <a:pPr lvl="2">
              <a:buFontTx/>
              <a:buNone/>
            </a:pPr>
            <a:r>
              <a:rPr lang="en-US" altLang="en-US">
                <a:latin typeface="Times New Roman" panose="02020603050405020304" pitchFamily="18" charset="0"/>
                <a:sym typeface="Wingdings" panose="05000000000000000000" pitchFamily="2" charset="2"/>
              </a:rPr>
              <a:t>                        palatal  buccal groove</a:t>
            </a:r>
          </a:p>
          <a:p>
            <a:pPr lvl="2"/>
            <a:r>
              <a:rPr lang="en-US" altLang="en-US">
                <a:latin typeface="Times New Roman" panose="02020603050405020304" pitchFamily="18" charset="0"/>
              </a:rPr>
              <a:t>                Lower molar </a:t>
            </a:r>
            <a:r>
              <a:rPr lang="en-US" altLang="en-US">
                <a:latin typeface="Times New Roman" panose="02020603050405020304" pitchFamily="18" charset="0"/>
                <a:sym typeface="Wingdings" panose="05000000000000000000" pitchFamily="2" charset="2"/>
              </a:rPr>
              <a:t>mesio-buccal mesio-lingual</a:t>
            </a:r>
          </a:p>
          <a:p>
            <a:pPr lvl="2">
              <a:buFontTx/>
              <a:buNone/>
            </a:pPr>
            <a:r>
              <a:rPr lang="en-US" altLang="en-US">
                <a:latin typeface="Times New Roman" panose="02020603050405020304" pitchFamily="18" charset="0"/>
              </a:rPr>
              <a:t>                                                        </a:t>
            </a:r>
            <a:r>
              <a:rPr lang="en-US" altLang="en-US">
                <a:latin typeface="Times New Roman" panose="02020603050405020304" pitchFamily="18" charset="0"/>
                <a:sym typeface="Wingdings" panose="05000000000000000000" pitchFamily="2" charset="2"/>
              </a:rPr>
              <a:t>ML mesio-buccal    </a:t>
            </a:r>
          </a:p>
          <a:p>
            <a:pPr lvl="2">
              <a:buFontTx/>
              <a:buNone/>
            </a:pPr>
            <a:r>
              <a:rPr lang="en-US" altLang="en-US">
                <a:latin typeface="Times New Roman" panose="02020603050405020304" pitchFamily="18" charset="0"/>
                <a:sym typeface="Wingdings" panose="05000000000000000000" pitchFamily="2" charset="2"/>
              </a:rPr>
              <a:t>                                                       distal mesial MR </a:t>
            </a:r>
          </a:p>
          <a:p>
            <a:pPr lvl="2">
              <a:buFontTx/>
              <a:buNone/>
            </a:pPr>
            <a:r>
              <a:rPr lang="en-US" altLang="en-US">
                <a:latin typeface="Times New Roman" panose="02020603050405020304" pitchFamily="18" charset="0"/>
                <a:sym typeface="Wingdings" panose="05000000000000000000" pitchFamily="2" charset="2"/>
              </a:rPr>
              <a:t>  </a:t>
            </a:r>
            <a:endParaRPr lang="en-US" altLang="en-US">
              <a:latin typeface="Times New Roman" panose="02020603050405020304" pitchFamily="18" charset="0"/>
            </a:endParaRPr>
          </a:p>
        </p:txBody>
      </p:sp>
      <p:pic>
        <p:nvPicPr>
          <p:cNvPr id="15364" name="Picture 4">
            <a:extLst>
              <a:ext uri="{FF2B5EF4-FFF2-40B4-BE49-F238E27FC236}">
                <a16:creationId xmlns:a16="http://schemas.microsoft.com/office/drawing/2014/main" id="{5E2073AB-D5C2-C061-B0E7-9AF977AD27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048000"/>
            <a:ext cx="2420938" cy="321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5" name="Picture 5">
            <a:extLst>
              <a:ext uri="{FF2B5EF4-FFF2-40B4-BE49-F238E27FC236}">
                <a16:creationId xmlns:a16="http://schemas.microsoft.com/office/drawing/2014/main" id="{1405DBF3-3094-8693-89AE-261BC143B6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4343400"/>
            <a:ext cx="2762250" cy="2268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366" name="Text Box 6">
            <a:extLst>
              <a:ext uri="{FF2B5EF4-FFF2-40B4-BE49-F238E27FC236}">
                <a16:creationId xmlns:a16="http://schemas.microsoft.com/office/drawing/2014/main" id="{8BB5E34C-066A-B691-727D-D6E05981C9EA}"/>
              </a:ext>
            </a:extLst>
          </p:cNvPr>
          <p:cNvSpPr txBox="1">
            <a:spLocks noChangeArrowheads="1"/>
          </p:cNvSpPr>
          <p:nvPr/>
        </p:nvSpPr>
        <p:spPr bwMode="auto">
          <a:xfrm>
            <a:off x="7010400" y="5257800"/>
            <a:ext cx="2133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lt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DA7A3608-6B73-D1E1-ACB6-0E46D8A93363}"/>
              </a:ext>
            </a:extLst>
          </p:cNvPr>
          <p:cNvSpPr>
            <a:spLocks noGrp="1" noChangeArrowheads="1"/>
          </p:cNvSpPr>
          <p:nvPr>
            <p:ph type="title"/>
          </p:nvPr>
        </p:nvSpPr>
        <p:spPr>
          <a:xfrm>
            <a:off x="457200" y="274638"/>
            <a:ext cx="4572000" cy="715962"/>
          </a:xfrm>
        </p:spPr>
        <p:txBody>
          <a:bodyPr/>
          <a:lstStyle/>
          <a:p>
            <a:r>
              <a:rPr lang="en-US" altLang="en-US" sz="3600" b="1"/>
              <a:t>Stop attachments</a:t>
            </a:r>
            <a:r>
              <a:rPr lang="en-US" altLang="en-US" sz="4000"/>
              <a:t> </a:t>
            </a:r>
          </a:p>
        </p:txBody>
      </p:sp>
      <p:sp>
        <p:nvSpPr>
          <p:cNvPr id="16387" name="Rectangle 3">
            <a:extLst>
              <a:ext uri="{FF2B5EF4-FFF2-40B4-BE49-F238E27FC236}">
                <a16:creationId xmlns:a16="http://schemas.microsoft.com/office/drawing/2014/main" id="{D03BB944-4E2B-8011-029A-2E9980524F63}"/>
              </a:ext>
            </a:extLst>
          </p:cNvPr>
          <p:cNvSpPr>
            <a:spLocks noGrp="1" noChangeArrowheads="1"/>
          </p:cNvSpPr>
          <p:nvPr>
            <p:ph type="body" idx="1"/>
          </p:nvPr>
        </p:nvSpPr>
        <p:spPr>
          <a:xfrm>
            <a:off x="457200" y="914400"/>
            <a:ext cx="8229600" cy="5211763"/>
          </a:xfrm>
        </p:spPr>
        <p:txBody>
          <a:bodyPr/>
          <a:lstStyle/>
          <a:p>
            <a:pPr>
              <a:lnSpc>
                <a:spcPct val="90000"/>
              </a:lnSpc>
            </a:pPr>
            <a:r>
              <a:rPr lang="en-US" altLang="en-US" sz="2800">
                <a:latin typeface="Times New Roman" panose="02020603050405020304" pitchFamily="18" charset="0"/>
              </a:rPr>
              <a:t>metal, silicone rubber and plastic </a:t>
            </a:r>
          </a:p>
          <a:p>
            <a:pPr>
              <a:lnSpc>
                <a:spcPct val="90000"/>
              </a:lnSpc>
            </a:pPr>
            <a:r>
              <a:rPr lang="en-US" altLang="en-US" sz="2800">
                <a:latin typeface="Times New Roman" panose="02020603050405020304" pitchFamily="18" charset="0"/>
              </a:rPr>
              <a:t>Available</a:t>
            </a:r>
            <a:r>
              <a:rPr lang="en-US" altLang="en-US" sz="2800">
                <a:latin typeface="Times New Roman" panose="02020603050405020304" pitchFamily="18" charset="0"/>
                <a:sym typeface="Wingdings" panose="05000000000000000000" pitchFamily="2" charset="2"/>
              </a:rPr>
              <a:t></a:t>
            </a:r>
            <a:r>
              <a:rPr lang="en-US" altLang="en-US" sz="2800">
                <a:latin typeface="Times New Roman" panose="02020603050405020304" pitchFamily="18" charset="0"/>
              </a:rPr>
              <a:t>Tear drop silicone –advantage </a:t>
            </a:r>
            <a:r>
              <a:rPr lang="en-US" altLang="en-US" sz="2800">
                <a:latin typeface="Times New Roman" panose="02020603050405020304" pitchFamily="18" charset="0"/>
                <a:sym typeface="Wingdings" panose="05000000000000000000" pitchFamily="2" charset="2"/>
              </a:rPr>
              <a:t></a:t>
            </a:r>
            <a:r>
              <a:rPr lang="en-US" altLang="en-US" sz="2800">
                <a:latin typeface="Times New Roman" panose="02020603050405020304" pitchFamily="18" charset="0"/>
              </a:rPr>
              <a:t> positioned to indicate canal curvature</a:t>
            </a:r>
          </a:p>
          <a:p>
            <a:pPr>
              <a:lnSpc>
                <a:spcPct val="90000"/>
              </a:lnSpc>
            </a:pPr>
            <a:r>
              <a:rPr lang="en-US" altLang="en-US" sz="2800">
                <a:latin typeface="Times New Roman" panose="02020603050405020304" pitchFamily="18" charset="0"/>
              </a:rPr>
              <a:t>do not have to be removed form the instrument during sterilization at 450 F </a:t>
            </a:r>
          </a:p>
          <a:p>
            <a:pPr>
              <a:lnSpc>
                <a:spcPct val="90000"/>
              </a:lnSpc>
            </a:pPr>
            <a:r>
              <a:rPr lang="en-US" altLang="en-US" sz="2800">
                <a:latin typeface="Times New Roman" panose="02020603050405020304" pitchFamily="18" charset="0"/>
              </a:rPr>
              <a:t>should be perpendicular and not oblique to the shaft of the instrument </a:t>
            </a:r>
          </a:p>
          <a:p>
            <a:pPr>
              <a:lnSpc>
                <a:spcPct val="90000"/>
              </a:lnSpc>
            </a:pPr>
            <a:r>
              <a:rPr lang="en-US" altLang="en-US" sz="2800">
                <a:latin typeface="Times New Roman" panose="02020603050405020304" pitchFamily="18" charset="0"/>
              </a:rPr>
              <a:t>Length adjustments </a:t>
            </a:r>
            <a:r>
              <a:rPr lang="en-US" altLang="en-US" sz="2800">
                <a:latin typeface="Times New Roman" panose="02020603050405020304" pitchFamily="18" charset="0"/>
                <a:sym typeface="Wingdings" panose="05000000000000000000" pitchFamily="2" charset="2"/>
              </a:rPr>
              <a:t></a:t>
            </a:r>
            <a:r>
              <a:rPr lang="en-US" altLang="en-US" sz="2800">
                <a:latin typeface="Times New Roman" panose="02020603050405020304" pitchFamily="18" charset="0"/>
              </a:rPr>
              <a:t>against the edge of a sterile metric ruler or endo- guaze</a:t>
            </a:r>
          </a:p>
          <a:p>
            <a:pPr>
              <a:lnSpc>
                <a:spcPct val="90000"/>
              </a:lnSpc>
            </a:pPr>
            <a:r>
              <a:rPr lang="en-US" altLang="en-US" sz="2800">
                <a:latin typeface="Times New Roman" panose="02020603050405020304" pitchFamily="18" charset="0"/>
              </a:rPr>
              <a:t>disadvantages like movement of up (or) down the shaft, leading toshort (or) past the apical constriction</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a:extLst>
              <a:ext uri="{FF2B5EF4-FFF2-40B4-BE49-F238E27FC236}">
                <a16:creationId xmlns:a16="http://schemas.microsoft.com/office/drawing/2014/main" id="{FDB2D22E-67C5-0BCB-A869-56137165D854}"/>
              </a:ext>
            </a:extLst>
          </p:cNvPr>
          <p:cNvSpPr>
            <a:spLocks noGrp="1" noChangeArrowheads="1"/>
          </p:cNvSpPr>
          <p:nvPr>
            <p:ph type="title"/>
          </p:nvPr>
        </p:nvSpPr>
        <p:spPr>
          <a:xfrm>
            <a:off x="1447800" y="274638"/>
            <a:ext cx="6172200" cy="944562"/>
          </a:xfrm>
        </p:spPr>
        <p:txBody>
          <a:bodyPr/>
          <a:lstStyle/>
          <a:p>
            <a:r>
              <a:rPr lang="en-US" altLang="en-US" sz="3200" b="1">
                <a:latin typeface="Times New Roman" panose="02020603050405020304" pitchFamily="18" charset="0"/>
              </a:rPr>
              <a:t>HISTORICAL PERSPECTIVES</a:t>
            </a:r>
            <a:r>
              <a:rPr lang="en-US" altLang="en-US"/>
              <a:t> </a:t>
            </a:r>
          </a:p>
        </p:txBody>
      </p:sp>
      <p:sp>
        <p:nvSpPr>
          <p:cNvPr id="79875" name="Rectangle 3">
            <a:extLst>
              <a:ext uri="{FF2B5EF4-FFF2-40B4-BE49-F238E27FC236}">
                <a16:creationId xmlns:a16="http://schemas.microsoft.com/office/drawing/2014/main" id="{12F6F27B-4CF0-8CC8-D626-5B68B9EE3A65}"/>
              </a:ext>
            </a:extLst>
          </p:cNvPr>
          <p:cNvSpPr>
            <a:spLocks noGrp="1" noChangeArrowheads="1"/>
          </p:cNvSpPr>
          <p:nvPr>
            <p:ph type="body" idx="1"/>
          </p:nvPr>
        </p:nvSpPr>
        <p:spPr>
          <a:xfrm>
            <a:off x="457200" y="1143000"/>
            <a:ext cx="8229600" cy="4983163"/>
          </a:xfrm>
        </p:spPr>
        <p:txBody>
          <a:bodyPr/>
          <a:lstStyle/>
          <a:p>
            <a:r>
              <a:rPr lang="en-US" altLang="en-US" sz="2400">
                <a:latin typeface="Times New Roman" panose="02020603050405020304" pitchFamily="18" charset="0"/>
              </a:rPr>
              <a:t>19</a:t>
            </a:r>
            <a:r>
              <a:rPr lang="en-US" altLang="en-US" sz="2400" baseline="30000">
                <a:latin typeface="Times New Roman" panose="02020603050405020304" pitchFamily="18" charset="0"/>
              </a:rPr>
              <a:t>th</a:t>
            </a:r>
            <a:r>
              <a:rPr lang="en-US" altLang="en-US" sz="2400">
                <a:latin typeface="Times New Roman" panose="02020603050405020304" pitchFamily="18" charset="0"/>
              </a:rPr>
              <a:t> century</a:t>
            </a:r>
            <a:r>
              <a:rPr lang="en-US" altLang="en-US" sz="2400">
                <a:latin typeface="Times New Roman" panose="02020603050405020304" pitchFamily="18" charset="0"/>
                <a:sym typeface="Wingdings" panose="05000000000000000000" pitchFamily="2" charset="2"/>
              </a:rPr>
              <a:t> no radiograph pt. response used led to multiple errors</a:t>
            </a:r>
          </a:p>
          <a:p>
            <a:r>
              <a:rPr lang="en-US" altLang="en-US" sz="2400" b="1">
                <a:latin typeface="Times New Roman" panose="02020603050405020304" pitchFamily="18" charset="0"/>
              </a:rPr>
              <a:t>Kells </a:t>
            </a:r>
            <a:r>
              <a:rPr lang="en-US" altLang="en-US" sz="2400">
                <a:latin typeface="Times New Roman" panose="02020603050405020304" pitchFamily="18" charset="0"/>
              </a:rPr>
              <a:t>in 1899</a:t>
            </a:r>
            <a:r>
              <a:rPr lang="en-US" altLang="en-US" sz="2400">
                <a:latin typeface="Times New Roman" panose="02020603050405020304" pitchFamily="18" charset="0"/>
                <a:sym typeface="Wingdings" panose="05000000000000000000" pitchFamily="2" charset="2"/>
              </a:rPr>
              <a:t>introduced radiograph to dentistry error due to miscalculations</a:t>
            </a:r>
          </a:p>
          <a:p>
            <a:r>
              <a:rPr lang="en-US" altLang="en-US" sz="2400">
                <a:latin typeface="Times New Roman" panose="02020603050405020304" pitchFamily="18" charset="0"/>
                <a:sym typeface="Wingdings" panose="05000000000000000000" pitchFamily="2" charset="2"/>
              </a:rPr>
              <a:t>1900’s</a:t>
            </a:r>
          </a:p>
          <a:p>
            <a:r>
              <a:rPr lang="en-US" altLang="en-US" sz="2400">
                <a:latin typeface="Times New Roman" panose="02020603050405020304" pitchFamily="18" charset="0"/>
              </a:rPr>
              <a:t>1920’s -</a:t>
            </a:r>
            <a:r>
              <a:rPr lang="en-US" altLang="en-US" sz="2400" b="1">
                <a:latin typeface="Times New Roman" panose="02020603050405020304" pitchFamily="18" charset="0"/>
              </a:rPr>
              <a:t>Grove </a:t>
            </a:r>
            <a:r>
              <a:rPr lang="en-US" altLang="en-US" sz="2400">
                <a:latin typeface="Times New Roman" panose="02020603050405020304" pitchFamily="18" charset="0"/>
              </a:rPr>
              <a:t>concluded that pulp tissue could not extend beyond the CDJ because the cell unique to the dental pulp, the odontoblast, was not found past the CDJ.</a:t>
            </a:r>
          </a:p>
          <a:p>
            <a:r>
              <a:rPr lang="en-US" altLang="en-US" sz="2400" b="1">
                <a:latin typeface="Times New Roman" panose="02020603050405020304" pitchFamily="18" charset="0"/>
              </a:rPr>
              <a:t>Hatton and grove </a:t>
            </a:r>
            <a:r>
              <a:rPr lang="en-US" altLang="en-US" sz="2400">
                <a:latin typeface="Times New Roman" panose="02020603050405020304" pitchFamily="18" charset="0"/>
              </a:rPr>
              <a:t>– advised that preparation beyond the CDJ would result in injury to periapical tissue.</a:t>
            </a:r>
            <a:endParaRPr lang="en-US" altLang="en-US" sz="2400" b="1">
              <a:latin typeface="Times New Roman" panose="02020603050405020304" pitchFamily="18" charset="0"/>
            </a:endParaRPr>
          </a:p>
          <a:p>
            <a:r>
              <a:rPr lang="en-US" altLang="en-US" sz="2400" b="1">
                <a:latin typeface="Times New Roman" panose="02020603050405020304" pitchFamily="18" charset="0"/>
              </a:rPr>
              <a:t>Blayney and Coolidge </a:t>
            </a:r>
            <a:r>
              <a:rPr lang="en-US" altLang="en-US" sz="2400">
                <a:latin typeface="Times New Roman" panose="02020603050405020304" pitchFamily="18" charset="0"/>
              </a:rPr>
              <a:t>– Histological evaluations indicating that filling short of the root tip gave the best results.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Rectangle 3">
            <a:extLst>
              <a:ext uri="{FF2B5EF4-FFF2-40B4-BE49-F238E27FC236}">
                <a16:creationId xmlns:a16="http://schemas.microsoft.com/office/drawing/2014/main" id="{EEDFB29D-08B7-2070-0E4D-968A4AC0AA79}"/>
              </a:ext>
            </a:extLst>
          </p:cNvPr>
          <p:cNvSpPr>
            <a:spLocks noGrp="1" noChangeArrowheads="1"/>
          </p:cNvSpPr>
          <p:nvPr>
            <p:ph type="body" idx="1"/>
          </p:nvPr>
        </p:nvSpPr>
        <p:spPr>
          <a:xfrm>
            <a:off x="457200" y="381000"/>
            <a:ext cx="8229600" cy="5745163"/>
          </a:xfrm>
        </p:spPr>
        <p:txBody>
          <a:bodyPr/>
          <a:lstStyle/>
          <a:p>
            <a:pPr>
              <a:lnSpc>
                <a:spcPct val="90000"/>
              </a:lnSpc>
            </a:pPr>
            <a:r>
              <a:rPr lang="en-US" altLang="en-US" sz="2800">
                <a:latin typeface="Times New Roman" panose="02020603050405020304" pitchFamily="18" charset="0"/>
              </a:rPr>
              <a:t>In 1955 </a:t>
            </a:r>
            <a:r>
              <a:rPr lang="en-US" altLang="en-US" sz="2800" b="1">
                <a:latin typeface="Times New Roman" panose="02020603050405020304" pitchFamily="18" charset="0"/>
              </a:rPr>
              <a:t>Kuttler </a:t>
            </a:r>
            <a:r>
              <a:rPr lang="en-US" altLang="en-US" sz="2800">
                <a:latin typeface="Times New Roman" panose="02020603050405020304" pitchFamily="18" charset="0"/>
              </a:rPr>
              <a:t>- Studied the microscopic anatomy of root tip, and decided that filing to the radiographic apex was an unwise clinical procedure</a:t>
            </a:r>
          </a:p>
          <a:p>
            <a:pPr>
              <a:lnSpc>
                <a:spcPct val="90000"/>
              </a:lnSpc>
            </a:pPr>
            <a:r>
              <a:rPr lang="en-US" altLang="en-US" sz="2800">
                <a:latin typeface="Times New Roman" panose="02020603050405020304" pitchFamily="18" charset="0"/>
              </a:rPr>
              <a:t>contributing to post operative pain and lowering the production of successful cases. </a:t>
            </a:r>
          </a:p>
          <a:p>
            <a:pPr>
              <a:lnSpc>
                <a:spcPct val="90000"/>
              </a:lnSpc>
            </a:pPr>
            <a:r>
              <a:rPr lang="en-US" altLang="en-US" sz="2800">
                <a:latin typeface="Times New Roman" panose="02020603050405020304" pitchFamily="18" charset="0"/>
              </a:rPr>
              <a:t> many decided to file specific distances away from the root tip in an effort to stop filing into the periapical tissues.</a:t>
            </a:r>
          </a:p>
          <a:p>
            <a:pPr>
              <a:lnSpc>
                <a:spcPct val="90000"/>
              </a:lnSpc>
            </a:pPr>
            <a:r>
              <a:rPr lang="en-US" altLang="en-US" sz="2800">
                <a:latin typeface="Times New Roman" panose="02020603050405020304" pitchFamily="18" charset="0"/>
              </a:rPr>
              <a:t>Some aspects of </a:t>
            </a:r>
            <a:r>
              <a:rPr lang="en-US" altLang="en-US" sz="2800" b="1">
                <a:latin typeface="Times New Roman" panose="02020603050405020304" pitchFamily="18" charset="0"/>
              </a:rPr>
              <a:t>Kuttler’s </a:t>
            </a:r>
            <a:r>
              <a:rPr lang="en-US" altLang="en-US" sz="2800">
                <a:latin typeface="Times New Roman" panose="02020603050405020304" pitchFamily="18" charset="0"/>
              </a:rPr>
              <a:t>study have been questioned. The teeth that he</a:t>
            </a:r>
          </a:p>
          <a:p>
            <a:pPr>
              <a:lnSpc>
                <a:spcPct val="90000"/>
              </a:lnSpc>
            </a:pPr>
            <a:r>
              <a:rPr lang="en-US" altLang="en-US" sz="2800">
                <a:latin typeface="Times New Roman" panose="02020603050405020304" pitchFamily="18" charset="0"/>
              </a:rPr>
              <a:t>studied had no caries, either no restorations or no periapical lesions </a:t>
            </a:r>
            <a:r>
              <a:rPr lang="en-US" altLang="en-US" sz="2800">
                <a:latin typeface="Times New Roman" panose="02020603050405020304" pitchFamily="18" charset="0"/>
                <a:sym typeface="Wingdings" panose="05000000000000000000" pitchFamily="2" charset="2"/>
              </a:rPr>
              <a:t></a:t>
            </a:r>
            <a:r>
              <a:rPr lang="en-US" altLang="en-US" sz="2800">
                <a:latin typeface="Times New Roman" panose="02020603050405020304" pitchFamily="18" charset="0"/>
              </a:rPr>
              <a:t> that are not often treated endodontically.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a:extLst>
              <a:ext uri="{FF2B5EF4-FFF2-40B4-BE49-F238E27FC236}">
                <a16:creationId xmlns:a16="http://schemas.microsoft.com/office/drawing/2014/main" id="{CDC045A9-28C4-517A-E385-629C4BDBCBAE}"/>
              </a:ext>
            </a:extLst>
          </p:cNvPr>
          <p:cNvSpPr>
            <a:spLocks noGrp="1" noChangeArrowheads="1"/>
          </p:cNvSpPr>
          <p:nvPr>
            <p:ph type="body" idx="1"/>
          </p:nvPr>
        </p:nvSpPr>
        <p:spPr>
          <a:xfrm>
            <a:off x="457200" y="304800"/>
            <a:ext cx="8229600" cy="5821363"/>
          </a:xfrm>
        </p:spPr>
        <p:txBody>
          <a:bodyPr/>
          <a:lstStyle/>
          <a:p>
            <a:pPr>
              <a:buFontTx/>
              <a:buNone/>
            </a:pPr>
            <a:r>
              <a:rPr lang="en-US" altLang="en-US" b="1"/>
              <a:t>THE MOST COMMON METHODS ARE.</a:t>
            </a:r>
          </a:p>
          <a:p>
            <a:pPr>
              <a:buFontTx/>
              <a:buNone/>
            </a:pPr>
            <a:endParaRPr lang="en-US" altLang="en-US" b="1"/>
          </a:p>
          <a:p>
            <a:pPr lvl="1"/>
            <a:r>
              <a:rPr lang="en-US" altLang="en-US" b="1"/>
              <a:t>i. RADIOGRAPHIC METHODS.</a:t>
            </a:r>
          </a:p>
          <a:p>
            <a:pPr lvl="1"/>
            <a:r>
              <a:rPr lang="en-US" altLang="en-US" b="1"/>
              <a:t>ii. ELECTRONIC METHODS.</a:t>
            </a:r>
          </a:p>
          <a:p>
            <a:pPr lvl="1"/>
            <a:r>
              <a:rPr lang="en-US" altLang="en-US" b="1"/>
              <a:t>iii. AUDIOMETRIC METHOD.</a:t>
            </a:r>
          </a:p>
          <a:p>
            <a:pPr lvl="1"/>
            <a:r>
              <a:rPr lang="en-US" altLang="en-US" b="1"/>
              <a:t>iv. DIGITAL TACTILE SENSE METHOD.</a:t>
            </a:r>
          </a:p>
          <a:p>
            <a:pPr lvl="1"/>
            <a:r>
              <a:rPr lang="en-US" altLang="en-US" b="1"/>
              <a:t>v. PAPER POINT MEASUREMENT.</a:t>
            </a:r>
          </a:p>
          <a:p>
            <a:pPr lvl="1"/>
            <a:r>
              <a:rPr lang="en-US" altLang="en-US" b="1"/>
              <a:t>vi. PATIENT RESPONSE.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a:extLst>
              <a:ext uri="{FF2B5EF4-FFF2-40B4-BE49-F238E27FC236}">
                <a16:creationId xmlns:a16="http://schemas.microsoft.com/office/drawing/2014/main" id="{71B9A328-C0E5-1BEC-37B5-9325FC8E95E5}"/>
              </a:ext>
            </a:extLst>
          </p:cNvPr>
          <p:cNvSpPr>
            <a:spLocks noGrp="1" noChangeArrowheads="1"/>
          </p:cNvSpPr>
          <p:nvPr>
            <p:ph type="body" idx="1"/>
          </p:nvPr>
        </p:nvSpPr>
        <p:spPr>
          <a:xfrm>
            <a:off x="457200" y="457200"/>
            <a:ext cx="8229600" cy="5668963"/>
          </a:xfrm>
        </p:spPr>
        <p:txBody>
          <a:bodyPr/>
          <a:lstStyle/>
          <a:p>
            <a:pPr lvl="1">
              <a:lnSpc>
                <a:spcPct val="80000"/>
              </a:lnSpc>
              <a:buFontTx/>
              <a:buNone/>
            </a:pPr>
            <a:r>
              <a:rPr lang="en-US" altLang="en-US" b="1">
                <a:latin typeface="Times New Roman" panose="02020603050405020304" pitchFamily="18" charset="0"/>
              </a:rPr>
              <a:t>RADIOGRAPHIC METHODS ARE</a:t>
            </a:r>
          </a:p>
          <a:p>
            <a:pPr lvl="1">
              <a:lnSpc>
                <a:spcPct val="80000"/>
              </a:lnSpc>
            </a:pPr>
            <a:r>
              <a:rPr lang="en-US" altLang="en-US" sz="2000" b="1"/>
              <a:t>GROSSMAN‘s method.</a:t>
            </a:r>
          </a:p>
          <a:p>
            <a:pPr lvl="1">
              <a:lnSpc>
                <a:spcPct val="80000"/>
              </a:lnSpc>
            </a:pPr>
            <a:r>
              <a:rPr lang="en-US" altLang="en-US" sz="2000" b="1"/>
              <a:t>INGLE‘s technique.</a:t>
            </a:r>
          </a:p>
          <a:p>
            <a:pPr lvl="1">
              <a:lnSpc>
                <a:spcPct val="80000"/>
              </a:lnSpc>
            </a:pPr>
            <a:r>
              <a:rPr lang="en-US" altLang="en-US" sz="2000" b="1"/>
              <a:t>WEINE’s modification.</a:t>
            </a:r>
          </a:p>
          <a:p>
            <a:pPr lvl="1">
              <a:lnSpc>
                <a:spcPct val="80000"/>
              </a:lnSpc>
            </a:pPr>
            <a:r>
              <a:rPr lang="en-US" altLang="en-US" sz="2000" b="1"/>
              <a:t>CURVED canals.</a:t>
            </a:r>
          </a:p>
          <a:p>
            <a:pPr lvl="1">
              <a:lnSpc>
                <a:spcPct val="80000"/>
              </a:lnSpc>
            </a:pPr>
            <a:r>
              <a:rPr lang="en-US" altLang="en-US" sz="2000" b="1"/>
              <a:t>OTHER METHODS,</a:t>
            </a:r>
          </a:p>
          <a:p>
            <a:pPr lvl="1">
              <a:lnSpc>
                <a:spcPct val="80000"/>
              </a:lnSpc>
            </a:pPr>
            <a:r>
              <a:rPr lang="en-US" altLang="en-US" sz="2000" b="1"/>
              <a:t>BEST METHOD.</a:t>
            </a:r>
          </a:p>
          <a:p>
            <a:pPr lvl="1">
              <a:lnSpc>
                <a:spcPct val="80000"/>
              </a:lnSpc>
            </a:pPr>
            <a:r>
              <a:rPr lang="en-US" altLang="en-US" sz="2000" b="1"/>
              <a:t>BREGMEN METHOD.</a:t>
            </a:r>
          </a:p>
          <a:p>
            <a:pPr lvl="1">
              <a:lnSpc>
                <a:spcPct val="80000"/>
              </a:lnSpc>
            </a:pPr>
            <a:r>
              <a:rPr lang="en-US" altLang="en-US" sz="2000" b="1"/>
              <a:t>BRAMANTE METHOD.</a:t>
            </a:r>
          </a:p>
          <a:p>
            <a:pPr lvl="1">
              <a:lnSpc>
                <a:spcPct val="80000"/>
              </a:lnSpc>
            </a:pPr>
            <a:r>
              <a:rPr lang="en-US" altLang="en-US" sz="2000" b="1"/>
              <a:t>EVERETT AND FIXOT GRID SYSTEM.</a:t>
            </a:r>
          </a:p>
          <a:p>
            <a:pPr lvl="1">
              <a:lnSpc>
                <a:spcPct val="80000"/>
              </a:lnSpc>
            </a:pPr>
            <a:r>
              <a:rPr lang="en-US" altLang="en-US" sz="2000" b="1"/>
              <a:t>EUCLIDEAN ENDOMETRY.</a:t>
            </a:r>
          </a:p>
          <a:p>
            <a:pPr lvl="1">
              <a:lnSpc>
                <a:spcPct val="80000"/>
              </a:lnSpc>
              <a:buFontTx/>
              <a:buNone/>
            </a:pPr>
            <a:r>
              <a:rPr lang="en-US" altLang="en-US" sz="2400" b="1">
                <a:latin typeface="Times New Roman" panose="02020603050405020304" pitchFamily="18" charset="0"/>
              </a:rPr>
              <a:t>RECENT ADVANCES IN RADIOGRAPHIC METHODS</a:t>
            </a:r>
            <a:r>
              <a:rPr lang="en-US" altLang="en-US" sz="2400" b="1"/>
              <a:t>,</a:t>
            </a:r>
          </a:p>
          <a:p>
            <a:pPr lvl="1">
              <a:lnSpc>
                <a:spcPct val="80000"/>
              </a:lnSpc>
            </a:pPr>
            <a:r>
              <a:rPr lang="en-US" altLang="en-US" sz="2000" b="1"/>
              <a:t>RADIOVISIO GRAPHY. (RVG)</a:t>
            </a:r>
          </a:p>
          <a:p>
            <a:pPr lvl="1">
              <a:lnSpc>
                <a:spcPct val="80000"/>
              </a:lnSpc>
            </a:pPr>
            <a:r>
              <a:rPr lang="en-US" altLang="en-US" sz="2000" b="1"/>
              <a:t>XERORADIO GRAPHY.</a:t>
            </a:r>
          </a:p>
          <a:p>
            <a:pPr lvl="1">
              <a:lnSpc>
                <a:spcPct val="80000"/>
              </a:lnSpc>
            </a:pPr>
            <a:r>
              <a:rPr lang="en-US" altLang="en-US" sz="2000" b="1"/>
              <a:t>DIGITAL IMAGE PROCESSING.</a:t>
            </a:r>
          </a:p>
          <a:p>
            <a:pPr lvl="1">
              <a:lnSpc>
                <a:spcPct val="80000"/>
              </a:lnSpc>
            </a:pPr>
            <a:r>
              <a:rPr lang="en-US" altLang="en-US" sz="2000" b="1"/>
              <a:t>LASER OPTICAL DISK STORAGE.</a:t>
            </a:r>
          </a:p>
          <a:p>
            <a:pPr lvl="1">
              <a:lnSpc>
                <a:spcPct val="80000"/>
              </a:lnSpc>
            </a:pPr>
            <a:endParaRPr lang="en-US" altLang="en-US" sz="20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150109A0-E5CE-782A-4464-9C39B2EA5D9F}"/>
              </a:ext>
            </a:extLst>
          </p:cNvPr>
          <p:cNvSpPr>
            <a:spLocks noGrp="1" noChangeArrowheads="1"/>
          </p:cNvSpPr>
          <p:nvPr>
            <p:ph type="title"/>
          </p:nvPr>
        </p:nvSpPr>
        <p:spPr/>
        <p:txBody>
          <a:bodyPr/>
          <a:lstStyle/>
          <a:p>
            <a:r>
              <a:rPr lang="en-US" altLang="en-US" b="1"/>
              <a:t> </a:t>
            </a:r>
            <a:r>
              <a:rPr lang="en-US" altLang="en-US" sz="3600" b="1">
                <a:latin typeface="Times New Roman" panose="02020603050405020304" pitchFamily="18" charset="0"/>
              </a:rPr>
              <a:t>RADIOGRAPHIC METHODS</a:t>
            </a:r>
            <a:endParaRPr lang="en-US" altLang="en-US" sz="3600">
              <a:latin typeface="Times New Roman" panose="02020603050405020304" pitchFamily="18" charset="0"/>
            </a:endParaRPr>
          </a:p>
        </p:txBody>
      </p:sp>
      <p:sp>
        <p:nvSpPr>
          <p:cNvPr id="19459" name="Rectangle 3">
            <a:extLst>
              <a:ext uri="{FF2B5EF4-FFF2-40B4-BE49-F238E27FC236}">
                <a16:creationId xmlns:a16="http://schemas.microsoft.com/office/drawing/2014/main" id="{A39B3B57-48F6-8574-D80A-E8CE43E1C528}"/>
              </a:ext>
            </a:extLst>
          </p:cNvPr>
          <p:cNvSpPr>
            <a:spLocks noGrp="1" noChangeArrowheads="1"/>
          </p:cNvSpPr>
          <p:nvPr>
            <p:ph type="body" idx="1"/>
          </p:nvPr>
        </p:nvSpPr>
        <p:spPr>
          <a:xfrm>
            <a:off x="457200" y="1219200"/>
            <a:ext cx="8229600" cy="4906963"/>
          </a:xfrm>
        </p:spPr>
        <p:txBody>
          <a:bodyPr/>
          <a:lstStyle/>
          <a:p>
            <a:r>
              <a:rPr lang="en-US" altLang="en-US" sz="2800" b="1"/>
              <a:t>Grossman’s method</a:t>
            </a:r>
          </a:p>
          <a:p>
            <a:pPr>
              <a:buFontTx/>
              <a:buNone/>
            </a:pPr>
            <a:r>
              <a:rPr lang="en-US" altLang="en-US" sz="2800"/>
              <a:t>   </a:t>
            </a:r>
            <a:r>
              <a:rPr lang="en-US" altLang="en-US" sz="2800">
                <a:sym typeface="Wingdings" panose="05000000000000000000" pitchFamily="2" charset="2"/>
              </a:rPr>
              <a:t></a:t>
            </a:r>
            <a:r>
              <a:rPr lang="en-US" altLang="en-US" sz="2400">
                <a:latin typeface="Times New Roman" panose="02020603050405020304" pitchFamily="18" charset="0"/>
              </a:rPr>
              <a:t>instrument extending to the apical constriction is </a:t>
            </a:r>
            <a:r>
              <a:rPr lang="en-US" altLang="en-US" sz="2400">
                <a:latin typeface="Times New Roman" panose="02020603050405020304" pitchFamily="18" charset="0"/>
                <a:sym typeface="Wingdings" panose="05000000000000000000" pitchFamily="2" charset="2"/>
              </a:rPr>
              <a:t></a:t>
            </a:r>
            <a:r>
              <a:rPr lang="en-US" altLang="en-US" sz="2400">
                <a:latin typeface="Times New Roman" panose="02020603050405020304" pitchFamily="18" charset="0"/>
              </a:rPr>
              <a:t> by digital tactile sense and a radiograph is taken. </a:t>
            </a:r>
          </a:p>
          <a:p>
            <a:pPr>
              <a:buFontTx/>
              <a:buNone/>
            </a:pPr>
            <a:r>
              <a:rPr lang="en-US" altLang="en-US" sz="2400">
                <a:latin typeface="Times New Roman" panose="02020603050405020304" pitchFamily="18" charset="0"/>
              </a:rPr>
              <a:t>   </a:t>
            </a:r>
            <a:r>
              <a:rPr lang="en-US" altLang="en-US" sz="2400">
                <a:latin typeface="Times New Roman" panose="02020603050405020304" pitchFamily="18" charset="0"/>
                <a:sym typeface="Wingdings" panose="05000000000000000000" pitchFamily="2" charset="2"/>
              </a:rPr>
              <a:t></a:t>
            </a:r>
            <a:r>
              <a:rPr lang="en-US" altLang="en-US" sz="2400">
                <a:latin typeface="Times New Roman" panose="02020603050405020304" pitchFamily="18" charset="0"/>
              </a:rPr>
              <a:t>A mark (or) stopper is placed at the occlusal (or) incisal</a:t>
            </a:r>
          </a:p>
          <a:p>
            <a:pPr>
              <a:buFontTx/>
              <a:buNone/>
            </a:pPr>
            <a:r>
              <a:rPr lang="en-US" altLang="en-US" sz="2400">
                <a:latin typeface="Times New Roman" panose="02020603050405020304" pitchFamily="18" charset="0"/>
              </a:rPr>
              <a:t>  </a:t>
            </a:r>
            <a:r>
              <a:rPr lang="en-US" altLang="en-US" sz="2400">
                <a:latin typeface="Times New Roman" panose="02020603050405020304" pitchFamily="18" charset="0"/>
                <a:sym typeface="Wingdings" panose="05000000000000000000" pitchFamily="2" charset="2"/>
              </a:rPr>
              <a:t></a:t>
            </a:r>
            <a:r>
              <a:rPr lang="en-US" altLang="en-US" sz="2400">
                <a:latin typeface="Times New Roman" panose="02020603050405020304" pitchFamily="18" charset="0"/>
              </a:rPr>
              <a:t>reference point which will also be detectable on the radiograph. </a:t>
            </a:r>
          </a:p>
          <a:p>
            <a:pPr>
              <a:buFontTx/>
              <a:buNone/>
            </a:pPr>
            <a:r>
              <a:rPr lang="en-US" altLang="en-US" sz="2400">
                <a:latin typeface="Times New Roman" panose="02020603050405020304" pitchFamily="18" charset="0"/>
                <a:sym typeface="Wingdings" panose="05000000000000000000" pitchFamily="2" charset="2"/>
              </a:rPr>
              <a:t>  </a:t>
            </a:r>
            <a:r>
              <a:rPr lang="en-US" altLang="en-US" sz="2400">
                <a:latin typeface="Times New Roman" panose="02020603050405020304" pitchFamily="18" charset="0"/>
              </a:rPr>
              <a:t>By measuring the length of radiographic images of both the tooth and measuring instrument as well as the actual length of the instrument the clinician can determine the actual length of the tooth by a mathematical formula.</a:t>
            </a:r>
          </a:p>
        </p:txBody>
      </p:sp>
      <p:pic>
        <p:nvPicPr>
          <p:cNvPr id="19460" name="Picture 4">
            <a:extLst>
              <a:ext uri="{FF2B5EF4-FFF2-40B4-BE49-F238E27FC236}">
                <a16:creationId xmlns:a16="http://schemas.microsoft.com/office/drawing/2014/main" id="{F2337591-2B46-08F3-A6C9-D748964686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5410200"/>
            <a:ext cx="5791200" cy="1165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a:extLst>
              <a:ext uri="{FF2B5EF4-FFF2-40B4-BE49-F238E27FC236}">
                <a16:creationId xmlns:a16="http://schemas.microsoft.com/office/drawing/2014/main" id="{4B48E210-3750-A2F6-B79A-3B375FCBA1EC}"/>
              </a:ext>
            </a:extLst>
          </p:cNvPr>
          <p:cNvSpPr>
            <a:spLocks noGrp="1" noChangeArrowheads="1"/>
          </p:cNvSpPr>
          <p:nvPr>
            <p:ph type="body" idx="1"/>
          </p:nvPr>
        </p:nvSpPr>
        <p:spPr>
          <a:xfrm>
            <a:off x="457200" y="457200"/>
            <a:ext cx="8229600" cy="5668963"/>
          </a:xfrm>
        </p:spPr>
        <p:txBody>
          <a:bodyPr/>
          <a:lstStyle/>
          <a:p>
            <a:r>
              <a:rPr lang="en-US" altLang="en-US" b="1" i="1">
                <a:latin typeface="Times New Roman" panose="02020603050405020304" pitchFamily="18" charset="0"/>
              </a:rPr>
              <a:t>INGLE’S TECHNIQUE:-</a:t>
            </a:r>
          </a:p>
          <a:p>
            <a:pPr>
              <a:lnSpc>
                <a:spcPct val="130000"/>
              </a:lnSpc>
              <a:buFontTx/>
              <a:buChar char="-"/>
            </a:pPr>
            <a:r>
              <a:rPr lang="en-US" altLang="en-US" sz="2800">
                <a:latin typeface="Times New Roman" panose="02020603050405020304" pitchFamily="18" charset="0"/>
              </a:rPr>
              <a:t>1.Good, undistorted, preoperative radiographs </a:t>
            </a:r>
          </a:p>
          <a:p>
            <a:pPr>
              <a:lnSpc>
                <a:spcPct val="130000"/>
              </a:lnSpc>
              <a:buFontTx/>
              <a:buChar char="-"/>
            </a:pPr>
            <a:r>
              <a:rPr lang="en-US" altLang="en-US" sz="2800">
                <a:latin typeface="Times New Roman" panose="02020603050405020304" pitchFamily="18" charset="0"/>
              </a:rPr>
              <a:t>2. Adequate coronal access to all canals.</a:t>
            </a:r>
          </a:p>
          <a:p>
            <a:pPr>
              <a:lnSpc>
                <a:spcPct val="130000"/>
              </a:lnSpc>
              <a:buFontTx/>
              <a:buChar char="-"/>
            </a:pPr>
            <a:r>
              <a:rPr lang="en-US" altLang="en-US" sz="2800">
                <a:latin typeface="Times New Roman" panose="02020603050405020304" pitchFamily="18" charset="0"/>
              </a:rPr>
              <a:t>3. An endodontic millimeter ruler.</a:t>
            </a:r>
          </a:p>
          <a:p>
            <a:pPr>
              <a:lnSpc>
                <a:spcPct val="130000"/>
              </a:lnSpc>
              <a:buFontTx/>
              <a:buChar char="-"/>
            </a:pPr>
            <a:r>
              <a:rPr lang="en-US" altLang="en-US" sz="2800">
                <a:latin typeface="Times New Roman" panose="02020603050405020304" pitchFamily="18" charset="0"/>
              </a:rPr>
              <a:t>4. Working knowledge of the average length of all of the teeth.</a:t>
            </a:r>
          </a:p>
          <a:p>
            <a:pPr>
              <a:lnSpc>
                <a:spcPct val="130000"/>
              </a:lnSpc>
              <a:buFontTx/>
              <a:buChar char="-"/>
            </a:pPr>
            <a:r>
              <a:rPr lang="en-US" altLang="en-US" sz="2800">
                <a:latin typeface="Times New Roman" panose="02020603050405020304" pitchFamily="18" charset="0"/>
              </a:rPr>
              <a:t>5. A definite, repeatable plane of references / anatomic landmark on the tooth, should be noted on the patient’s record.</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8" name="Picture 4">
            <a:extLst>
              <a:ext uri="{FF2B5EF4-FFF2-40B4-BE49-F238E27FC236}">
                <a16:creationId xmlns:a16="http://schemas.microsoft.com/office/drawing/2014/main" id="{A788B00A-3C64-DBF7-412A-F419ADBE6C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2675" y="304800"/>
            <a:ext cx="7223125" cy="593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509" name="Line 5">
            <a:extLst>
              <a:ext uri="{FF2B5EF4-FFF2-40B4-BE49-F238E27FC236}">
                <a16:creationId xmlns:a16="http://schemas.microsoft.com/office/drawing/2014/main" id="{4FC69D50-2D9A-7865-FA9B-71DA2AEF2444}"/>
              </a:ext>
            </a:extLst>
          </p:cNvPr>
          <p:cNvSpPr>
            <a:spLocks noChangeShapeType="1"/>
          </p:cNvSpPr>
          <p:nvPr/>
        </p:nvSpPr>
        <p:spPr bwMode="auto">
          <a:xfrm>
            <a:off x="1143000" y="6248400"/>
            <a:ext cx="7162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a:extLst>
              <a:ext uri="{FF2B5EF4-FFF2-40B4-BE49-F238E27FC236}">
                <a16:creationId xmlns:a16="http://schemas.microsoft.com/office/drawing/2014/main" id="{4AC4FC3B-1E4A-4EC3-AC6F-4604A940A01F}"/>
              </a:ext>
            </a:extLst>
          </p:cNvPr>
          <p:cNvSpPr>
            <a:spLocks noGrp="1" noChangeArrowheads="1"/>
          </p:cNvSpPr>
          <p:nvPr>
            <p:ph type="body" idx="1"/>
          </p:nvPr>
        </p:nvSpPr>
        <p:spPr>
          <a:xfrm>
            <a:off x="457200" y="304800"/>
            <a:ext cx="8229600" cy="5821363"/>
          </a:xfrm>
        </p:spPr>
        <p:txBody>
          <a:bodyPr/>
          <a:lstStyle/>
          <a:p>
            <a:pPr>
              <a:lnSpc>
                <a:spcPct val="80000"/>
              </a:lnSpc>
            </a:pPr>
            <a:r>
              <a:rPr lang="en-US" altLang="en-US" sz="2400" b="1">
                <a:latin typeface="Times New Roman" panose="02020603050405020304" pitchFamily="18" charset="0"/>
              </a:rPr>
              <a:t>1) INTRODUCTION.</a:t>
            </a:r>
          </a:p>
          <a:p>
            <a:pPr>
              <a:lnSpc>
                <a:spcPct val="80000"/>
              </a:lnSpc>
            </a:pPr>
            <a:r>
              <a:rPr lang="en-US" altLang="en-US" sz="2400" b="1">
                <a:latin typeface="Times New Roman" panose="02020603050405020304" pitchFamily="18" charset="0"/>
              </a:rPr>
              <a:t>2) SIGNIFICANCES OF WORKING LENGTH.</a:t>
            </a:r>
          </a:p>
          <a:p>
            <a:pPr>
              <a:lnSpc>
                <a:spcPct val="80000"/>
              </a:lnSpc>
            </a:pPr>
            <a:r>
              <a:rPr lang="en-US" altLang="en-US" sz="2400" b="1">
                <a:latin typeface="Times New Roman" panose="02020603050405020304" pitchFamily="18" charset="0"/>
              </a:rPr>
              <a:t>3) ANATOMICAL CONSIDERATIONS AND TERMINOLOGY.</a:t>
            </a:r>
          </a:p>
          <a:p>
            <a:pPr>
              <a:lnSpc>
                <a:spcPct val="80000"/>
              </a:lnSpc>
            </a:pPr>
            <a:r>
              <a:rPr lang="en-US" altLang="en-US" sz="2400" b="1">
                <a:latin typeface="Times New Roman" panose="02020603050405020304" pitchFamily="18" charset="0"/>
              </a:rPr>
              <a:t>4) USE OF REFERENCE POINTS.</a:t>
            </a:r>
          </a:p>
          <a:p>
            <a:pPr>
              <a:lnSpc>
                <a:spcPct val="80000"/>
              </a:lnSpc>
            </a:pPr>
            <a:r>
              <a:rPr lang="en-US" altLang="en-US" sz="2400" b="1">
                <a:latin typeface="Times New Roman" panose="02020603050405020304" pitchFamily="18" charset="0"/>
              </a:rPr>
              <a:t>5) HISTORICAL PERSPECTIVES.</a:t>
            </a:r>
          </a:p>
          <a:p>
            <a:pPr>
              <a:lnSpc>
                <a:spcPct val="80000"/>
              </a:lnSpc>
            </a:pPr>
            <a:r>
              <a:rPr lang="en-US" altLang="en-US" sz="2400" b="1">
                <a:latin typeface="Times New Roman" panose="02020603050405020304" pitchFamily="18" charset="0"/>
              </a:rPr>
              <a:t>6) METHODS OF DETERMINATION OF WORKING LENGTH.</a:t>
            </a:r>
          </a:p>
          <a:p>
            <a:pPr>
              <a:lnSpc>
                <a:spcPct val="80000"/>
              </a:lnSpc>
              <a:buFontTx/>
              <a:buNone/>
            </a:pPr>
            <a:r>
              <a:rPr lang="en-US" altLang="en-US" sz="2400" b="1">
                <a:latin typeface="Times New Roman" panose="02020603050405020304" pitchFamily="18" charset="0"/>
              </a:rPr>
              <a:t>			A. RADIOGRAPHIC METHODS.</a:t>
            </a:r>
          </a:p>
          <a:p>
            <a:pPr>
              <a:lnSpc>
                <a:spcPct val="80000"/>
              </a:lnSpc>
              <a:buFontTx/>
              <a:buNone/>
            </a:pPr>
            <a:r>
              <a:rPr lang="en-US" altLang="en-US" sz="2400" b="1">
                <a:latin typeface="Times New Roman" panose="02020603050405020304" pitchFamily="18" charset="0"/>
              </a:rPr>
              <a:t>			B. ELECTRONIC METHODS.</a:t>
            </a:r>
          </a:p>
          <a:p>
            <a:pPr>
              <a:lnSpc>
                <a:spcPct val="80000"/>
              </a:lnSpc>
              <a:buFontTx/>
              <a:buNone/>
            </a:pPr>
            <a:r>
              <a:rPr lang="en-US" altLang="en-US" sz="2400" b="1">
                <a:latin typeface="Times New Roman" panose="02020603050405020304" pitchFamily="18" charset="0"/>
              </a:rPr>
              <a:t>			C. AUDIOMETRIC METHOD.</a:t>
            </a:r>
          </a:p>
          <a:p>
            <a:pPr>
              <a:lnSpc>
                <a:spcPct val="80000"/>
              </a:lnSpc>
              <a:buFontTx/>
              <a:buNone/>
            </a:pPr>
            <a:r>
              <a:rPr lang="en-US" altLang="en-US" sz="2400" b="1">
                <a:latin typeface="Times New Roman" panose="02020603050405020304" pitchFamily="18" charset="0"/>
              </a:rPr>
              <a:t>			D. DIGITAL TACTILE SENSE METHOD.</a:t>
            </a:r>
          </a:p>
          <a:p>
            <a:pPr>
              <a:lnSpc>
                <a:spcPct val="80000"/>
              </a:lnSpc>
              <a:buFontTx/>
              <a:buNone/>
            </a:pPr>
            <a:r>
              <a:rPr lang="en-US" altLang="en-US" sz="2400" b="1">
                <a:latin typeface="Times New Roman" panose="02020603050405020304" pitchFamily="18" charset="0"/>
              </a:rPr>
              <a:t>			E. PAPER POINT MEASUREMENT.</a:t>
            </a:r>
          </a:p>
          <a:p>
            <a:pPr>
              <a:lnSpc>
                <a:spcPct val="80000"/>
              </a:lnSpc>
              <a:buFontTx/>
              <a:buNone/>
            </a:pPr>
            <a:r>
              <a:rPr lang="en-US" altLang="en-US" sz="2400" b="1">
                <a:latin typeface="Times New Roman" panose="02020603050405020304" pitchFamily="18" charset="0"/>
              </a:rPr>
              <a:t>			F. PATIENT RESPONSE.</a:t>
            </a:r>
          </a:p>
          <a:p>
            <a:pPr>
              <a:lnSpc>
                <a:spcPct val="80000"/>
              </a:lnSpc>
            </a:pPr>
            <a:r>
              <a:rPr lang="en-US" altLang="en-US" sz="2400" b="1">
                <a:latin typeface="Times New Roman" panose="02020603050405020304" pitchFamily="18" charset="0"/>
              </a:rPr>
              <a:t>7) CLINICAL SIGNIFICANCES.</a:t>
            </a:r>
          </a:p>
          <a:p>
            <a:pPr>
              <a:lnSpc>
                <a:spcPct val="80000"/>
              </a:lnSpc>
            </a:pPr>
            <a:r>
              <a:rPr lang="en-US" altLang="en-US" sz="2400" b="1">
                <a:latin typeface="Times New Roman" panose="02020603050405020304" pitchFamily="18" charset="0"/>
              </a:rPr>
              <a:t>8) SUMMARY AND CONCLUSION.</a:t>
            </a:r>
          </a:p>
          <a:p>
            <a:pPr>
              <a:lnSpc>
                <a:spcPct val="80000"/>
              </a:lnSpc>
            </a:pPr>
            <a:r>
              <a:rPr lang="en-US" altLang="en-US" sz="2400" b="1">
                <a:latin typeface="Times New Roman" panose="02020603050405020304" pitchFamily="18" charset="0"/>
              </a:rPr>
              <a:t>10) REFERENCES.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2" name="Picture 4">
            <a:extLst>
              <a:ext uri="{FF2B5EF4-FFF2-40B4-BE49-F238E27FC236}">
                <a16:creationId xmlns:a16="http://schemas.microsoft.com/office/drawing/2014/main" id="{97087964-102F-542B-BEB3-E776751963CD}"/>
              </a:ext>
            </a:extLst>
          </p:cNvPr>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762000" y="2209800"/>
            <a:ext cx="7162800" cy="2971800"/>
          </a:xfrm>
          <a:noFill/>
          <a:ln/>
        </p:spPr>
      </p:pic>
      <p:sp>
        <p:nvSpPr>
          <p:cNvPr id="22533" name="Text Box 5">
            <a:extLst>
              <a:ext uri="{FF2B5EF4-FFF2-40B4-BE49-F238E27FC236}">
                <a16:creationId xmlns:a16="http://schemas.microsoft.com/office/drawing/2014/main" id="{941C4D3B-18E5-8A90-DBEC-0403F1DAE4B2}"/>
              </a:ext>
            </a:extLst>
          </p:cNvPr>
          <p:cNvSpPr txBox="1">
            <a:spLocks noChangeArrowheads="1"/>
          </p:cNvSpPr>
          <p:nvPr/>
        </p:nvSpPr>
        <p:spPr bwMode="auto">
          <a:xfrm>
            <a:off x="2133600" y="5334000"/>
            <a:ext cx="4724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t>Clarks rule (SLOB technique)</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566E7CA6-CB9B-8EAE-EE4C-B54FAE48428D}"/>
              </a:ext>
            </a:extLst>
          </p:cNvPr>
          <p:cNvSpPr>
            <a:spLocks noGrp="1" noChangeArrowheads="1"/>
          </p:cNvSpPr>
          <p:nvPr>
            <p:ph type="title"/>
          </p:nvPr>
        </p:nvSpPr>
        <p:spPr/>
        <p:txBody>
          <a:bodyPr/>
          <a:lstStyle/>
          <a:p>
            <a:r>
              <a:rPr lang="en-US" altLang="en-US"/>
              <a:t>Weine’s modification</a:t>
            </a:r>
          </a:p>
        </p:txBody>
      </p:sp>
      <p:pic>
        <p:nvPicPr>
          <p:cNvPr id="23556" name="Picture 4">
            <a:extLst>
              <a:ext uri="{FF2B5EF4-FFF2-40B4-BE49-F238E27FC236}">
                <a16:creationId xmlns:a16="http://schemas.microsoft.com/office/drawing/2014/main" id="{F229A7C0-BB95-7673-651F-4CA057C0244B}"/>
              </a:ext>
            </a:extLst>
          </p:cNvPr>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219200" y="4572000"/>
            <a:ext cx="6710363" cy="1987550"/>
          </a:xfrm>
          <a:noFill/>
          <a:ln/>
        </p:spPr>
      </p:pic>
      <p:sp>
        <p:nvSpPr>
          <p:cNvPr id="23557" name="Text Box 5">
            <a:extLst>
              <a:ext uri="{FF2B5EF4-FFF2-40B4-BE49-F238E27FC236}">
                <a16:creationId xmlns:a16="http://schemas.microsoft.com/office/drawing/2014/main" id="{437D1B8E-DD12-4229-71F2-A1AB37CF0C12}"/>
              </a:ext>
            </a:extLst>
          </p:cNvPr>
          <p:cNvSpPr txBox="1">
            <a:spLocks noChangeArrowheads="1"/>
          </p:cNvSpPr>
          <p:nvPr/>
        </p:nvSpPr>
        <p:spPr bwMode="auto">
          <a:xfrm>
            <a:off x="914400" y="1447800"/>
            <a:ext cx="7239000" cy="272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20000"/>
              </a:lnSpc>
            </a:pPr>
            <a:r>
              <a:rPr lang="en-US" altLang="en-US" sz="2400">
                <a:latin typeface="Times New Roman" panose="02020603050405020304" pitchFamily="18" charset="0"/>
              </a:rPr>
              <a:t>1. If no root (or) bone resorption is evident preparation should terminate1.0mm from the apical foramen.</a:t>
            </a:r>
          </a:p>
          <a:p>
            <a:pPr>
              <a:lnSpc>
                <a:spcPct val="120000"/>
              </a:lnSpc>
            </a:pPr>
            <a:r>
              <a:rPr lang="en-US" altLang="en-US" sz="2400">
                <a:latin typeface="Times New Roman" panose="02020603050405020304" pitchFamily="18" charset="0"/>
              </a:rPr>
              <a:t>2. If bone resorption is apparent but there is no root resorption shorten the length by 1.5mm</a:t>
            </a:r>
          </a:p>
          <a:p>
            <a:pPr>
              <a:lnSpc>
                <a:spcPct val="120000"/>
              </a:lnSpc>
            </a:pPr>
            <a:r>
              <a:rPr lang="en-US" altLang="en-US" sz="2400">
                <a:latin typeface="Times New Roman" panose="02020603050405020304" pitchFamily="18" charset="0"/>
              </a:rPr>
              <a:t>3. If both root and bone resorption is apparent shorten the length by 2.0mm.</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a:extLst>
              <a:ext uri="{FF2B5EF4-FFF2-40B4-BE49-F238E27FC236}">
                <a16:creationId xmlns:a16="http://schemas.microsoft.com/office/drawing/2014/main" id="{99E77D92-9EC5-A153-653D-64855B86D1CD}"/>
              </a:ext>
            </a:extLst>
          </p:cNvPr>
          <p:cNvSpPr>
            <a:spLocks noGrp="1" noChangeArrowheads="1"/>
          </p:cNvSpPr>
          <p:nvPr>
            <p:ph type="body" idx="1"/>
          </p:nvPr>
        </p:nvSpPr>
        <p:spPr>
          <a:xfrm>
            <a:off x="457200" y="381000"/>
            <a:ext cx="8229600" cy="5745163"/>
          </a:xfrm>
        </p:spPr>
        <p:txBody>
          <a:bodyPr/>
          <a:lstStyle/>
          <a:p>
            <a:r>
              <a:rPr lang="en-US" altLang="en-US" b="1"/>
              <a:t>BEST </a:t>
            </a:r>
            <a:r>
              <a:rPr lang="en-US" altLang="en-US" sz="2400" b="1"/>
              <a:t>METHOD:</a:t>
            </a:r>
            <a:r>
              <a:rPr lang="en-US" altLang="en-US" sz="2400"/>
              <a:t>as described by </a:t>
            </a:r>
            <a:r>
              <a:rPr lang="en-US" altLang="en-US" sz="2400" b="1"/>
              <a:t>Best: </a:t>
            </a:r>
            <a:r>
              <a:rPr lang="en-US" altLang="en-US" sz="2400"/>
              <a:t>A 10mm steel pin was fixed to the labial surface of the tooth with utility wax in a position parallel to its long axis before radiograph obtained. </a:t>
            </a:r>
          </a:p>
          <a:p>
            <a:r>
              <a:rPr lang="en-US" altLang="en-US" sz="2400"/>
              <a:t>The radiograph so obtained was carried to the BW gauge which indicates the tooth length.</a:t>
            </a:r>
          </a:p>
          <a:p>
            <a:r>
              <a:rPr lang="en-US" altLang="en-US" sz="2400"/>
              <a:t>Best attained little success, generally resulting in lengths greater than thereal length of the teeth.</a:t>
            </a:r>
          </a:p>
        </p:txBody>
      </p:sp>
      <p:pic>
        <p:nvPicPr>
          <p:cNvPr id="24580" name="Picture 4">
            <a:extLst>
              <a:ext uri="{FF2B5EF4-FFF2-40B4-BE49-F238E27FC236}">
                <a16:creationId xmlns:a16="http://schemas.microsoft.com/office/drawing/2014/main" id="{69AE88B7-25F9-9EB1-F91D-BE65D9DE66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3429000"/>
            <a:ext cx="2382838" cy="3130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581" name="Picture 5">
            <a:extLst>
              <a:ext uri="{FF2B5EF4-FFF2-40B4-BE49-F238E27FC236}">
                <a16:creationId xmlns:a16="http://schemas.microsoft.com/office/drawing/2014/main" id="{48590D89-6383-26A1-7D7E-109AE86723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3657600"/>
            <a:ext cx="2116138" cy="290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a:extLst>
              <a:ext uri="{FF2B5EF4-FFF2-40B4-BE49-F238E27FC236}">
                <a16:creationId xmlns:a16="http://schemas.microsoft.com/office/drawing/2014/main" id="{16E8860D-78A4-CAF5-B743-6460F578DD5F}"/>
              </a:ext>
            </a:extLst>
          </p:cNvPr>
          <p:cNvSpPr>
            <a:spLocks noGrp="1" noChangeArrowheads="1"/>
          </p:cNvSpPr>
          <p:nvPr>
            <p:ph type="body" idx="1"/>
          </p:nvPr>
        </p:nvSpPr>
        <p:spPr>
          <a:xfrm>
            <a:off x="457200" y="304800"/>
            <a:ext cx="8229600" cy="5821363"/>
          </a:xfrm>
        </p:spPr>
        <p:txBody>
          <a:bodyPr/>
          <a:lstStyle/>
          <a:p>
            <a:r>
              <a:rPr lang="en-US" altLang="en-US" sz="2800" b="1"/>
              <a:t>BREGMAN METHOD</a:t>
            </a:r>
            <a:endParaRPr lang="en-US" altLang="en-US" sz="2800"/>
          </a:p>
          <a:p>
            <a:r>
              <a:rPr lang="en-US" altLang="en-US" sz="2800"/>
              <a:t>In this method flat probes, 25mm. in length, were prepared. </a:t>
            </a:r>
          </a:p>
          <a:p>
            <a:r>
              <a:rPr lang="en-US" altLang="en-US" sz="2800"/>
              <a:t>Each had a steel blade fixed with acrylic resin as a stop, leaving a free segment of 10mm for placement into the root canal. </a:t>
            </a:r>
          </a:p>
          <a:p>
            <a:r>
              <a:rPr lang="en-US" altLang="en-US" sz="2800"/>
              <a:t>This probe was placed in the tooth until the metallic end touched the incisal edge (or) cusp tip of the tooth. </a:t>
            </a:r>
          </a:p>
          <a:p>
            <a:r>
              <a:rPr lang="en-US" altLang="en-US" sz="2800"/>
              <a:t>Then a radiograph was taken. </a:t>
            </a:r>
          </a:p>
          <a:p>
            <a:r>
              <a:rPr lang="en-US" altLang="en-US" sz="2800"/>
              <a:t>In the radiographic image the following factors were measured:</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a:extLst>
              <a:ext uri="{FF2B5EF4-FFF2-40B4-BE49-F238E27FC236}">
                <a16:creationId xmlns:a16="http://schemas.microsoft.com/office/drawing/2014/main" id="{9C2C8CC1-E619-19FE-E934-182AFF65800F}"/>
              </a:ext>
            </a:extLst>
          </p:cNvPr>
          <p:cNvSpPr>
            <a:spLocks noGrp="1" noChangeArrowheads="1"/>
          </p:cNvSpPr>
          <p:nvPr>
            <p:ph type="body" idx="1"/>
          </p:nvPr>
        </p:nvSpPr>
        <p:spPr>
          <a:xfrm>
            <a:off x="457200" y="304800"/>
            <a:ext cx="8229600" cy="5821363"/>
          </a:xfrm>
        </p:spPr>
        <p:txBody>
          <a:bodyPr/>
          <a:lstStyle/>
          <a:p>
            <a:r>
              <a:rPr lang="en-US" altLang="en-US" sz="2800">
                <a:latin typeface="Times New Roman" panose="02020603050405020304" pitchFamily="18" charset="0"/>
              </a:rPr>
              <a:t>CAD = Apparent tooth length, seen in the radiograph.</a:t>
            </a:r>
          </a:p>
          <a:p>
            <a:r>
              <a:rPr lang="en-US" altLang="en-US" sz="2800">
                <a:latin typeface="Times New Roman" panose="02020603050405020304" pitchFamily="18" charset="0"/>
              </a:rPr>
              <a:t>CRI = Real instrument length.</a:t>
            </a:r>
          </a:p>
          <a:p>
            <a:r>
              <a:rPr lang="en-US" altLang="en-US" sz="2800">
                <a:latin typeface="Times New Roman" panose="02020603050405020304" pitchFamily="18" charset="0"/>
              </a:rPr>
              <a:t>CAI = Apparent instrument length, seen in the radiograph.</a:t>
            </a:r>
          </a:p>
          <a:p>
            <a:pPr>
              <a:buFontTx/>
              <a:buNone/>
            </a:pPr>
            <a:endParaRPr lang="en-US" altLang="en-US" sz="2800">
              <a:latin typeface="Times New Roman" panose="02020603050405020304" pitchFamily="18" charset="0"/>
            </a:endParaRPr>
          </a:p>
          <a:p>
            <a:endParaRPr lang="en-US" altLang="en-US" sz="2800">
              <a:latin typeface="Times New Roman" panose="02020603050405020304" pitchFamily="18" charset="0"/>
            </a:endParaRPr>
          </a:p>
        </p:txBody>
      </p:sp>
      <p:pic>
        <p:nvPicPr>
          <p:cNvPr id="26628" name="Picture 4">
            <a:extLst>
              <a:ext uri="{FF2B5EF4-FFF2-40B4-BE49-F238E27FC236}">
                <a16:creationId xmlns:a16="http://schemas.microsoft.com/office/drawing/2014/main" id="{DB0E0C56-9D7A-28F4-63BF-D7391FBB4C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2286000"/>
            <a:ext cx="1281113" cy="321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629" name="Picture 5">
            <a:extLst>
              <a:ext uri="{FF2B5EF4-FFF2-40B4-BE49-F238E27FC236}">
                <a16:creationId xmlns:a16="http://schemas.microsoft.com/office/drawing/2014/main" id="{34C5623D-6BBC-1ADF-48CB-27AC69FA96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2286000"/>
            <a:ext cx="2306638" cy="3243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630" name="Picture 6">
            <a:extLst>
              <a:ext uri="{FF2B5EF4-FFF2-40B4-BE49-F238E27FC236}">
                <a16:creationId xmlns:a16="http://schemas.microsoft.com/office/drawing/2014/main" id="{20A6942B-AF0C-F4D6-BF6E-662E79B30AB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2895600"/>
            <a:ext cx="335280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a:extLst>
              <a:ext uri="{FF2B5EF4-FFF2-40B4-BE49-F238E27FC236}">
                <a16:creationId xmlns:a16="http://schemas.microsoft.com/office/drawing/2014/main" id="{60D2CA7C-40B5-862D-0826-D95A24054AB7}"/>
              </a:ext>
            </a:extLst>
          </p:cNvPr>
          <p:cNvSpPr>
            <a:spLocks noGrp="1" noChangeArrowheads="1"/>
          </p:cNvSpPr>
          <p:nvPr>
            <p:ph type="body" idx="1"/>
          </p:nvPr>
        </p:nvSpPr>
        <p:spPr>
          <a:xfrm>
            <a:off x="457200" y="381000"/>
            <a:ext cx="8229600" cy="5745163"/>
          </a:xfrm>
        </p:spPr>
        <p:txBody>
          <a:bodyPr/>
          <a:lstStyle/>
          <a:p>
            <a:r>
              <a:rPr lang="en-US" altLang="en-US" b="1"/>
              <a:t>BRAMANTE METHOD</a:t>
            </a:r>
          </a:p>
          <a:p>
            <a:r>
              <a:rPr lang="en-US" altLang="en-US" sz="2800" b="1">
                <a:latin typeface="Times New Roman" panose="02020603050405020304" pitchFamily="18" charset="0"/>
              </a:rPr>
              <a:t>Bramante</a:t>
            </a:r>
            <a:r>
              <a:rPr lang="en-US" altLang="en-US" sz="2800">
                <a:latin typeface="Times New Roman" panose="02020603050405020304" pitchFamily="18" charset="0"/>
              </a:rPr>
              <a:t>,(1970) </a:t>
            </a:r>
          </a:p>
        </p:txBody>
      </p:sp>
      <p:pic>
        <p:nvPicPr>
          <p:cNvPr id="27652" name="Picture 4">
            <a:extLst>
              <a:ext uri="{FF2B5EF4-FFF2-40B4-BE49-F238E27FC236}">
                <a16:creationId xmlns:a16="http://schemas.microsoft.com/office/drawing/2014/main" id="{26A7F6BF-2017-7B81-FACC-6C498829CF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3124200"/>
            <a:ext cx="4090988" cy="326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653" name="Picture 5">
            <a:extLst>
              <a:ext uri="{FF2B5EF4-FFF2-40B4-BE49-F238E27FC236}">
                <a16:creationId xmlns:a16="http://schemas.microsoft.com/office/drawing/2014/main" id="{2710DD5F-2C0C-6CCF-FEB6-ECEF24D377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1371600"/>
            <a:ext cx="4800600" cy="148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654" name="Picture 6">
            <a:extLst>
              <a:ext uri="{FF2B5EF4-FFF2-40B4-BE49-F238E27FC236}">
                <a16:creationId xmlns:a16="http://schemas.microsoft.com/office/drawing/2014/main" id="{7B4891DB-E005-18F1-A206-1FC1679D809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2590800"/>
            <a:ext cx="3886200" cy="2052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a:extLst>
              <a:ext uri="{FF2B5EF4-FFF2-40B4-BE49-F238E27FC236}">
                <a16:creationId xmlns:a16="http://schemas.microsoft.com/office/drawing/2014/main" id="{D2913A1C-1624-513C-1A08-8BCD0F0C498C}"/>
              </a:ext>
            </a:extLst>
          </p:cNvPr>
          <p:cNvSpPr>
            <a:spLocks noGrp="1" noChangeArrowheads="1"/>
          </p:cNvSpPr>
          <p:nvPr>
            <p:ph type="body" idx="1"/>
          </p:nvPr>
        </p:nvSpPr>
        <p:spPr>
          <a:xfrm>
            <a:off x="457200" y="457200"/>
            <a:ext cx="8229600" cy="5668963"/>
          </a:xfrm>
        </p:spPr>
        <p:txBody>
          <a:bodyPr/>
          <a:lstStyle/>
          <a:p>
            <a:r>
              <a:rPr lang="en-US" altLang="en-US" b="1"/>
              <a:t>GRID SYSTEM</a:t>
            </a:r>
            <a:r>
              <a:rPr lang="en-US" altLang="en-US"/>
              <a:t>:</a:t>
            </a:r>
            <a:endParaRPr lang="en-US" altLang="en-US" b="1"/>
          </a:p>
          <a:p>
            <a:r>
              <a:rPr lang="en-US" altLang="en-US" sz="2800" b="1">
                <a:latin typeface="Times New Roman" panose="02020603050405020304" pitchFamily="18" charset="0"/>
              </a:rPr>
              <a:t>Everett and Fixot </a:t>
            </a:r>
            <a:r>
              <a:rPr lang="en-US" altLang="en-US" sz="2800">
                <a:latin typeface="Times New Roman" panose="02020603050405020304" pitchFamily="18" charset="0"/>
              </a:rPr>
              <a:t>(1963) The diagnostic x-ray designed </a:t>
            </a:r>
          </a:p>
          <a:p>
            <a:r>
              <a:rPr lang="en-US" altLang="en-US" sz="2800">
                <a:latin typeface="Times New Roman" panose="02020603050405020304" pitchFamily="18" charset="0"/>
              </a:rPr>
              <a:t>Enameled copper wire is placed into Plexiglas and fixed to regular periapical film.</a:t>
            </a:r>
          </a:p>
          <a:p>
            <a:r>
              <a:rPr lang="en-US" altLang="en-US" sz="2800">
                <a:latin typeface="Times New Roman" panose="02020603050405020304" pitchFamily="18" charset="0"/>
              </a:rPr>
              <a:t>The grid is taped to the film to lie between the tooth and film during exposure so that the pattern becomes incorporated in the finished film. </a:t>
            </a:r>
          </a:p>
        </p:txBody>
      </p:sp>
      <p:pic>
        <p:nvPicPr>
          <p:cNvPr id="29703" name="Picture 7">
            <a:extLst>
              <a:ext uri="{FF2B5EF4-FFF2-40B4-BE49-F238E27FC236}">
                <a16:creationId xmlns:a16="http://schemas.microsoft.com/office/drawing/2014/main" id="{076EB428-E8C1-DC44-307A-3C37B14DF4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4038600"/>
            <a:ext cx="2952750" cy="2597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a:extLst>
              <a:ext uri="{FF2B5EF4-FFF2-40B4-BE49-F238E27FC236}">
                <a16:creationId xmlns:a16="http://schemas.microsoft.com/office/drawing/2014/main" id="{27A1A16A-FDFC-EF90-3F0F-EAF17D3FBEFE}"/>
              </a:ext>
            </a:extLst>
          </p:cNvPr>
          <p:cNvSpPr>
            <a:spLocks noGrp="1" noChangeArrowheads="1"/>
          </p:cNvSpPr>
          <p:nvPr>
            <p:ph type="body" idx="1"/>
          </p:nvPr>
        </p:nvSpPr>
        <p:spPr>
          <a:xfrm>
            <a:off x="457200" y="304800"/>
            <a:ext cx="8229600" cy="5821363"/>
          </a:xfrm>
        </p:spPr>
        <p:txBody>
          <a:bodyPr/>
          <a:lstStyle/>
          <a:p>
            <a:pPr>
              <a:lnSpc>
                <a:spcPct val="90000"/>
              </a:lnSpc>
            </a:pPr>
            <a:r>
              <a:rPr lang="en-US" altLang="en-US" sz="2400" b="1"/>
              <a:t>Disadvantages of radiographic methods</a:t>
            </a:r>
            <a:endParaRPr lang="en-US" altLang="en-US" sz="2400"/>
          </a:p>
          <a:p>
            <a:pPr>
              <a:lnSpc>
                <a:spcPct val="130000"/>
              </a:lnSpc>
              <a:buFontTx/>
              <a:buNone/>
            </a:pPr>
            <a:r>
              <a:rPr lang="en-US" altLang="en-US" sz="2400">
                <a:latin typeface="Times New Roman" panose="02020603050405020304" pitchFamily="18" charset="0"/>
              </a:rPr>
              <a:t>1. Anatomic structures and radiopaque materials may be super imposed on the image of the root.</a:t>
            </a:r>
          </a:p>
          <a:p>
            <a:pPr>
              <a:lnSpc>
                <a:spcPct val="130000"/>
              </a:lnSpc>
              <a:buFontTx/>
              <a:buNone/>
            </a:pPr>
            <a:r>
              <a:rPr lang="en-US" altLang="en-US" sz="2400">
                <a:latin typeface="Times New Roman" panose="02020603050405020304" pitchFamily="18" charset="0"/>
              </a:rPr>
              <a:t>2. The biologic risk of radiation.</a:t>
            </a:r>
          </a:p>
          <a:p>
            <a:pPr>
              <a:lnSpc>
                <a:spcPct val="130000"/>
              </a:lnSpc>
              <a:buFontTx/>
              <a:buNone/>
            </a:pPr>
            <a:r>
              <a:rPr lang="en-US" altLang="en-US" sz="2400">
                <a:latin typeface="Times New Roman" panose="02020603050405020304" pitchFamily="18" charset="0"/>
              </a:rPr>
              <a:t>3. The procedure is time consuming.</a:t>
            </a:r>
          </a:p>
          <a:p>
            <a:pPr>
              <a:lnSpc>
                <a:spcPct val="130000"/>
              </a:lnSpc>
              <a:buFontTx/>
              <a:buNone/>
            </a:pPr>
            <a:r>
              <a:rPr lang="en-US" altLang="en-US" sz="2400">
                <a:latin typeface="Times New Roman" panose="02020603050405020304" pitchFamily="18" charset="0"/>
              </a:rPr>
              <a:t>4. Radiograph is a two dimensional representation of a three dimensional object.</a:t>
            </a:r>
          </a:p>
          <a:p>
            <a:pPr>
              <a:lnSpc>
                <a:spcPct val="130000"/>
              </a:lnSpc>
              <a:buFontTx/>
              <a:buNone/>
            </a:pPr>
            <a:r>
              <a:rPr lang="en-US" altLang="en-US" sz="2400">
                <a:latin typeface="Times New Roman" panose="02020603050405020304" pitchFamily="18" charset="0"/>
              </a:rPr>
              <a:t>5. The apical foramen could not be correctly identified because it frequently deviated from the anatomic apex.</a:t>
            </a:r>
          </a:p>
          <a:p>
            <a:pPr>
              <a:lnSpc>
                <a:spcPct val="130000"/>
              </a:lnSpc>
              <a:buFontTx/>
              <a:buNone/>
            </a:pPr>
            <a:r>
              <a:rPr lang="en-US" altLang="en-US" sz="2400">
                <a:latin typeface="Times New Roman" panose="02020603050405020304" pitchFamily="18" charset="0"/>
              </a:rPr>
              <a:t>6. Patient with gag reflex (or) limited mouth opening may inhibit takingradiographs</a:t>
            </a:r>
            <a:r>
              <a:rPr lang="en-US" altLang="en-US" sz="2400"/>
              <a:t>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3" name="Rectangle 3">
            <a:extLst>
              <a:ext uri="{FF2B5EF4-FFF2-40B4-BE49-F238E27FC236}">
                <a16:creationId xmlns:a16="http://schemas.microsoft.com/office/drawing/2014/main" id="{0AEC13DD-FC94-B1DC-F205-A3B0E306E48E}"/>
              </a:ext>
            </a:extLst>
          </p:cNvPr>
          <p:cNvSpPr>
            <a:spLocks noGrp="1" noChangeArrowheads="1"/>
          </p:cNvSpPr>
          <p:nvPr>
            <p:ph type="body" idx="1"/>
          </p:nvPr>
        </p:nvSpPr>
        <p:spPr>
          <a:xfrm>
            <a:off x="457200" y="381000"/>
            <a:ext cx="8229600" cy="5745163"/>
          </a:xfrm>
        </p:spPr>
        <p:txBody>
          <a:bodyPr/>
          <a:lstStyle/>
          <a:p>
            <a:r>
              <a:rPr lang="en-US" altLang="en-US" b="1">
                <a:latin typeface="Times New Roman" panose="02020603050405020304" pitchFamily="18" charset="0"/>
              </a:rPr>
              <a:t>Recent advances in radographic techniques</a:t>
            </a:r>
          </a:p>
          <a:p>
            <a:endParaRPr lang="en-US" altLang="en-US" b="1">
              <a:latin typeface="Times New Roman" panose="02020603050405020304" pitchFamily="18" charset="0"/>
            </a:endParaRPr>
          </a:p>
          <a:p>
            <a:pPr lvl="4"/>
            <a:r>
              <a:rPr lang="en-US" altLang="en-US" sz="2800" b="1">
                <a:latin typeface="Times New Roman" panose="02020603050405020304" pitchFamily="18" charset="0"/>
              </a:rPr>
              <a:t>1.RADIO VISIO GRAPHY. (RVG)</a:t>
            </a:r>
          </a:p>
          <a:p>
            <a:pPr lvl="4"/>
            <a:r>
              <a:rPr lang="en-US" altLang="en-US" sz="2800" b="1">
                <a:latin typeface="Times New Roman" panose="02020603050405020304" pitchFamily="18" charset="0"/>
              </a:rPr>
              <a:t>2. XERORADIO GRAPHY.</a:t>
            </a:r>
          </a:p>
          <a:p>
            <a:pPr lvl="4"/>
            <a:r>
              <a:rPr lang="en-US" altLang="en-US" sz="2800" b="1">
                <a:latin typeface="Times New Roman" panose="02020603050405020304" pitchFamily="18" charset="0"/>
              </a:rPr>
              <a:t>3. DIGITAL IMAGE PROCESSING.</a:t>
            </a:r>
          </a:p>
          <a:p>
            <a:pPr lvl="4"/>
            <a:r>
              <a:rPr lang="en-US" altLang="en-US" sz="2800" b="1">
                <a:latin typeface="Times New Roman" panose="02020603050405020304" pitchFamily="18" charset="0"/>
              </a:rPr>
              <a:t>4. LASER OPTICAL DISK STORAGE.</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a:extLst>
              <a:ext uri="{FF2B5EF4-FFF2-40B4-BE49-F238E27FC236}">
                <a16:creationId xmlns:a16="http://schemas.microsoft.com/office/drawing/2014/main" id="{E08E17AE-21D8-4D54-4597-273C8F1B4384}"/>
              </a:ext>
            </a:extLst>
          </p:cNvPr>
          <p:cNvSpPr>
            <a:spLocks noGrp="1" noChangeArrowheads="1"/>
          </p:cNvSpPr>
          <p:nvPr>
            <p:ph type="title"/>
          </p:nvPr>
        </p:nvSpPr>
        <p:spPr/>
        <p:txBody>
          <a:bodyPr/>
          <a:lstStyle/>
          <a:p>
            <a:r>
              <a:rPr lang="en-US" altLang="en-US"/>
              <a:t>Radio visual graphy</a:t>
            </a:r>
          </a:p>
        </p:txBody>
      </p:sp>
      <p:sp>
        <p:nvSpPr>
          <p:cNvPr id="82947" name="Rectangle 3">
            <a:extLst>
              <a:ext uri="{FF2B5EF4-FFF2-40B4-BE49-F238E27FC236}">
                <a16:creationId xmlns:a16="http://schemas.microsoft.com/office/drawing/2014/main" id="{3C251037-25EF-4F37-7B7F-D1C9787E9E9D}"/>
              </a:ext>
            </a:extLst>
          </p:cNvPr>
          <p:cNvSpPr>
            <a:spLocks noGrp="1" noChangeArrowheads="1"/>
          </p:cNvSpPr>
          <p:nvPr>
            <p:ph type="body" idx="1"/>
          </p:nvPr>
        </p:nvSpPr>
        <p:spPr/>
        <p:txBody>
          <a:bodyPr/>
          <a:lstStyle/>
          <a:p>
            <a:r>
              <a:rPr lang="en-US" altLang="en-US"/>
              <a:t>Introduced by </a:t>
            </a:r>
            <a:r>
              <a:rPr lang="en-US" altLang="en-US" b="1"/>
              <a:t>Francis Mouyen</a:t>
            </a:r>
          </a:p>
          <a:p>
            <a:r>
              <a:rPr lang="en-US" altLang="en-US" sz="2800">
                <a:latin typeface="Times New Roman" panose="02020603050405020304" pitchFamily="18" charset="0"/>
              </a:rPr>
              <a:t>Disadv of silver halide films</a:t>
            </a:r>
          </a:p>
          <a:p>
            <a:pPr lvl="2"/>
            <a:r>
              <a:rPr lang="en-US" altLang="en-US"/>
              <a:t>1. Fairly high radiation dose is needed.</a:t>
            </a:r>
          </a:p>
          <a:p>
            <a:pPr lvl="2"/>
            <a:r>
              <a:rPr lang="en-US" altLang="en-US"/>
              <a:t>2. Film processing interrupts treatment. </a:t>
            </a:r>
          </a:p>
          <a:p>
            <a:r>
              <a:rPr lang="en-US" altLang="en-US" sz="2400">
                <a:latin typeface="Times New Roman" panose="02020603050405020304" pitchFamily="18" charset="0"/>
              </a:rPr>
              <a:t>Components- The Radio </a:t>
            </a:r>
          </a:p>
          <a:p>
            <a:pPr>
              <a:buFontTx/>
              <a:buNone/>
            </a:pPr>
            <a:r>
              <a:rPr lang="en-US" altLang="en-US" sz="2400">
                <a:latin typeface="Times New Roman" panose="02020603050405020304" pitchFamily="18" charset="0"/>
              </a:rPr>
              <a:t>			-The Visual</a:t>
            </a:r>
          </a:p>
          <a:p>
            <a:pPr>
              <a:buFontTx/>
              <a:buNone/>
            </a:pPr>
            <a:r>
              <a:rPr lang="en-US" altLang="en-US" sz="2400">
                <a:latin typeface="Times New Roman" panose="02020603050405020304" pitchFamily="18" charset="0"/>
              </a:rPr>
              <a:t>			-The Graphy</a:t>
            </a:r>
          </a:p>
          <a:p>
            <a:pPr>
              <a:buFontTx/>
              <a:buNone/>
            </a:pPr>
            <a:endParaRPr lang="en-US" altLang="en-US" sz="2400">
              <a:latin typeface="Times New Roman" panose="02020603050405020304" pitchFamily="18" charset="0"/>
            </a:endParaRPr>
          </a:p>
          <a:p>
            <a:pPr lvl="4"/>
            <a:endParaRPr lang="en-US" altLang="en-US" sz="2400">
              <a:latin typeface="Times New Roman" panose="02020603050405020304" pitchFamily="18" charset="0"/>
            </a:endParaRPr>
          </a:p>
          <a:p>
            <a:pPr lvl="2"/>
            <a:endParaRPr lang="en-US" altLang="en-US">
              <a:latin typeface="Times New Roman" panose="02020603050405020304"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91F332C1-E350-06A7-05EF-C072BBDCE8F9}"/>
              </a:ext>
            </a:extLst>
          </p:cNvPr>
          <p:cNvSpPr>
            <a:spLocks noGrp="1" noChangeArrowheads="1"/>
          </p:cNvSpPr>
          <p:nvPr>
            <p:ph type="title"/>
          </p:nvPr>
        </p:nvSpPr>
        <p:spPr/>
        <p:txBody>
          <a:bodyPr/>
          <a:lstStyle/>
          <a:p>
            <a:r>
              <a:rPr lang="en-US" altLang="en-US" sz="3600" b="1">
                <a:latin typeface="Times New Roman" panose="02020603050405020304" pitchFamily="18" charset="0"/>
              </a:rPr>
              <a:t>THE SIGNIFICANCES OF WORKING LENGTH</a:t>
            </a:r>
            <a:r>
              <a:rPr lang="en-US" altLang="en-US" sz="4000"/>
              <a:t> </a:t>
            </a:r>
          </a:p>
        </p:txBody>
      </p:sp>
      <p:sp>
        <p:nvSpPr>
          <p:cNvPr id="5123" name="Rectangle 3">
            <a:extLst>
              <a:ext uri="{FF2B5EF4-FFF2-40B4-BE49-F238E27FC236}">
                <a16:creationId xmlns:a16="http://schemas.microsoft.com/office/drawing/2014/main" id="{455F8F15-5DA3-C2B7-C624-0E3864E61E0E}"/>
              </a:ext>
            </a:extLst>
          </p:cNvPr>
          <p:cNvSpPr>
            <a:spLocks noGrp="1" noChangeArrowheads="1"/>
          </p:cNvSpPr>
          <p:nvPr>
            <p:ph type="body" idx="1"/>
          </p:nvPr>
        </p:nvSpPr>
        <p:spPr/>
        <p:txBody>
          <a:bodyPr/>
          <a:lstStyle/>
          <a:p>
            <a:pPr>
              <a:lnSpc>
                <a:spcPct val="120000"/>
              </a:lnSpc>
            </a:pPr>
            <a:r>
              <a:rPr lang="en-US" altLang="en-US" sz="2800">
                <a:latin typeface="Times New Roman" panose="02020603050405020304" pitchFamily="18" charset="0"/>
              </a:rPr>
              <a:t>The working length determines where the instruments are placed in canal and removal debris, metabolities, end products, &amp; other unwanted items form the canal.</a:t>
            </a:r>
          </a:p>
          <a:p>
            <a:pPr>
              <a:lnSpc>
                <a:spcPct val="120000"/>
              </a:lnSpc>
            </a:pPr>
            <a:r>
              <a:rPr lang="en-US" altLang="en-US" sz="2800">
                <a:latin typeface="Times New Roman" panose="02020603050405020304" pitchFamily="18" charset="0"/>
              </a:rPr>
              <a:t>Limits the depth to which the canal filling is placed.</a:t>
            </a:r>
          </a:p>
          <a:p>
            <a:pPr>
              <a:lnSpc>
                <a:spcPct val="120000"/>
              </a:lnSpc>
            </a:pPr>
            <a:r>
              <a:rPr lang="en-US" altLang="en-US" sz="2800">
                <a:latin typeface="Times New Roman" panose="02020603050405020304" pitchFamily="18" charset="0"/>
              </a:rPr>
              <a:t>affects the degree of pain and discomfort that the patient feels following the appointment.</a:t>
            </a:r>
          </a:p>
          <a:p>
            <a:pPr>
              <a:lnSpc>
                <a:spcPct val="120000"/>
              </a:lnSpc>
            </a:pPr>
            <a:r>
              <a:rPr lang="en-US" altLang="en-US" sz="2800">
                <a:latin typeface="Times New Roman" panose="02020603050405020304" pitchFamily="18" charset="0"/>
              </a:rPr>
              <a:t>if calculated properly, it will play an important role in success of thetreatment</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Rectangle 3">
            <a:extLst>
              <a:ext uri="{FF2B5EF4-FFF2-40B4-BE49-F238E27FC236}">
                <a16:creationId xmlns:a16="http://schemas.microsoft.com/office/drawing/2014/main" id="{A80A7C9F-E794-290D-E420-B2DE5149F47B}"/>
              </a:ext>
            </a:extLst>
          </p:cNvPr>
          <p:cNvSpPr>
            <a:spLocks noGrp="1" noChangeArrowheads="1"/>
          </p:cNvSpPr>
          <p:nvPr>
            <p:ph type="body" idx="1"/>
          </p:nvPr>
        </p:nvSpPr>
        <p:spPr>
          <a:xfrm>
            <a:off x="457200" y="533400"/>
            <a:ext cx="8229600" cy="5592763"/>
          </a:xfrm>
        </p:spPr>
        <p:txBody>
          <a:bodyPr/>
          <a:lstStyle/>
          <a:p>
            <a:r>
              <a:rPr lang="en-US" altLang="en-US"/>
              <a:t>Advantages </a:t>
            </a:r>
          </a:p>
          <a:p>
            <a:pPr>
              <a:buFontTx/>
              <a:buNone/>
            </a:pPr>
            <a:r>
              <a:rPr lang="en-US" altLang="en-US"/>
              <a:t>	-no special technique required</a:t>
            </a:r>
          </a:p>
          <a:p>
            <a:pPr>
              <a:buFontTx/>
              <a:buNone/>
            </a:pPr>
            <a:r>
              <a:rPr lang="en-US" altLang="en-US"/>
              <a:t>	-low radiation dosage</a:t>
            </a:r>
          </a:p>
          <a:p>
            <a:pPr>
              <a:buFontTx/>
              <a:buNone/>
            </a:pPr>
            <a:r>
              <a:rPr lang="en-US" altLang="en-US"/>
              <a:t>	-no film processing</a:t>
            </a:r>
          </a:p>
          <a:p>
            <a:pPr>
              <a:buFontTx/>
              <a:buNone/>
            </a:pPr>
            <a:r>
              <a:rPr lang="en-US" altLang="en-US"/>
              <a:t>	-contrast adjustments can be done</a:t>
            </a:r>
          </a:p>
          <a:p>
            <a:pPr>
              <a:buFontTx/>
              <a:buNone/>
            </a:pPr>
            <a:r>
              <a:rPr lang="en-US" altLang="en-US"/>
              <a:t>	-Teletransmission</a:t>
            </a:r>
          </a:p>
          <a:p>
            <a:r>
              <a:rPr lang="en-US" altLang="en-US"/>
              <a:t>Disadvantages  </a:t>
            </a:r>
          </a:p>
          <a:p>
            <a:pPr lvl="1"/>
            <a:r>
              <a:rPr lang="en-US" altLang="en-US"/>
              <a:t>Expensive </a:t>
            </a:r>
          </a:p>
          <a:p>
            <a:endParaRPr lang="en-US" alt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a:extLst>
              <a:ext uri="{FF2B5EF4-FFF2-40B4-BE49-F238E27FC236}">
                <a16:creationId xmlns:a16="http://schemas.microsoft.com/office/drawing/2014/main" id="{D6A5D085-C3D2-D3B0-D97D-2D2ABD4886B2}"/>
              </a:ext>
            </a:extLst>
          </p:cNvPr>
          <p:cNvSpPr>
            <a:spLocks noGrp="1" noChangeArrowheads="1"/>
          </p:cNvSpPr>
          <p:nvPr>
            <p:ph type="title"/>
          </p:nvPr>
        </p:nvSpPr>
        <p:spPr/>
        <p:txBody>
          <a:bodyPr/>
          <a:lstStyle/>
          <a:p>
            <a:r>
              <a:rPr lang="en-US" altLang="en-US">
                <a:latin typeface="Times New Roman" panose="02020603050405020304" pitchFamily="18" charset="0"/>
              </a:rPr>
              <a:t>Xeroradiography</a:t>
            </a:r>
            <a:r>
              <a:rPr lang="en-US" altLang="en-US"/>
              <a:t> </a:t>
            </a:r>
          </a:p>
        </p:txBody>
      </p:sp>
      <p:sp>
        <p:nvSpPr>
          <p:cNvPr id="84995" name="Rectangle 3">
            <a:extLst>
              <a:ext uri="{FF2B5EF4-FFF2-40B4-BE49-F238E27FC236}">
                <a16:creationId xmlns:a16="http://schemas.microsoft.com/office/drawing/2014/main" id="{E38A848E-5BF7-DB0E-1029-7DBAB27D77F4}"/>
              </a:ext>
            </a:extLst>
          </p:cNvPr>
          <p:cNvSpPr>
            <a:spLocks noGrp="1" noChangeArrowheads="1"/>
          </p:cNvSpPr>
          <p:nvPr>
            <p:ph type="body" idx="1"/>
          </p:nvPr>
        </p:nvSpPr>
        <p:spPr/>
        <p:txBody>
          <a:bodyPr/>
          <a:lstStyle/>
          <a:p>
            <a:pPr>
              <a:lnSpc>
                <a:spcPct val="90000"/>
              </a:lnSpc>
            </a:pPr>
            <a:r>
              <a:rPr lang="en-US" altLang="en-US" sz="2800" b="1"/>
              <a:t>Chester F. Carlson </a:t>
            </a:r>
            <a:r>
              <a:rPr lang="en-US" altLang="en-US" sz="2800"/>
              <a:t>in 1937 </a:t>
            </a:r>
          </a:p>
          <a:p>
            <a:pPr>
              <a:lnSpc>
                <a:spcPct val="90000"/>
              </a:lnSpc>
            </a:pPr>
            <a:r>
              <a:rPr lang="en-US" altLang="en-US" sz="2800"/>
              <a:t>use of an </a:t>
            </a:r>
            <a:r>
              <a:rPr lang="en-US" altLang="en-US" sz="2800" b="1"/>
              <a:t>aluminum </a:t>
            </a:r>
            <a:r>
              <a:rPr lang="en-US" altLang="en-US" sz="2800"/>
              <a:t>plate that is coated with a layer of vitreous </a:t>
            </a:r>
            <a:r>
              <a:rPr lang="en-US" altLang="en-US" sz="2800" b="1"/>
              <a:t>selenium</a:t>
            </a:r>
            <a:r>
              <a:rPr lang="en-US" altLang="en-US" sz="2800"/>
              <a:t> </a:t>
            </a:r>
          </a:p>
          <a:p>
            <a:pPr>
              <a:lnSpc>
                <a:spcPct val="90000"/>
              </a:lnSpc>
            </a:pPr>
            <a:r>
              <a:rPr lang="en-US" altLang="en-US" sz="2800"/>
              <a:t>The selenium particles are given a uniform electrostatic charge. The charged plate is placed in a light proof, airtight cassette. </a:t>
            </a:r>
          </a:p>
          <a:p>
            <a:pPr>
              <a:lnSpc>
                <a:spcPct val="90000"/>
              </a:lnSpc>
            </a:pPr>
            <a:r>
              <a:rPr lang="en-US" altLang="en-US" sz="2800"/>
              <a:t>When the film is exposed, it causes a selective discharge of the selenium depending upon the amount of radiation used and relative density of the object.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Rectangle 3">
            <a:extLst>
              <a:ext uri="{FF2B5EF4-FFF2-40B4-BE49-F238E27FC236}">
                <a16:creationId xmlns:a16="http://schemas.microsoft.com/office/drawing/2014/main" id="{3830D19D-D30C-E7F8-9762-AED28E416DA6}"/>
              </a:ext>
            </a:extLst>
          </p:cNvPr>
          <p:cNvSpPr>
            <a:spLocks noGrp="1" noChangeArrowheads="1"/>
          </p:cNvSpPr>
          <p:nvPr>
            <p:ph type="body" idx="1"/>
          </p:nvPr>
        </p:nvSpPr>
        <p:spPr>
          <a:xfrm>
            <a:off x="457200" y="381000"/>
            <a:ext cx="8229600" cy="5745163"/>
          </a:xfrm>
        </p:spPr>
        <p:txBody>
          <a:bodyPr/>
          <a:lstStyle/>
          <a:p>
            <a:pPr>
              <a:lnSpc>
                <a:spcPct val="90000"/>
              </a:lnSpc>
            </a:pPr>
            <a:r>
              <a:rPr lang="en-US" altLang="en-US" sz="2400" b="1"/>
              <a:t>Xeroradiographic image differ from conventional radiograph</a:t>
            </a:r>
            <a:r>
              <a:rPr lang="en-US" altLang="en-US" sz="2400"/>
              <a:t>.</a:t>
            </a:r>
          </a:p>
          <a:p>
            <a:pPr>
              <a:lnSpc>
                <a:spcPct val="90000"/>
              </a:lnSpc>
            </a:pPr>
            <a:r>
              <a:rPr lang="en-US" altLang="en-US" sz="2400"/>
              <a:t>1) It exhibits high edge contrast due to phenomenon called </a:t>
            </a:r>
            <a:r>
              <a:rPr lang="en-US" altLang="en-US" sz="2400" b="1"/>
              <a:t>edge enhancement</a:t>
            </a:r>
            <a:r>
              <a:rPr lang="en-US" altLang="en-US" sz="2400"/>
              <a:t>. This facilitates perception of anatomic details.</a:t>
            </a:r>
          </a:p>
          <a:p>
            <a:pPr>
              <a:lnSpc>
                <a:spcPct val="90000"/>
              </a:lnSpc>
            </a:pPr>
            <a:r>
              <a:rPr lang="en-US" altLang="en-US" sz="2400"/>
              <a:t>2) The image is on paper and is viewed in reflected light.</a:t>
            </a:r>
          </a:p>
          <a:p>
            <a:pPr>
              <a:lnSpc>
                <a:spcPct val="90000"/>
              </a:lnSpc>
            </a:pPr>
            <a:r>
              <a:rPr lang="en-US" altLang="en-US" sz="2400"/>
              <a:t>3) Choice of positive and negative image is possible</a:t>
            </a:r>
          </a:p>
          <a:p>
            <a:pPr>
              <a:lnSpc>
                <a:spcPct val="90000"/>
              </a:lnSpc>
              <a:buFontTx/>
              <a:buNone/>
            </a:pPr>
            <a:endParaRPr lang="en-US" altLang="en-US" sz="2400" b="1"/>
          </a:p>
          <a:p>
            <a:pPr>
              <a:lnSpc>
                <a:spcPct val="90000"/>
              </a:lnSpc>
            </a:pPr>
            <a:r>
              <a:rPr lang="en-US" altLang="en-US" sz="2400" b="1"/>
              <a:t>Advantages of Xeroradiography are</a:t>
            </a:r>
            <a:r>
              <a:rPr lang="en-US" altLang="en-US" sz="2400"/>
              <a:t>.</a:t>
            </a:r>
          </a:p>
          <a:p>
            <a:pPr>
              <a:lnSpc>
                <a:spcPct val="90000"/>
              </a:lnSpc>
            </a:pPr>
            <a:r>
              <a:rPr lang="en-US" altLang="en-US" sz="2400"/>
              <a:t>1 Reduction in exposure time.</a:t>
            </a:r>
          </a:p>
          <a:p>
            <a:pPr>
              <a:lnSpc>
                <a:spcPct val="90000"/>
              </a:lnSpc>
            </a:pPr>
            <a:r>
              <a:rPr lang="en-US" altLang="en-US" sz="2400"/>
              <a:t>2 Ease in manipulation.</a:t>
            </a:r>
          </a:p>
          <a:p>
            <a:pPr>
              <a:lnSpc>
                <a:spcPct val="90000"/>
              </a:lnSpc>
            </a:pPr>
            <a:r>
              <a:rPr lang="en-US" altLang="en-US" sz="2400"/>
              <a:t>3 Ease of viewing.</a:t>
            </a:r>
          </a:p>
          <a:p>
            <a:pPr>
              <a:lnSpc>
                <a:spcPct val="90000"/>
              </a:lnSpc>
            </a:pPr>
            <a:r>
              <a:rPr lang="en-US" altLang="en-US" sz="2400"/>
              <a:t>4 Edge enhancement. (Boundary between structures is clear).</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a:extLst>
              <a:ext uri="{FF2B5EF4-FFF2-40B4-BE49-F238E27FC236}">
                <a16:creationId xmlns:a16="http://schemas.microsoft.com/office/drawing/2014/main" id="{6BB6ABEA-1A06-D39B-1E32-3C9F86B1210A}"/>
              </a:ext>
            </a:extLst>
          </p:cNvPr>
          <p:cNvSpPr>
            <a:spLocks noGrp="1" noChangeArrowheads="1"/>
          </p:cNvSpPr>
          <p:nvPr>
            <p:ph type="title"/>
          </p:nvPr>
        </p:nvSpPr>
        <p:spPr>
          <a:xfrm>
            <a:off x="457200" y="274638"/>
            <a:ext cx="8229600" cy="944562"/>
          </a:xfrm>
        </p:spPr>
        <p:txBody>
          <a:bodyPr/>
          <a:lstStyle/>
          <a:p>
            <a:r>
              <a:rPr lang="en-US" altLang="en-US" sz="3600" b="1">
                <a:latin typeface="Times New Roman" panose="02020603050405020304" pitchFamily="18" charset="0"/>
              </a:rPr>
              <a:t>LASER OPTICAL DISK STORAGE</a:t>
            </a:r>
            <a:r>
              <a:rPr lang="en-US" altLang="en-US"/>
              <a:t> </a:t>
            </a:r>
          </a:p>
        </p:txBody>
      </p:sp>
      <p:sp>
        <p:nvSpPr>
          <p:cNvPr id="87043" name="Rectangle 3">
            <a:extLst>
              <a:ext uri="{FF2B5EF4-FFF2-40B4-BE49-F238E27FC236}">
                <a16:creationId xmlns:a16="http://schemas.microsoft.com/office/drawing/2014/main" id="{52B9E351-695E-6C81-1733-E2230A87D42D}"/>
              </a:ext>
            </a:extLst>
          </p:cNvPr>
          <p:cNvSpPr>
            <a:spLocks noGrp="1" noChangeArrowheads="1"/>
          </p:cNvSpPr>
          <p:nvPr>
            <p:ph type="body" idx="1"/>
          </p:nvPr>
        </p:nvSpPr>
        <p:spPr>
          <a:xfrm>
            <a:off x="457200" y="1371600"/>
            <a:ext cx="8229600" cy="4754563"/>
          </a:xfrm>
        </p:spPr>
        <p:txBody>
          <a:bodyPr/>
          <a:lstStyle/>
          <a:p>
            <a:pPr>
              <a:lnSpc>
                <a:spcPct val="110000"/>
              </a:lnSpc>
            </a:pPr>
            <a:r>
              <a:rPr lang="en-US" altLang="en-US" sz="2400">
                <a:latin typeface="Times New Roman" panose="02020603050405020304" pitchFamily="18" charset="0"/>
              </a:rPr>
              <a:t>Laser optical disks are a useful medium to store radiographic images.</a:t>
            </a:r>
          </a:p>
          <a:p>
            <a:pPr>
              <a:lnSpc>
                <a:spcPct val="110000"/>
              </a:lnSpc>
            </a:pPr>
            <a:r>
              <a:rPr lang="en-US" altLang="en-US" sz="2400">
                <a:latin typeface="Times New Roman" panose="02020603050405020304" pitchFamily="18" charset="0"/>
              </a:rPr>
              <a:t>The image is recorded by a focused laser beam heating a thin film of tellurium sub oxide at specific points on the optical disk to a higher reflective value</a:t>
            </a:r>
          </a:p>
          <a:p>
            <a:pPr>
              <a:lnSpc>
                <a:spcPct val="110000"/>
              </a:lnSpc>
            </a:pPr>
            <a:r>
              <a:rPr lang="en-US" altLang="en-US" sz="2400">
                <a:latin typeface="Times New Roman" panose="02020603050405020304" pitchFamily="18" charset="0"/>
              </a:rPr>
              <a:t>The recovery of image from the optical disk is accomplished by the detection of reflected light from the disk surface at the points with the higher reflective value</a:t>
            </a:r>
          </a:p>
          <a:p>
            <a:pPr>
              <a:lnSpc>
                <a:spcPct val="110000"/>
              </a:lnSpc>
            </a:pPr>
            <a:r>
              <a:rPr lang="en-US" altLang="en-US" sz="2400">
                <a:latin typeface="Times New Roman" panose="02020603050405020304" pitchFamily="18" charset="0"/>
              </a:rPr>
              <a:t>When compared with normal radiographs, this method has been shown to produce images that are equal to and in some circumstances of superior diagnostic merit.</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7" name="Rectangle 3">
            <a:extLst>
              <a:ext uri="{FF2B5EF4-FFF2-40B4-BE49-F238E27FC236}">
                <a16:creationId xmlns:a16="http://schemas.microsoft.com/office/drawing/2014/main" id="{B9977D33-3F8A-42D8-0CD1-5E68DFDDD02E}"/>
              </a:ext>
            </a:extLst>
          </p:cNvPr>
          <p:cNvSpPr>
            <a:spLocks noGrp="1" noChangeArrowheads="1"/>
          </p:cNvSpPr>
          <p:nvPr>
            <p:ph type="body" idx="1"/>
          </p:nvPr>
        </p:nvSpPr>
        <p:spPr>
          <a:xfrm>
            <a:off x="457200" y="304800"/>
            <a:ext cx="8229600" cy="5821363"/>
          </a:xfrm>
        </p:spPr>
        <p:txBody>
          <a:bodyPr/>
          <a:lstStyle/>
          <a:p>
            <a:r>
              <a:rPr lang="en-US" altLang="en-US" b="1"/>
              <a:t>HISTORY</a:t>
            </a:r>
            <a:endParaRPr lang="en-US" altLang="en-US"/>
          </a:p>
          <a:p>
            <a:pPr>
              <a:lnSpc>
                <a:spcPct val="130000"/>
              </a:lnSpc>
            </a:pPr>
            <a:r>
              <a:rPr lang="en-US" altLang="en-US" sz="2800">
                <a:latin typeface="Times New Roman" panose="02020603050405020304" pitchFamily="18" charset="0"/>
              </a:rPr>
              <a:t>In </a:t>
            </a:r>
            <a:r>
              <a:rPr lang="en-US" altLang="en-US" sz="2800" b="1">
                <a:latin typeface="Times New Roman" panose="02020603050405020304" pitchFamily="18" charset="0"/>
              </a:rPr>
              <a:t>1918, CUSTER </a:t>
            </a:r>
            <a:r>
              <a:rPr lang="en-US" altLang="en-US" sz="2800">
                <a:latin typeface="Times New Roman" panose="02020603050405020304" pitchFamily="18" charset="0"/>
              </a:rPr>
              <a:t>was the first to report the use of electric current to determine working length</a:t>
            </a:r>
          </a:p>
          <a:p>
            <a:pPr>
              <a:lnSpc>
                <a:spcPct val="130000"/>
              </a:lnSpc>
            </a:pPr>
            <a:r>
              <a:rPr lang="en-US" altLang="en-US" sz="2800">
                <a:latin typeface="Times New Roman" panose="02020603050405020304" pitchFamily="18" charset="0"/>
              </a:rPr>
              <a:t>In </a:t>
            </a:r>
            <a:r>
              <a:rPr lang="en-US" altLang="en-US" sz="2800" b="1">
                <a:latin typeface="Times New Roman" panose="02020603050405020304" pitchFamily="18" charset="0"/>
              </a:rPr>
              <a:t>1942</a:t>
            </a:r>
            <a:r>
              <a:rPr lang="en-US" altLang="en-US" sz="2800">
                <a:latin typeface="Times New Roman" panose="02020603050405020304" pitchFamily="18" charset="0"/>
              </a:rPr>
              <a:t>, </a:t>
            </a:r>
            <a:r>
              <a:rPr lang="en-US" altLang="en-US" sz="2800" b="1">
                <a:latin typeface="Times New Roman" panose="02020603050405020304" pitchFamily="18" charset="0"/>
              </a:rPr>
              <a:t>SUZUKI, </a:t>
            </a:r>
            <a:r>
              <a:rPr lang="en-US" altLang="en-US" sz="2800">
                <a:latin typeface="Times New Roman" panose="02020603050405020304" pitchFamily="18" charset="0"/>
              </a:rPr>
              <a:t>reported his study on iontophoresis of ammoniated silver nitrate in the teeth of dogs</a:t>
            </a:r>
            <a:r>
              <a:rPr lang="en-US" altLang="en-US" sz="2800">
                <a:latin typeface="Times New Roman" panose="02020603050405020304" pitchFamily="18" charset="0"/>
                <a:sym typeface="Wingdings" panose="05000000000000000000" pitchFamily="2" charset="2"/>
              </a:rPr>
              <a:t> </a:t>
            </a:r>
            <a:r>
              <a:rPr lang="en-US" altLang="en-US" sz="2800">
                <a:latin typeface="Times New Roman" panose="02020603050405020304" pitchFamily="18" charset="0"/>
              </a:rPr>
              <a:t>was that the electrical resistance between the root canal instrument inserted into a root canal and an electrode applied to the oral mucous membrane registered a consistent valueof approximately 6.5 kilo ohms (kW).</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1" name="Rectangle 3">
            <a:extLst>
              <a:ext uri="{FF2B5EF4-FFF2-40B4-BE49-F238E27FC236}">
                <a16:creationId xmlns:a16="http://schemas.microsoft.com/office/drawing/2014/main" id="{EF0BB445-37FD-F130-A212-0F195045B817}"/>
              </a:ext>
            </a:extLst>
          </p:cNvPr>
          <p:cNvSpPr>
            <a:spLocks noGrp="1" noChangeArrowheads="1"/>
          </p:cNvSpPr>
          <p:nvPr>
            <p:ph type="body" idx="1"/>
          </p:nvPr>
        </p:nvSpPr>
        <p:spPr>
          <a:xfrm>
            <a:off x="457200" y="304800"/>
            <a:ext cx="8229600" cy="5821363"/>
          </a:xfrm>
        </p:spPr>
        <p:txBody>
          <a:bodyPr/>
          <a:lstStyle/>
          <a:p>
            <a:pPr>
              <a:lnSpc>
                <a:spcPct val="130000"/>
              </a:lnSpc>
            </a:pPr>
            <a:r>
              <a:rPr lang="en-US" altLang="en-US" sz="2800">
                <a:latin typeface="Times New Roman" panose="02020603050405020304" pitchFamily="18" charset="0"/>
              </a:rPr>
              <a:t>In </a:t>
            </a:r>
            <a:r>
              <a:rPr lang="en-US" altLang="en-US" sz="2800" b="1">
                <a:latin typeface="Times New Roman" panose="02020603050405020304" pitchFamily="18" charset="0"/>
              </a:rPr>
              <a:t>1960 GORDON, </a:t>
            </a:r>
            <a:r>
              <a:rPr lang="en-US" altLang="en-US" sz="2800">
                <a:latin typeface="Times New Roman" panose="02020603050405020304" pitchFamily="18" charset="0"/>
              </a:rPr>
              <a:t>was the second to report the use of clinical device for electrical measurement of root canals.</a:t>
            </a:r>
          </a:p>
          <a:p>
            <a:pPr>
              <a:lnSpc>
                <a:spcPct val="130000"/>
              </a:lnSpc>
            </a:pPr>
            <a:r>
              <a:rPr lang="en-US" altLang="en-US" sz="2800">
                <a:latin typeface="Times New Roman" panose="02020603050405020304" pitchFamily="18" charset="0"/>
              </a:rPr>
              <a:t>In </a:t>
            </a:r>
            <a:r>
              <a:rPr lang="en-US" altLang="en-US" sz="2800" b="1">
                <a:latin typeface="Times New Roman" panose="02020603050405020304" pitchFamily="18" charset="0"/>
              </a:rPr>
              <a:t>1962 SUNADA, </a:t>
            </a:r>
            <a:r>
              <a:rPr lang="en-US" altLang="en-US" sz="2800">
                <a:latin typeface="Times New Roman" panose="02020603050405020304" pitchFamily="18" charset="0"/>
              </a:rPr>
              <a:t>adopted the principle of Suzuki and was the first to describe the detail of a simple device to measure working length with a constant resistance of 6.5 (kw)</a:t>
            </a:r>
          </a:p>
          <a:p>
            <a:pPr>
              <a:lnSpc>
                <a:spcPct val="130000"/>
              </a:lnSpc>
            </a:pPr>
            <a:r>
              <a:rPr lang="en-US" altLang="en-US" sz="2800">
                <a:latin typeface="Times New Roman" panose="02020603050405020304" pitchFamily="18" charset="0"/>
              </a:rPr>
              <a:t>In </a:t>
            </a:r>
            <a:r>
              <a:rPr lang="en-US" altLang="en-US" sz="2800" b="1">
                <a:latin typeface="Times New Roman" panose="02020603050405020304" pitchFamily="18" charset="0"/>
              </a:rPr>
              <a:t>1987</a:t>
            </a:r>
            <a:r>
              <a:rPr lang="en-US" altLang="en-US" sz="2800">
                <a:latin typeface="Times New Roman" panose="02020603050405020304" pitchFamily="18" charset="0"/>
              </a:rPr>
              <a:t>, </a:t>
            </a:r>
            <a:r>
              <a:rPr lang="en-US" altLang="en-US" sz="2800" b="1">
                <a:latin typeface="Times New Roman" panose="02020603050405020304" pitchFamily="18" charset="0"/>
              </a:rPr>
              <a:t>HUANG, </a:t>
            </a:r>
            <a:r>
              <a:rPr lang="en-US" altLang="en-US" sz="2800">
                <a:latin typeface="Times New Roman" panose="02020603050405020304" pitchFamily="18" charset="0"/>
              </a:rPr>
              <a:t>reported that this principle is not a biologic characteristic, but rather a physical principles of electricity alone.</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B70F823D-95F1-D436-35FD-16D88F6E6760}"/>
              </a:ext>
            </a:extLst>
          </p:cNvPr>
          <p:cNvSpPr>
            <a:spLocks noGrp="1" noChangeArrowheads="1"/>
          </p:cNvSpPr>
          <p:nvPr>
            <p:ph type="title"/>
          </p:nvPr>
        </p:nvSpPr>
        <p:spPr/>
        <p:txBody>
          <a:bodyPr/>
          <a:lstStyle/>
          <a:p>
            <a:r>
              <a:rPr lang="en-US" altLang="en-US" sz="3200" b="1"/>
              <a:t>DETERMINATION OF WORKING LENGTH BY ELECTRONICS</a:t>
            </a:r>
          </a:p>
        </p:txBody>
      </p:sp>
      <p:sp>
        <p:nvSpPr>
          <p:cNvPr id="31747" name="Rectangle 3">
            <a:extLst>
              <a:ext uri="{FF2B5EF4-FFF2-40B4-BE49-F238E27FC236}">
                <a16:creationId xmlns:a16="http://schemas.microsoft.com/office/drawing/2014/main" id="{E8FD7BAC-1D60-20C3-7310-65E108A53FAE}"/>
              </a:ext>
            </a:extLst>
          </p:cNvPr>
          <p:cNvSpPr>
            <a:spLocks noGrp="1" noChangeArrowheads="1"/>
          </p:cNvSpPr>
          <p:nvPr>
            <p:ph type="body" idx="1"/>
          </p:nvPr>
        </p:nvSpPr>
        <p:spPr/>
        <p:txBody>
          <a:bodyPr/>
          <a:lstStyle/>
          <a:p>
            <a:r>
              <a:rPr lang="en-US" altLang="en-US" b="1"/>
              <a:t>1. HISTORY</a:t>
            </a:r>
          </a:p>
          <a:p>
            <a:r>
              <a:rPr lang="en-US" altLang="en-US" b="1"/>
              <a:t>2. BASIC FUNCTION OF ELECTRONIC APEX LOCATORS(EAL)</a:t>
            </a:r>
          </a:p>
          <a:p>
            <a:r>
              <a:rPr lang="en-US" altLang="en-US" b="1"/>
              <a:t>3. CLASSIFICATIONS OF ELECTRONIC APEX LOCATORS</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3">
            <a:extLst>
              <a:ext uri="{FF2B5EF4-FFF2-40B4-BE49-F238E27FC236}">
                <a16:creationId xmlns:a16="http://schemas.microsoft.com/office/drawing/2014/main" id="{A375295B-0BF3-FB7A-CA2E-AEC0F5C6B238}"/>
              </a:ext>
            </a:extLst>
          </p:cNvPr>
          <p:cNvSpPr>
            <a:spLocks noGrp="1" noChangeArrowheads="1"/>
          </p:cNvSpPr>
          <p:nvPr>
            <p:ph type="body" idx="1"/>
          </p:nvPr>
        </p:nvSpPr>
        <p:spPr>
          <a:xfrm>
            <a:off x="457200" y="457200"/>
            <a:ext cx="8229600" cy="5668963"/>
          </a:xfrm>
        </p:spPr>
        <p:txBody>
          <a:bodyPr/>
          <a:lstStyle/>
          <a:p>
            <a:r>
              <a:rPr lang="en-US" altLang="en-US" sz="2800" b="1">
                <a:latin typeface="Times New Roman" panose="02020603050405020304" pitchFamily="18" charset="0"/>
              </a:rPr>
              <a:t>CLASSIFICATIONS OF ELECTRONIC APEX LOCATORS</a:t>
            </a:r>
            <a:r>
              <a:rPr lang="en-US" altLang="en-US"/>
              <a:t> ( </a:t>
            </a:r>
            <a:r>
              <a:rPr lang="en-US" altLang="en-US" b="1"/>
              <a:t>Mc Donald)</a:t>
            </a:r>
            <a:r>
              <a:rPr lang="en-US" altLang="en-US"/>
              <a:t>.</a:t>
            </a:r>
          </a:p>
          <a:p>
            <a:r>
              <a:rPr lang="en-US" altLang="en-US" b="1"/>
              <a:t>FIRST GENERATION.</a:t>
            </a:r>
            <a:endParaRPr lang="en-US" altLang="en-US"/>
          </a:p>
          <a:p>
            <a:pPr>
              <a:lnSpc>
                <a:spcPct val="110000"/>
              </a:lnSpc>
            </a:pPr>
            <a:r>
              <a:rPr lang="en-US" altLang="en-US" sz="2800">
                <a:latin typeface="Times New Roman" panose="02020603050405020304" pitchFamily="18" charset="0"/>
              </a:rPr>
              <a:t>1st Generation apex locators, also known as </a:t>
            </a:r>
            <a:r>
              <a:rPr lang="en-US" altLang="en-US" sz="2800" b="1">
                <a:latin typeface="Times New Roman" panose="02020603050405020304" pitchFamily="18" charset="0"/>
              </a:rPr>
              <a:t>RESISTANCE </a:t>
            </a:r>
            <a:r>
              <a:rPr lang="en-US" altLang="en-US" sz="2800">
                <a:latin typeface="Times New Roman" panose="02020603050405020304" pitchFamily="18" charset="0"/>
              </a:rPr>
              <a:t>apex locators.</a:t>
            </a:r>
            <a:endParaRPr lang="en-US" altLang="en-US" sz="2800" b="1">
              <a:latin typeface="Times New Roman" panose="02020603050405020304" pitchFamily="18" charset="0"/>
            </a:endParaRPr>
          </a:p>
          <a:p>
            <a:pPr>
              <a:lnSpc>
                <a:spcPct val="110000"/>
              </a:lnSpc>
            </a:pPr>
            <a:r>
              <a:rPr lang="en-US" altLang="en-US" sz="2800" b="1">
                <a:latin typeface="Times New Roman" panose="02020603050405020304" pitchFamily="18" charset="0"/>
              </a:rPr>
              <a:t>Principles: measures opposition to the flow of direct current (or) resistance</a:t>
            </a:r>
            <a:r>
              <a:rPr lang="en-US" altLang="en-US" sz="2800">
                <a:latin typeface="Times New Roman" panose="02020603050405020304" pitchFamily="18" charset="0"/>
              </a:rPr>
              <a:t>.</a:t>
            </a:r>
          </a:p>
          <a:p>
            <a:pPr>
              <a:lnSpc>
                <a:spcPct val="110000"/>
              </a:lnSpc>
            </a:pPr>
            <a:r>
              <a:rPr lang="en-US" altLang="en-US" sz="2800">
                <a:latin typeface="Times New Roman" panose="02020603050405020304" pitchFamily="18" charset="0"/>
              </a:rPr>
              <a:t>When the file of the reamer reaches the apex in the canal, the resistance value is 6.5 kW (current 40ma).				</a:t>
            </a:r>
          </a:p>
          <a:p>
            <a:endParaRPr lang="en-US" altLang="en-US" sz="2800">
              <a:latin typeface="Times New Roman" panose="02020603050405020304" pitchFamily="18"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3">
            <a:extLst>
              <a:ext uri="{FF2B5EF4-FFF2-40B4-BE49-F238E27FC236}">
                <a16:creationId xmlns:a16="http://schemas.microsoft.com/office/drawing/2014/main" id="{F62E2A47-6BEF-ACE8-BEEC-BF952CB96028}"/>
              </a:ext>
            </a:extLst>
          </p:cNvPr>
          <p:cNvSpPr>
            <a:spLocks noGrp="1" noChangeArrowheads="1"/>
          </p:cNvSpPr>
          <p:nvPr>
            <p:ph type="body" idx="1"/>
          </p:nvPr>
        </p:nvSpPr>
        <p:spPr>
          <a:xfrm>
            <a:off x="457200" y="304800"/>
            <a:ext cx="8229600" cy="5821363"/>
          </a:xfrm>
        </p:spPr>
        <p:txBody>
          <a:bodyPr/>
          <a:lstStyle/>
          <a:p>
            <a:pPr>
              <a:lnSpc>
                <a:spcPct val="130000"/>
              </a:lnSpc>
            </a:pPr>
            <a:r>
              <a:rPr lang="en-US" altLang="en-US" sz="2400" b="1">
                <a:latin typeface="Times New Roman" panose="02020603050405020304" pitchFamily="18" charset="0"/>
              </a:rPr>
              <a:t>The root canal meter</a:t>
            </a:r>
            <a:r>
              <a:rPr lang="en-US" altLang="en-US" sz="2400">
                <a:latin typeface="Times New Roman" panose="02020603050405020304" pitchFamily="18" charset="0"/>
              </a:rPr>
              <a:t>(1969)</a:t>
            </a:r>
            <a:r>
              <a:rPr lang="en-US" altLang="en-US" sz="2800"/>
              <a:t> –</a:t>
            </a:r>
          </a:p>
          <a:p>
            <a:pPr>
              <a:lnSpc>
                <a:spcPct val="130000"/>
              </a:lnSpc>
            </a:pPr>
            <a:r>
              <a:rPr lang="en-US" altLang="en-US" sz="2800"/>
              <a:t> </a:t>
            </a:r>
            <a:r>
              <a:rPr lang="en-US" altLang="en-US" sz="2400">
                <a:latin typeface="Times New Roman" panose="02020603050405020304" pitchFamily="18" charset="0"/>
              </a:rPr>
              <a:t>150 HZ current is used. </a:t>
            </a:r>
          </a:p>
          <a:p>
            <a:pPr>
              <a:lnSpc>
                <a:spcPct val="130000"/>
              </a:lnSpc>
            </a:pPr>
            <a:r>
              <a:rPr lang="en-US" altLang="en-US" sz="2400">
                <a:latin typeface="Times New Roman" panose="02020603050405020304" pitchFamily="18" charset="0"/>
              </a:rPr>
              <a:t>Pain was often due to high current</a:t>
            </a:r>
            <a:r>
              <a:rPr lang="en-US" altLang="en-US" sz="2800"/>
              <a:t>. </a:t>
            </a:r>
          </a:p>
          <a:p>
            <a:pPr>
              <a:lnSpc>
                <a:spcPct val="130000"/>
              </a:lnSpc>
            </a:pPr>
            <a:r>
              <a:rPr lang="en-US" altLang="en-US" sz="2400" b="1">
                <a:latin typeface="Times New Roman" panose="02020603050405020304" pitchFamily="18" charset="0"/>
              </a:rPr>
              <a:t>Endodontic meter </a:t>
            </a:r>
            <a:r>
              <a:rPr lang="en-US" altLang="en-US" sz="2400">
                <a:latin typeface="Times New Roman" panose="02020603050405020304" pitchFamily="18" charset="0"/>
              </a:rPr>
              <a:t>and </a:t>
            </a:r>
            <a:r>
              <a:rPr lang="en-US" altLang="en-US" sz="2400" b="1">
                <a:latin typeface="Times New Roman" panose="02020603050405020304" pitchFamily="18" charset="0"/>
              </a:rPr>
              <a:t>Endodontic meter S II </a:t>
            </a:r>
          </a:p>
          <a:p>
            <a:pPr>
              <a:lnSpc>
                <a:spcPct val="130000"/>
              </a:lnSpc>
              <a:buFontTx/>
              <a:buNone/>
            </a:pPr>
            <a:r>
              <a:rPr lang="en-US" altLang="en-US" sz="2400">
                <a:latin typeface="Times New Roman" panose="02020603050405020304" pitchFamily="18" charset="0"/>
              </a:rPr>
              <a:t>		which used a current of less than 5μA.</a:t>
            </a:r>
          </a:p>
          <a:p>
            <a:pPr>
              <a:lnSpc>
                <a:spcPct val="130000"/>
              </a:lnSpc>
            </a:pPr>
            <a:r>
              <a:rPr lang="en-US" altLang="en-US" sz="2400" b="1">
                <a:latin typeface="Times New Roman" panose="02020603050405020304" pitchFamily="18" charset="0"/>
              </a:rPr>
              <a:t>Inoue</a:t>
            </a:r>
            <a:r>
              <a:rPr lang="en-US" altLang="en-US" sz="2400">
                <a:latin typeface="Times New Roman" panose="02020603050405020304" pitchFamily="18" charset="0"/>
              </a:rPr>
              <a:t> </a:t>
            </a:r>
            <a:r>
              <a:rPr lang="en-US" altLang="en-US" sz="2400">
                <a:latin typeface="Times New Roman" panose="02020603050405020304" pitchFamily="18" charset="0"/>
                <a:sym typeface="Wingdings" panose="05000000000000000000" pitchFamily="2" charset="2"/>
              </a:rPr>
              <a:t>audiometric component apex locators in 1970’s &amp; 80’s  “Sono- Explorer” </a:t>
            </a:r>
          </a:p>
          <a:p>
            <a:pPr>
              <a:lnSpc>
                <a:spcPct val="130000"/>
              </a:lnSpc>
            </a:pPr>
            <a:r>
              <a:rPr lang="en-US" altLang="en-US" sz="2400" b="1">
                <a:latin typeface="Times New Roman" panose="02020603050405020304" pitchFamily="18" charset="0"/>
                <a:sym typeface="Wingdings" panose="05000000000000000000" pitchFamily="2" charset="2"/>
              </a:rPr>
              <a:t>1975 Neosono</a:t>
            </a:r>
            <a:r>
              <a:rPr lang="en-US" altLang="en-US" sz="2400">
                <a:latin typeface="Times New Roman" panose="02020603050405020304" pitchFamily="18" charset="0"/>
                <a:sym typeface="Wingdings" panose="05000000000000000000" pitchFamily="2" charset="2"/>
              </a:rPr>
              <a:t> have improved circuitry, are more compacted and are easy to operate .</a:t>
            </a:r>
          </a:p>
          <a:p>
            <a:pPr>
              <a:lnSpc>
                <a:spcPct val="130000"/>
              </a:lnSpc>
            </a:pPr>
            <a:r>
              <a:rPr lang="en-US" altLang="en-US" sz="2400">
                <a:latin typeface="Times New Roman" panose="02020603050405020304" pitchFamily="18" charset="0"/>
                <a:sym typeface="Wingdings" panose="05000000000000000000" pitchFamily="2" charset="2"/>
              </a:rPr>
              <a:t>1st generation are </a:t>
            </a:r>
            <a:r>
              <a:rPr lang="en-US" altLang="en-US" sz="2400" b="1">
                <a:latin typeface="Times New Roman" panose="02020603050405020304" pitchFamily="18" charset="0"/>
                <a:sym typeface="Wingdings" panose="05000000000000000000" pitchFamily="2" charset="2"/>
              </a:rPr>
              <a:t>Dentometer </a:t>
            </a:r>
            <a:r>
              <a:rPr lang="en-US" altLang="en-US" sz="2400">
                <a:latin typeface="Times New Roman" panose="02020603050405020304" pitchFamily="18" charset="0"/>
                <a:sym typeface="Wingdings" panose="05000000000000000000" pitchFamily="2" charset="2"/>
              </a:rPr>
              <a:t>and </a:t>
            </a:r>
            <a:r>
              <a:rPr lang="en-US" altLang="en-US" sz="2400" b="1">
                <a:latin typeface="Times New Roman" panose="02020603050405020304" pitchFamily="18" charset="0"/>
                <a:sym typeface="Wingdings" panose="05000000000000000000" pitchFamily="2" charset="2"/>
              </a:rPr>
              <a:t>Endo Radar</a:t>
            </a:r>
            <a:r>
              <a:rPr lang="en-US" altLang="en-US" sz="2400">
                <a:latin typeface="Times New Roman" panose="02020603050405020304" pitchFamily="18" charset="0"/>
                <a:sym typeface="Wingdings" panose="05000000000000000000" pitchFamily="2" charset="2"/>
              </a:rPr>
              <a:t> </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a:extLst>
              <a:ext uri="{FF2B5EF4-FFF2-40B4-BE49-F238E27FC236}">
                <a16:creationId xmlns:a16="http://schemas.microsoft.com/office/drawing/2014/main" id="{0DBE3D85-4513-996E-0DAB-2C50B58D50DE}"/>
              </a:ext>
            </a:extLst>
          </p:cNvPr>
          <p:cNvSpPr>
            <a:spLocks noGrp="1" noChangeArrowheads="1"/>
          </p:cNvSpPr>
          <p:nvPr>
            <p:ph type="body" idx="1"/>
          </p:nvPr>
        </p:nvSpPr>
        <p:spPr>
          <a:xfrm>
            <a:off x="457200" y="457200"/>
            <a:ext cx="8229600" cy="5668963"/>
          </a:xfrm>
        </p:spPr>
        <p:txBody>
          <a:bodyPr/>
          <a:lstStyle/>
          <a:p>
            <a:r>
              <a:rPr lang="en-US" altLang="en-US" sz="2800">
                <a:latin typeface="Times New Roman" panose="02020603050405020304" pitchFamily="18" charset="0"/>
              </a:rPr>
              <a:t>DISADVANTAGES:</a:t>
            </a:r>
            <a:r>
              <a:rPr lang="en-US" altLang="en-US"/>
              <a:t> </a:t>
            </a:r>
          </a:p>
          <a:p>
            <a:pPr>
              <a:lnSpc>
                <a:spcPct val="120000"/>
              </a:lnSpc>
            </a:pPr>
            <a:r>
              <a:rPr lang="en-US" altLang="en-US" sz="2800">
                <a:latin typeface="Times New Roman" panose="02020603050405020304" pitchFamily="18" charset="0"/>
              </a:rPr>
              <a:t>Readings longer (or) shorter than the accepted working length. </a:t>
            </a:r>
          </a:p>
          <a:p>
            <a:pPr>
              <a:lnSpc>
                <a:spcPct val="120000"/>
              </a:lnSpc>
            </a:pPr>
            <a:r>
              <a:rPr lang="en-US" altLang="en-US" sz="2800">
                <a:latin typeface="Times New Roman" panose="02020603050405020304" pitchFamily="18" charset="0"/>
              </a:rPr>
              <a:t>The resistance type EAL’S yield inaccurate results </a:t>
            </a:r>
          </a:p>
          <a:p>
            <a:pPr>
              <a:lnSpc>
                <a:spcPct val="120000"/>
              </a:lnSpc>
              <a:buFontTx/>
              <a:buNone/>
            </a:pPr>
            <a:r>
              <a:rPr lang="en-US" altLang="en-US" sz="2800">
                <a:latin typeface="Times New Roman" panose="02020603050405020304" pitchFamily="18" charset="0"/>
              </a:rPr>
              <a:t>			-electrolytes,</a:t>
            </a:r>
          </a:p>
          <a:p>
            <a:pPr>
              <a:lnSpc>
                <a:spcPct val="120000"/>
              </a:lnSpc>
              <a:buFontTx/>
              <a:buNone/>
            </a:pPr>
            <a:r>
              <a:rPr lang="en-US" altLang="en-US" sz="2800">
                <a:latin typeface="Times New Roman" panose="02020603050405020304" pitchFamily="18" charset="0"/>
              </a:rPr>
              <a:t>			-excessive moisture, </a:t>
            </a:r>
          </a:p>
          <a:p>
            <a:pPr>
              <a:lnSpc>
                <a:spcPct val="120000"/>
              </a:lnSpc>
              <a:buFontTx/>
              <a:buNone/>
            </a:pPr>
            <a:r>
              <a:rPr lang="en-US" altLang="en-US" sz="2800">
                <a:latin typeface="Times New Roman" panose="02020603050405020304" pitchFamily="18" charset="0"/>
              </a:rPr>
              <a:t>			-vital pulp tissue, </a:t>
            </a:r>
          </a:p>
          <a:p>
            <a:pPr>
              <a:lnSpc>
                <a:spcPct val="120000"/>
              </a:lnSpc>
              <a:buFontTx/>
              <a:buNone/>
            </a:pPr>
            <a:r>
              <a:rPr lang="en-US" altLang="en-US" sz="2800">
                <a:latin typeface="Times New Roman" panose="02020603050405020304" pitchFamily="18" charset="0"/>
              </a:rPr>
              <a:t>			-exudates </a:t>
            </a:r>
          </a:p>
          <a:p>
            <a:pPr>
              <a:lnSpc>
                <a:spcPct val="120000"/>
              </a:lnSpc>
              <a:buFontTx/>
              <a:buNone/>
            </a:pPr>
            <a:r>
              <a:rPr lang="en-US" altLang="en-US" sz="2800">
                <a:latin typeface="Times New Roman" panose="02020603050405020304" pitchFamily="18" charset="0"/>
              </a:rPr>
              <a:t>			-excessive hemorrhage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35FDCEE5-A19C-0D03-9FD9-BD0393309E2B}"/>
              </a:ext>
            </a:extLst>
          </p:cNvPr>
          <p:cNvSpPr>
            <a:spLocks noGrp="1" noChangeArrowheads="1"/>
          </p:cNvSpPr>
          <p:nvPr>
            <p:ph type="title"/>
          </p:nvPr>
        </p:nvSpPr>
        <p:spPr/>
        <p:txBody>
          <a:bodyPr/>
          <a:lstStyle/>
          <a:p>
            <a:r>
              <a:rPr lang="en-US" altLang="en-US" sz="4000" b="1"/>
              <a:t> </a:t>
            </a:r>
            <a:r>
              <a:rPr lang="en-US" altLang="en-US" sz="3600" b="1">
                <a:latin typeface="Times New Roman" panose="02020603050405020304" pitchFamily="18" charset="0"/>
              </a:rPr>
              <a:t>ANATOMICAL CONSIDERATIONS AND TERMINOLOGY</a:t>
            </a:r>
            <a:r>
              <a:rPr lang="en-US" altLang="en-US" sz="4000"/>
              <a:t> </a:t>
            </a:r>
          </a:p>
        </p:txBody>
      </p:sp>
      <p:sp>
        <p:nvSpPr>
          <p:cNvPr id="6147" name="Rectangle 3">
            <a:extLst>
              <a:ext uri="{FF2B5EF4-FFF2-40B4-BE49-F238E27FC236}">
                <a16:creationId xmlns:a16="http://schemas.microsoft.com/office/drawing/2014/main" id="{9E16B4C0-E5CB-9DC2-E6F9-E8D91CC54F3A}"/>
              </a:ext>
            </a:extLst>
          </p:cNvPr>
          <p:cNvSpPr>
            <a:spLocks noGrp="1" noChangeArrowheads="1"/>
          </p:cNvSpPr>
          <p:nvPr>
            <p:ph type="body" idx="1"/>
          </p:nvPr>
        </p:nvSpPr>
        <p:spPr/>
        <p:txBody>
          <a:bodyPr/>
          <a:lstStyle/>
          <a:p>
            <a:pPr>
              <a:lnSpc>
                <a:spcPct val="140000"/>
              </a:lnSpc>
            </a:pPr>
            <a:r>
              <a:rPr lang="en-US" altLang="en-US" sz="2400" b="1"/>
              <a:t>WORKING LENGTH</a:t>
            </a:r>
            <a:r>
              <a:rPr lang="en-US" altLang="en-US" sz="2400"/>
              <a:t>: - “</a:t>
            </a:r>
            <a:r>
              <a:rPr lang="en-US" altLang="en-US" sz="2400">
                <a:latin typeface="Times New Roman" panose="02020603050405020304" pitchFamily="18" charset="0"/>
              </a:rPr>
              <a:t>The distance from a corona lreference point to the point at which canal preparation and obturation should terminate”. The ideal apical reference point in the canal is “apical stop”.</a:t>
            </a:r>
          </a:p>
          <a:p>
            <a:pPr>
              <a:lnSpc>
                <a:spcPct val="140000"/>
              </a:lnSpc>
            </a:pPr>
            <a:r>
              <a:rPr lang="en-US" altLang="en-US" sz="2400" b="1">
                <a:latin typeface="Times New Roman" panose="02020603050405020304" pitchFamily="18" charset="0"/>
              </a:rPr>
              <a:t>ANATOMIC APEX: - </a:t>
            </a:r>
            <a:r>
              <a:rPr lang="en-US" altLang="en-US" sz="2400">
                <a:latin typeface="Times New Roman" panose="02020603050405020304" pitchFamily="18" charset="0"/>
              </a:rPr>
              <a:t>Is the tip (or) the end of the root determinedmorphologically.</a:t>
            </a:r>
          </a:p>
          <a:p>
            <a:pPr>
              <a:lnSpc>
                <a:spcPct val="140000"/>
              </a:lnSpc>
            </a:pPr>
            <a:r>
              <a:rPr lang="en-US" altLang="en-US" sz="2400" b="1">
                <a:latin typeface="Times New Roman" panose="02020603050405020304" pitchFamily="18" charset="0"/>
              </a:rPr>
              <a:t>RADIOGRAPHIC APEX</a:t>
            </a:r>
            <a:r>
              <a:rPr lang="en-US" altLang="en-US" sz="2400">
                <a:latin typeface="Times New Roman" panose="02020603050405020304" pitchFamily="18" charset="0"/>
              </a:rPr>
              <a:t>: -Is the tip (or) the end of root determined radiographically.</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3">
            <a:extLst>
              <a:ext uri="{FF2B5EF4-FFF2-40B4-BE49-F238E27FC236}">
                <a16:creationId xmlns:a16="http://schemas.microsoft.com/office/drawing/2014/main" id="{31D98486-A81E-AC67-9F59-E9EFDEC40B57}"/>
              </a:ext>
            </a:extLst>
          </p:cNvPr>
          <p:cNvSpPr>
            <a:spLocks noGrp="1" noChangeArrowheads="1"/>
          </p:cNvSpPr>
          <p:nvPr>
            <p:ph type="body" idx="1"/>
          </p:nvPr>
        </p:nvSpPr>
        <p:spPr>
          <a:xfrm>
            <a:off x="457200" y="457200"/>
            <a:ext cx="8229600" cy="5668963"/>
          </a:xfrm>
        </p:spPr>
        <p:txBody>
          <a:bodyPr/>
          <a:lstStyle/>
          <a:p>
            <a:r>
              <a:rPr lang="en-US" altLang="en-US">
                <a:latin typeface="Times New Roman" panose="02020603050405020304" pitchFamily="18" charset="0"/>
              </a:rPr>
              <a:t>SECOND GENERATION (IMPEDANCE apex locators)</a:t>
            </a:r>
          </a:p>
          <a:p>
            <a:pPr>
              <a:lnSpc>
                <a:spcPct val="190000"/>
              </a:lnSpc>
            </a:pPr>
            <a:r>
              <a:rPr lang="en-US" altLang="en-US" sz="2800" b="1">
                <a:latin typeface="Times New Roman" panose="02020603050405020304" pitchFamily="18" charset="0"/>
              </a:rPr>
              <a:t>Principle: </a:t>
            </a:r>
            <a:r>
              <a:rPr lang="en-US" altLang="en-US" sz="2800">
                <a:latin typeface="Times New Roman" panose="02020603050405020304" pitchFamily="18" charset="0"/>
              </a:rPr>
              <a:t>Measures opposition to the flow of alternating current (or) impedance.</a:t>
            </a:r>
          </a:p>
          <a:p>
            <a:pPr>
              <a:lnSpc>
                <a:spcPct val="190000"/>
              </a:lnSpc>
            </a:pPr>
            <a:r>
              <a:rPr lang="en-US" altLang="en-US" sz="2800" b="1">
                <a:latin typeface="Times New Roman" panose="02020603050405020304" pitchFamily="18" charset="0"/>
              </a:rPr>
              <a:t>DEFINITION </a:t>
            </a:r>
            <a:r>
              <a:rPr lang="en-US" altLang="en-US" sz="2800">
                <a:latin typeface="Times New Roman" panose="02020603050405020304" pitchFamily="18" charset="0"/>
              </a:rPr>
              <a:t>of </a:t>
            </a:r>
            <a:r>
              <a:rPr lang="en-US" altLang="en-US" sz="2800" b="1">
                <a:latin typeface="Times New Roman" panose="02020603050405020304" pitchFamily="18" charset="0"/>
              </a:rPr>
              <a:t>IMPEDANCE</a:t>
            </a:r>
            <a:r>
              <a:rPr lang="en-US" altLang="en-US" sz="2800">
                <a:latin typeface="Times New Roman" panose="02020603050405020304" pitchFamily="18" charset="0"/>
              </a:rPr>
              <a:t>: An apparent increase of resistance to an alternating current owing to induction in a circuit.</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a:extLst>
              <a:ext uri="{FF2B5EF4-FFF2-40B4-BE49-F238E27FC236}">
                <a16:creationId xmlns:a16="http://schemas.microsoft.com/office/drawing/2014/main" id="{0D24C553-D159-BD96-5E94-B9E5A81F0DB8}"/>
              </a:ext>
            </a:extLst>
          </p:cNvPr>
          <p:cNvSpPr>
            <a:spLocks noGrp="1" noChangeArrowheads="1"/>
          </p:cNvSpPr>
          <p:nvPr>
            <p:ph type="body" idx="1"/>
          </p:nvPr>
        </p:nvSpPr>
        <p:spPr>
          <a:xfrm>
            <a:off x="457200" y="304800"/>
            <a:ext cx="8229600" cy="5821363"/>
          </a:xfrm>
        </p:spPr>
        <p:txBody>
          <a:bodyPr/>
          <a:lstStyle/>
          <a:p>
            <a:pPr>
              <a:lnSpc>
                <a:spcPct val="110000"/>
              </a:lnSpc>
            </a:pPr>
            <a:r>
              <a:rPr lang="en-US" altLang="en-US" b="1"/>
              <a:t>Inoue </a:t>
            </a:r>
            <a:r>
              <a:rPr lang="en-US" altLang="en-US">
                <a:latin typeface="Times New Roman" panose="02020603050405020304" pitchFamily="18" charset="0"/>
              </a:rPr>
              <a:t>in 1971 as “Sono –Explorer is calibrated at the periodontal pocket of each tooth and measured by the feedback of the oscillator loop. </a:t>
            </a:r>
          </a:p>
          <a:p>
            <a:pPr>
              <a:lnSpc>
                <a:spcPct val="110000"/>
              </a:lnSpc>
            </a:pPr>
            <a:r>
              <a:rPr lang="en-US" altLang="en-US">
                <a:latin typeface="Times New Roman" panose="02020603050405020304" pitchFamily="18" charset="0"/>
              </a:rPr>
              <a:t>The beeping of the device indicated when the apex was reached. </a:t>
            </a:r>
          </a:p>
          <a:p>
            <a:pPr>
              <a:lnSpc>
                <a:spcPct val="110000"/>
              </a:lnSpc>
            </a:pPr>
            <a:r>
              <a:rPr lang="en-US" altLang="en-US">
                <a:latin typeface="Times New Roman" panose="02020603050405020304" pitchFamily="18" charset="0"/>
              </a:rPr>
              <a:t>A later model, the Sonoexplorer MK III uses a meter to indicate distance to apex. </a:t>
            </a:r>
          </a:p>
          <a:p>
            <a:pPr>
              <a:lnSpc>
                <a:spcPct val="110000"/>
              </a:lnSpc>
            </a:pPr>
            <a:r>
              <a:rPr lang="en-US" altLang="en-US">
                <a:latin typeface="Times New Roman" panose="02020603050405020304" pitchFamily="18" charset="0"/>
              </a:rPr>
              <a:t>This device operates on a current of single low frequency.</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3">
            <a:extLst>
              <a:ext uri="{FF2B5EF4-FFF2-40B4-BE49-F238E27FC236}">
                <a16:creationId xmlns:a16="http://schemas.microsoft.com/office/drawing/2014/main" id="{A3561538-DFA8-E488-F66B-2F83DB1927EA}"/>
              </a:ext>
            </a:extLst>
          </p:cNvPr>
          <p:cNvSpPr>
            <a:spLocks noGrp="1" noChangeArrowheads="1"/>
          </p:cNvSpPr>
          <p:nvPr>
            <p:ph type="body" idx="1"/>
          </p:nvPr>
        </p:nvSpPr>
        <p:spPr>
          <a:xfrm>
            <a:off x="457200" y="381000"/>
            <a:ext cx="8229600" cy="5745163"/>
          </a:xfrm>
        </p:spPr>
        <p:txBody>
          <a:bodyPr/>
          <a:lstStyle/>
          <a:p>
            <a:pPr>
              <a:buFontTx/>
              <a:buNone/>
            </a:pPr>
            <a:r>
              <a:rPr lang="en-US" altLang="en-US" sz="2800"/>
              <a:t> </a:t>
            </a:r>
            <a:r>
              <a:rPr lang="en-US" altLang="en-US" sz="2800" b="1"/>
              <a:t>Endocator</a:t>
            </a:r>
            <a:endParaRPr lang="en-US" altLang="en-US" sz="2800"/>
          </a:p>
          <a:p>
            <a:pPr>
              <a:lnSpc>
                <a:spcPct val="120000"/>
              </a:lnSpc>
            </a:pPr>
            <a:r>
              <a:rPr lang="en-US" altLang="en-US" sz="2800">
                <a:latin typeface="Times New Roman" panose="02020603050405020304" pitchFamily="18" charset="0"/>
              </a:rPr>
              <a:t>can be used in presence of electro conductive fluids. </a:t>
            </a:r>
          </a:p>
          <a:p>
            <a:pPr>
              <a:lnSpc>
                <a:spcPct val="120000"/>
              </a:lnSpc>
            </a:pPr>
            <a:r>
              <a:rPr lang="en-US" altLang="en-US" sz="2800">
                <a:latin typeface="Times New Roman" panose="02020603050405020304" pitchFamily="18" charset="0"/>
              </a:rPr>
              <a:t>Here a high frequency(400 KHZ) current used.</a:t>
            </a:r>
          </a:p>
          <a:p>
            <a:pPr>
              <a:lnSpc>
                <a:spcPct val="120000"/>
              </a:lnSpc>
            </a:pPr>
            <a:r>
              <a:rPr lang="en-US" altLang="en-US" sz="2800">
                <a:latin typeface="Times New Roman" panose="02020603050405020304" pitchFamily="18" charset="0"/>
              </a:rPr>
              <a:t> With an electrode connected to the dental chair and a Teflon sheath over the probe was able to make measurements in canals even with conductive fluids</a:t>
            </a:r>
          </a:p>
          <a:p>
            <a:pPr>
              <a:lnSpc>
                <a:spcPct val="120000"/>
              </a:lnSpc>
            </a:pPr>
            <a:r>
              <a:rPr lang="en-US" altLang="en-US" sz="2800">
                <a:latin typeface="Times New Roman" panose="02020603050405020304" pitchFamily="18" charset="0"/>
              </a:rPr>
              <a:t>The Teflon sheath coated filewas difficult use in narrow canals and was affected by autoclaving. </a:t>
            </a:r>
          </a:p>
          <a:p>
            <a:pPr>
              <a:lnSpc>
                <a:spcPct val="120000"/>
              </a:lnSpc>
            </a:pPr>
            <a:r>
              <a:rPr lang="en-US" altLang="en-US" sz="2800">
                <a:latin typeface="Times New Roman" panose="02020603050405020304" pitchFamily="18" charset="0"/>
              </a:rPr>
              <a:t>Patient was uncomfortable due to high current used.</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3">
            <a:extLst>
              <a:ext uri="{FF2B5EF4-FFF2-40B4-BE49-F238E27FC236}">
                <a16:creationId xmlns:a16="http://schemas.microsoft.com/office/drawing/2014/main" id="{653E7FD2-2D44-4E16-F0D0-DC1BE160441B}"/>
              </a:ext>
            </a:extLst>
          </p:cNvPr>
          <p:cNvSpPr>
            <a:spLocks noGrp="1" noChangeArrowheads="1"/>
          </p:cNvSpPr>
          <p:nvPr>
            <p:ph type="body" idx="1"/>
          </p:nvPr>
        </p:nvSpPr>
        <p:spPr>
          <a:xfrm>
            <a:off x="457200" y="228600"/>
            <a:ext cx="8229600" cy="5897563"/>
          </a:xfrm>
        </p:spPr>
        <p:txBody>
          <a:bodyPr/>
          <a:lstStyle/>
          <a:p>
            <a:r>
              <a:rPr lang="en-US" altLang="en-US" sz="2800" b="1"/>
              <a:t>THE APEX FINDER: </a:t>
            </a:r>
            <a:r>
              <a:rPr lang="en-US" altLang="en-US" sz="2800"/>
              <a:t>- </a:t>
            </a:r>
          </a:p>
          <a:p>
            <a:pPr>
              <a:buFontTx/>
              <a:buNone/>
            </a:pPr>
            <a:r>
              <a:rPr lang="en-US" altLang="en-US" sz="2800"/>
              <a:t>		</a:t>
            </a:r>
            <a:r>
              <a:rPr lang="en-US" altLang="en-US" sz="2400"/>
              <a:t>-Has a visual digital LED indicator and pulptester.</a:t>
            </a:r>
          </a:p>
          <a:p>
            <a:endParaRPr lang="en-US" altLang="en-US" sz="2400" b="1"/>
          </a:p>
          <a:p>
            <a:r>
              <a:rPr lang="en-US" altLang="en-US" sz="2800" b="1"/>
              <a:t>THE ENDO ANALYZER:</a:t>
            </a:r>
          </a:p>
          <a:p>
            <a:pPr>
              <a:buFontTx/>
              <a:buNone/>
            </a:pPr>
            <a:r>
              <a:rPr lang="en-US" altLang="en-US" sz="2800" b="1"/>
              <a:t>		- </a:t>
            </a:r>
            <a:r>
              <a:rPr lang="en-US" altLang="en-US" sz="2400"/>
              <a:t>Is a combined apex locator and pulp tester.</a:t>
            </a:r>
          </a:p>
          <a:p>
            <a:endParaRPr lang="en-US" altLang="en-US" sz="2400" b="1"/>
          </a:p>
          <a:p>
            <a:r>
              <a:rPr lang="en-US" altLang="en-US" sz="2800" b="1"/>
              <a:t>DIGIPEX:</a:t>
            </a:r>
            <a:r>
              <a:rPr lang="en-US" altLang="en-US" sz="2800"/>
              <a:t>-</a:t>
            </a:r>
          </a:p>
          <a:p>
            <a:pPr>
              <a:buFontTx/>
              <a:buNone/>
            </a:pPr>
            <a:r>
              <a:rPr lang="en-US" altLang="en-US" sz="2800"/>
              <a:t>		</a:t>
            </a:r>
            <a:r>
              <a:rPr lang="en-US" altLang="en-US" sz="2400"/>
              <a:t>-Has a visual LED digital indicator and an audible indicator. It requires calibration.</a:t>
            </a:r>
          </a:p>
          <a:p>
            <a:endParaRPr lang="en-US" altLang="en-US" sz="2400" b="1"/>
          </a:p>
          <a:p>
            <a:r>
              <a:rPr lang="en-US" altLang="en-US" sz="2800" b="1"/>
              <a:t>DIGIPEX II: </a:t>
            </a:r>
          </a:p>
          <a:p>
            <a:pPr>
              <a:buFontTx/>
              <a:buNone/>
            </a:pPr>
            <a:r>
              <a:rPr lang="en-US" altLang="en-US" sz="2800"/>
              <a:t>		-</a:t>
            </a:r>
            <a:r>
              <a:rPr lang="en-US" altLang="en-US" sz="2400"/>
              <a:t>Is a combination of apex locator and pulp tester</a:t>
            </a:r>
            <a:endParaRPr lang="en-US" altLang="en-US" sz="2400" b="1"/>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a:extLst>
              <a:ext uri="{FF2B5EF4-FFF2-40B4-BE49-F238E27FC236}">
                <a16:creationId xmlns:a16="http://schemas.microsoft.com/office/drawing/2014/main" id="{9D11D97C-048C-E404-39BB-432DD612771F}"/>
              </a:ext>
            </a:extLst>
          </p:cNvPr>
          <p:cNvSpPr>
            <a:spLocks noGrp="1" noChangeArrowheads="1"/>
          </p:cNvSpPr>
          <p:nvPr>
            <p:ph type="body" idx="1"/>
          </p:nvPr>
        </p:nvSpPr>
        <p:spPr>
          <a:xfrm>
            <a:off x="457200" y="381000"/>
            <a:ext cx="8229600" cy="5745163"/>
          </a:xfrm>
        </p:spPr>
        <p:txBody>
          <a:bodyPr/>
          <a:lstStyle/>
          <a:p>
            <a:pPr>
              <a:lnSpc>
                <a:spcPct val="120000"/>
              </a:lnSpc>
            </a:pPr>
            <a:r>
              <a:rPr lang="en-US" altLang="en-US" sz="2400" b="1">
                <a:latin typeface="Times New Roman" panose="02020603050405020304" pitchFamily="18" charset="0"/>
              </a:rPr>
              <a:t>EXACT – A – PEX: - </a:t>
            </a:r>
          </a:p>
          <a:p>
            <a:pPr>
              <a:lnSpc>
                <a:spcPct val="120000"/>
              </a:lnSpc>
              <a:buFontTx/>
              <a:buNone/>
            </a:pPr>
            <a:r>
              <a:rPr lang="en-US" altLang="en-US" sz="2400">
                <a:latin typeface="Times New Roman" panose="02020603050405020304" pitchFamily="18" charset="0"/>
              </a:rPr>
              <a:t>		-Has an LED bar graph display and audio indicator.</a:t>
            </a:r>
          </a:p>
          <a:p>
            <a:pPr>
              <a:lnSpc>
                <a:spcPct val="120000"/>
              </a:lnSpc>
            </a:pPr>
            <a:r>
              <a:rPr lang="en-US" altLang="en-US" sz="2400" b="1">
                <a:latin typeface="Times New Roman" panose="02020603050405020304" pitchFamily="18" charset="0"/>
              </a:rPr>
              <a:t>FORMATRON:-</a:t>
            </a:r>
          </a:p>
          <a:p>
            <a:pPr>
              <a:lnSpc>
                <a:spcPct val="120000"/>
              </a:lnSpc>
              <a:buFontTx/>
              <a:buNone/>
            </a:pPr>
            <a:r>
              <a:rPr lang="en-US" altLang="en-US" sz="2400">
                <a:latin typeface="Times New Roman" panose="02020603050405020304" pitchFamily="18" charset="0"/>
              </a:rPr>
              <a:t>		-Has a flashing LED light and a digital LED 	display and</a:t>
            </a:r>
          </a:p>
          <a:p>
            <a:pPr>
              <a:lnSpc>
                <a:spcPct val="120000"/>
              </a:lnSpc>
              <a:buFontTx/>
              <a:buNone/>
            </a:pPr>
            <a:r>
              <a:rPr lang="en-US" altLang="en-US" sz="2400">
                <a:latin typeface="Times New Roman" panose="02020603050405020304" pitchFamily="18" charset="0"/>
              </a:rPr>
              <a:t>		-does not require calibration. </a:t>
            </a:r>
          </a:p>
          <a:p>
            <a:pPr>
              <a:lnSpc>
                <a:spcPct val="120000"/>
              </a:lnSpc>
              <a:buFontTx/>
              <a:buNone/>
            </a:pPr>
            <a:r>
              <a:rPr lang="en-US" altLang="en-US" sz="2400">
                <a:latin typeface="Times New Roman" panose="02020603050405020304" pitchFamily="18" charset="0"/>
              </a:rPr>
              <a:t>		-This device is small, light weight and inexpensive.</a:t>
            </a:r>
            <a:endParaRPr lang="en-US" altLang="en-US" sz="2400" b="1">
              <a:latin typeface="Times New Roman" panose="02020603050405020304" pitchFamily="18" charset="0"/>
            </a:endParaRPr>
          </a:p>
          <a:p>
            <a:pPr>
              <a:lnSpc>
                <a:spcPct val="120000"/>
              </a:lnSpc>
            </a:pPr>
            <a:r>
              <a:rPr lang="en-US" altLang="en-US" sz="2400" b="1">
                <a:latin typeface="Times New Roman" panose="02020603050405020304" pitchFamily="18" charset="0"/>
              </a:rPr>
              <a:t>THE PIO</a:t>
            </a:r>
            <a:r>
              <a:rPr lang="en-US" altLang="en-US" sz="2400">
                <a:latin typeface="Times New Roman" panose="02020603050405020304" pitchFamily="18" charset="0"/>
              </a:rPr>
              <a:t>: - </a:t>
            </a:r>
          </a:p>
          <a:p>
            <a:pPr lvl="1">
              <a:lnSpc>
                <a:spcPct val="120000"/>
              </a:lnSpc>
            </a:pPr>
            <a:r>
              <a:rPr lang="en-US" altLang="en-US" sz="2400">
                <a:latin typeface="Times New Roman" panose="02020603050405020304" pitchFamily="18" charset="0"/>
              </a:rPr>
              <a:t>Apex locator has an analog meter display and an audioindicator. </a:t>
            </a:r>
          </a:p>
          <a:p>
            <a:pPr lvl="1">
              <a:lnSpc>
                <a:spcPct val="120000"/>
              </a:lnSpc>
            </a:pPr>
            <a:r>
              <a:rPr lang="en-US" altLang="en-US" sz="2400">
                <a:latin typeface="Times New Roman" panose="02020603050405020304" pitchFamily="18" charset="0"/>
              </a:rPr>
              <a:t>It has an adjusting knob for calibration.</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3">
            <a:extLst>
              <a:ext uri="{FF2B5EF4-FFF2-40B4-BE49-F238E27FC236}">
                <a16:creationId xmlns:a16="http://schemas.microsoft.com/office/drawing/2014/main" id="{F8515DF3-7E7A-6730-F5A9-A40AD2228CBD}"/>
              </a:ext>
            </a:extLst>
          </p:cNvPr>
          <p:cNvSpPr>
            <a:spLocks noGrp="1" noChangeArrowheads="1"/>
          </p:cNvSpPr>
          <p:nvPr>
            <p:ph type="body" idx="1"/>
          </p:nvPr>
        </p:nvSpPr>
        <p:spPr>
          <a:xfrm>
            <a:off x="457200" y="457200"/>
            <a:ext cx="8229600" cy="5668963"/>
          </a:xfrm>
        </p:spPr>
        <p:txBody>
          <a:bodyPr/>
          <a:lstStyle/>
          <a:p>
            <a:r>
              <a:rPr lang="en-US" altLang="en-US" b="1"/>
              <a:t>DISADVANTAGES:-</a:t>
            </a:r>
            <a:endParaRPr lang="en-US" altLang="en-US"/>
          </a:p>
          <a:p>
            <a:pPr>
              <a:lnSpc>
                <a:spcPct val="130000"/>
              </a:lnSpc>
            </a:pPr>
            <a:r>
              <a:rPr lang="en-US" altLang="en-US" sz="2800">
                <a:latin typeface="Times New Roman" panose="02020603050405020304" pitchFamily="18" charset="0"/>
              </a:rPr>
              <a:t>Root canal has to be reasonably free of electro conductive materials</a:t>
            </a:r>
          </a:p>
          <a:p>
            <a:pPr>
              <a:lnSpc>
                <a:spcPct val="130000"/>
              </a:lnSpc>
            </a:pPr>
            <a:r>
              <a:rPr lang="en-US" altLang="en-US" sz="2800">
                <a:latin typeface="Times New Roman" panose="02020603050405020304" pitchFamily="18" charset="0"/>
              </a:rPr>
              <a:t>This created a “catch- 22” </a:t>
            </a:r>
          </a:p>
          <a:p>
            <a:pPr>
              <a:lnSpc>
                <a:spcPct val="130000"/>
              </a:lnSpc>
            </a:pPr>
            <a:r>
              <a:rPr lang="en-US" altLang="en-US" sz="2800">
                <a:latin typeface="Times New Roman" panose="02020603050405020304" pitchFamily="18" charset="0"/>
              </a:rPr>
              <a:t>not all apex locators incorporated the same degree of sophistication in electronic circuitry</a:t>
            </a:r>
          </a:p>
          <a:p>
            <a:pPr>
              <a:lnSpc>
                <a:spcPct val="130000"/>
              </a:lnSpc>
            </a:pPr>
            <a:r>
              <a:rPr lang="en-US" altLang="en-US" sz="2800">
                <a:latin typeface="Times New Roman" panose="02020603050405020304" pitchFamily="18" charset="0"/>
              </a:rPr>
              <a:t>sensitivity to compensate for the intra canal environment (or) indicates on its display that it should be switched from a wet to a dry made (or) viceversa.</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a:extLst>
              <a:ext uri="{FF2B5EF4-FFF2-40B4-BE49-F238E27FC236}">
                <a16:creationId xmlns:a16="http://schemas.microsoft.com/office/drawing/2014/main" id="{91BCEC04-0D1A-C72D-0B0F-675A3B556AF6}"/>
              </a:ext>
            </a:extLst>
          </p:cNvPr>
          <p:cNvSpPr>
            <a:spLocks noGrp="1" noChangeArrowheads="1"/>
          </p:cNvSpPr>
          <p:nvPr>
            <p:ph type="body" idx="1"/>
          </p:nvPr>
        </p:nvSpPr>
        <p:spPr>
          <a:xfrm>
            <a:off x="457200" y="457200"/>
            <a:ext cx="8229600" cy="5668963"/>
          </a:xfrm>
        </p:spPr>
        <p:txBody>
          <a:bodyPr/>
          <a:lstStyle/>
          <a:p>
            <a:pPr>
              <a:lnSpc>
                <a:spcPct val="90000"/>
              </a:lnSpc>
              <a:buFontTx/>
              <a:buNone/>
            </a:pPr>
            <a:r>
              <a:rPr lang="en-US" altLang="en-US" sz="3600" b="1" i="1">
                <a:latin typeface="Times New Roman" panose="02020603050405020304" pitchFamily="18" charset="0"/>
              </a:rPr>
              <a:t>THE THIRD GENERATION (OR) FREQUENCY DEPENDENT</a:t>
            </a:r>
          </a:p>
          <a:p>
            <a:pPr>
              <a:lnSpc>
                <a:spcPct val="90000"/>
              </a:lnSpc>
            </a:pPr>
            <a:r>
              <a:rPr lang="en-US" altLang="en-US" b="1" i="1">
                <a:latin typeface="Times New Roman" panose="02020603050405020304" pitchFamily="18" charset="0"/>
              </a:rPr>
              <a:t>principle:</a:t>
            </a:r>
            <a:r>
              <a:rPr lang="en-US" altLang="en-US">
                <a:latin typeface="Times New Roman" panose="02020603050405020304" pitchFamily="18" charset="0"/>
              </a:rPr>
              <a:t> </a:t>
            </a:r>
            <a:r>
              <a:rPr lang="en-US" altLang="en-US" sz="2800">
                <a:latin typeface="Times New Roman" panose="02020603050405020304" pitchFamily="18" charset="0"/>
              </a:rPr>
              <a:t>the reactive component facilitates the flow of alternating current, more for higher than for lower frequencies. </a:t>
            </a:r>
          </a:p>
          <a:p>
            <a:pPr>
              <a:lnSpc>
                <a:spcPct val="90000"/>
              </a:lnSpc>
            </a:pPr>
            <a:r>
              <a:rPr lang="en-US" altLang="en-US" sz="2800">
                <a:latin typeface="Times New Roman" panose="02020603050405020304" pitchFamily="18" charset="0"/>
              </a:rPr>
              <a:t>Thus a tissue through which two alternating currents of different frequencies are flowing will impede the lower frequency current more than the higher frequency current. </a:t>
            </a:r>
          </a:p>
          <a:p>
            <a:pPr>
              <a:lnSpc>
                <a:spcPct val="90000"/>
              </a:lnSpc>
            </a:pPr>
            <a:r>
              <a:rPr lang="en-US" altLang="en-US" sz="2800">
                <a:latin typeface="Times New Roman" panose="02020603050405020304" pitchFamily="18" charset="0"/>
              </a:rPr>
              <a:t>The reactive component of the circuit may changes in a canal. When this occurs, the impedances offered by the circuit to currents of differing frequencies will change relative to each other. </a:t>
            </a:r>
            <a:endParaRPr lang="en-US" altLang="en-US" sz="2800" b="1" i="1">
              <a:latin typeface="Times New Roman" panose="02020603050405020304" pitchFamily="18" charset="0"/>
            </a:endParaRPr>
          </a:p>
          <a:p>
            <a:pPr>
              <a:lnSpc>
                <a:spcPct val="90000"/>
              </a:lnSpc>
            </a:pPr>
            <a:endParaRPr lang="en-US" altLang="en-US" sz="2800" b="1" i="1">
              <a:latin typeface="Times New Roman" panose="02020603050405020304" pitchFamily="18"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3">
            <a:extLst>
              <a:ext uri="{FF2B5EF4-FFF2-40B4-BE49-F238E27FC236}">
                <a16:creationId xmlns:a16="http://schemas.microsoft.com/office/drawing/2014/main" id="{B9EA6AA1-64A8-CCA4-4BCC-CAB7C4A2FC52}"/>
              </a:ext>
            </a:extLst>
          </p:cNvPr>
          <p:cNvSpPr>
            <a:spLocks noGrp="1" noChangeArrowheads="1"/>
          </p:cNvSpPr>
          <p:nvPr>
            <p:ph type="body" idx="1"/>
          </p:nvPr>
        </p:nvSpPr>
        <p:spPr>
          <a:xfrm>
            <a:off x="457200" y="381000"/>
            <a:ext cx="8229600" cy="5745163"/>
          </a:xfrm>
        </p:spPr>
        <p:txBody>
          <a:bodyPr/>
          <a:lstStyle/>
          <a:p>
            <a:pPr>
              <a:lnSpc>
                <a:spcPct val="90000"/>
              </a:lnSpc>
            </a:pPr>
            <a:r>
              <a:rPr lang="en-US" altLang="en-US" sz="2400" b="1"/>
              <a:t>1. ENDEX</a:t>
            </a:r>
            <a:r>
              <a:rPr lang="en-US" altLang="en-US" sz="2400"/>
              <a:t>: (or) </a:t>
            </a:r>
            <a:r>
              <a:rPr lang="en-US" altLang="en-US" sz="2400" b="1"/>
              <a:t>APIT </a:t>
            </a:r>
            <a:r>
              <a:rPr lang="en-US" altLang="en-US" sz="2400"/>
              <a:t>–</a:t>
            </a:r>
            <a:r>
              <a:rPr lang="en-US" altLang="en-US" sz="2400" b="1"/>
              <a:t>Yamaoka </a:t>
            </a:r>
            <a:r>
              <a:rPr lang="en-US" altLang="en-US" sz="2400"/>
              <a:t>et al. </a:t>
            </a:r>
          </a:p>
          <a:p>
            <a:r>
              <a:rPr lang="en-US" altLang="en-US" sz="2400">
                <a:latin typeface="Times New Roman" panose="02020603050405020304" pitchFamily="18" charset="0"/>
              </a:rPr>
              <a:t>very low alternating current. two frequencies (5 &amp;1 KHZ)</a:t>
            </a:r>
          </a:p>
          <a:p>
            <a:r>
              <a:rPr lang="en-US" altLang="en-US" sz="2400">
                <a:latin typeface="Times New Roman" panose="02020603050405020304" pitchFamily="18" charset="0"/>
              </a:rPr>
              <a:t>. As the attached endodontic reamer enters the coronal part of the canal, the difference in the</a:t>
            </a:r>
          </a:p>
          <a:p>
            <a:r>
              <a:rPr lang="en-US" altLang="en-US" sz="2400">
                <a:latin typeface="Times New Roman" panose="02020603050405020304" pitchFamily="18" charset="0"/>
              </a:rPr>
              <a:t>impedances at the two frequencies is small. </a:t>
            </a:r>
          </a:p>
          <a:p>
            <a:r>
              <a:rPr lang="en-US" altLang="en-US" sz="2400">
                <a:latin typeface="Times New Roman" panose="02020603050405020304" pitchFamily="18" charset="0"/>
              </a:rPr>
              <a:t>As the instrument is advanced apically, the difference in impedance values begins to change. </a:t>
            </a:r>
          </a:p>
          <a:p>
            <a:r>
              <a:rPr lang="en-US" altLang="en-US" sz="2400">
                <a:latin typeface="Times New Roman" panose="02020603050405020304" pitchFamily="18" charset="0"/>
              </a:rPr>
              <a:t>As the apical constriction is reached, the impedance values are at their maximum</a:t>
            </a:r>
          </a:p>
          <a:p>
            <a:r>
              <a:rPr lang="en-US" altLang="en-US" sz="2400">
                <a:latin typeface="Times New Roman" panose="02020603050405020304" pitchFamily="18" charset="0"/>
              </a:rPr>
              <a:t>these difference are indicated on the analog meter and audio</a:t>
            </a:r>
          </a:p>
          <a:p>
            <a:r>
              <a:rPr lang="en-US" altLang="en-US" sz="2400">
                <a:latin typeface="Times New Roman" panose="02020603050405020304" pitchFamily="18" charset="0"/>
              </a:rPr>
              <a:t>alarm. This impedance difference is the basis of the “</a:t>
            </a:r>
            <a:r>
              <a:rPr lang="en-US" altLang="en-US" sz="2400" b="1">
                <a:latin typeface="Times New Roman" panose="02020603050405020304" pitchFamily="18" charset="0"/>
              </a:rPr>
              <a:t>difference method</a:t>
            </a:r>
            <a:r>
              <a:rPr lang="en-US" altLang="en-US" sz="2400">
                <a:latin typeface="Times New Roman" panose="02020603050405020304" pitchFamily="18" charset="0"/>
              </a:rPr>
              <a:t>”.</a:t>
            </a:r>
          </a:p>
          <a:p>
            <a:r>
              <a:rPr lang="en-US" altLang="en-US" sz="2400">
                <a:latin typeface="Times New Roman" panose="02020603050405020304" pitchFamily="18" charset="0"/>
              </a:rPr>
              <a:t>The unit must then be reset for each canal. </a:t>
            </a:r>
          </a:p>
        </p:txBody>
      </p:sp>
      <p:pic>
        <p:nvPicPr>
          <p:cNvPr id="43012" name="Picture 4">
            <a:extLst>
              <a:ext uri="{FF2B5EF4-FFF2-40B4-BE49-F238E27FC236}">
                <a16:creationId xmlns:a16="http://schemas.microsoft.com/office/drawing/2014/main" id="{63AE6DAD-CB3B-5175-1721-A70D77EB72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4953000"/>
            <a:ext cx="2371725" cy="166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3">
            <a:extLst>
              <a:ext uri="{FF2B5EF4-FFF2-40B4-BE49-F238E27FC236}">
                <a16:creationId xmlns:a16="http://schemas.microsoft.com/office/drawing/2014/main" id="{E0B8DF93-DD6A-9312-2B72-4DFAD0DF9558}"/>
              </a:ext>
            </a:extLst>
          </p:cNvPr>
          <p:cNvSpPr>
            <a:spLocks noGrp="1" noChangeArrowheads="1"/>
          </p:cNvSpPr>
          <p:nvPr>
            <p:ph type="body" idx="1"/>
          </p:nvPr>
        </p:nvSpPr>
        <p:spPr>
          <a:xfrm>
            <a:off x="457200" y="609600"/>
            <a:ext cx="8229600" cy="5516563"/>
          </a:xfrm>
        </p:spPr>
        <p:txBody>
          <a:bodyPr/>
          <a:lstStyle/>
          <a:p>
            <a:r>
              <a:rPr lang="en-US" altLang="en-US"/>
              <a:t>The major advantage </a:t>
            </a:r>
          </a:p>
          <a:p>
            <a:r>
              <a:rPr lang="en-US" altLang="en-US"/>
              <a:t>works well regardless of the presence of pus (or) electroconductive environments in the canal. </a:t>
            </a:r>
          </a:p>
          <a:p>
            <a:r>
              <a:rPr lang="en-US" altLang="en-US"/>
              <a:t>However a disadvantage is that a calibration needs to be done each time.</a:t>
            </a:r>
          </a:p>
          <a:p>
            <a:endParaRPr lang="en-US" altLang="en-US"/>
          </a:p>
        </p:txBody>
      </p:sp>
      <p:pic>
        <p:nvPicPr>
          <p:cNvPr id="44036" name="Picture 4" descr="Endex Plus">
            <a:extLst>
              <a:ext uri="{FF2B5EF4-FFF2-40B4-BE49-F238E27FC236}">
                <a16:creationId xmlns:a16="http://schemas.microsoft.com/office/drawing/2014/main" id="{787DBF98-14CD-4594-2837-01A2845F3F26}"/>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5257800" y="4343400"/>
            <a:ext cx="33909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3">
            <a:extLst>
              <a:ext uri="{FF2B5EF4-FFF2-40B4-BE49-F238E27FC236}">
                <a16:creationId xmlns:a16="http://schemas.microsoft.com/office/drawing/2014/main" id="{65866E53-D0FC-EE40-9537-72F5BF01BA6E}"/>
              </a:ext>
            </a:extLst>
          </p:cNvPr>
          <p:cNvSpPr>
            <a:spLocks noGrp="1" noChangeArrowheads="1"/>
          </p:cNvSpPr>
          <p:nvPr>
            <p:ph type="body" idx="1"/>
          </p:nvPr>
        </p:nvSpPr>
        <p:spPr>
          <a:xfrm>
            <a:off x="457200" y="457200"/>
            <a:ext cx="8229600" cy="5668963"/>
          </a:xfrm>
        </p:spPr>
        <p:txBody>
          <a:bodyPr/>
          <a:lstStyle/>
          <a:p>
            <a:r>
              <a:rPr lang="en-US" altLang="en-US" sz="3600" b="1">
                <a:latin typeface="Times New Roman" panose="02020603050405020304" pitchFamily="18" charset="0"/>
              </a:rPr>
              <a:t>The APEX FINDER. A.F.A (All fluids allowed).</a:t>
            </a:r>
            <a:endParaRPr lang="en-US" altLang="en-US" sz="3600">
              <a:latin typeface="Times New Roman" panose="02020603050405020304" pitchFamily="18" charset="0"/>
            </a:endParaRPr>
          </a:p>
          <a:p>
            <a:pPr>
              <a:lnSpc>
                <a:spcPct val="130000"/>
              </a:lnSpc>
            </a:pPr>
            <a:r>
              <a:rPr lang="en-US" altLang="en-US">
                <a:latin typeface="Times New Roman" panose="02020603050405020304" pitchFamily="18" charset="0"/>
              </a:rPr>
              <a:t>frequency dependent EAL, which uses five different frequencies (0.5, 1,2,4,8 KHZ) &amp; to read four amplitude ratio’s. </a:t>
            </a:r>
          </a:p>
          <a:p>
            <a:pPr>
              <a:lnSpc>
                <a:spcPct val="130000"/>
              </a:lnSpc>
            </a:pPr>
            <a:r>
              <a:rPr lang="en-US" altLang="en-US">
                <a:latin typeface="Times New Roman" panose="02020603050405020304" pitchFamily="18" charset="0"/>
              </a:rPr>
              <a:t>The unit is self – calibrating and can measure with electrolyte present in the canal.</a:t>
            </a:r>
          </a:p>
          <a:p>
            <a:r>
              <a:rPr lang="en-US" altLang="en-US" sz="3600"/>
              <a:t> </a:t>
            </a:r>
            <a:endParaRPr lang="en-US" altLang="en-US" b="1">
              <a:latin typeface="Times New Roman" panose="02020603050405020304" pitchFamily="18" charset="0"/>
            </a:endParaRPr>
          </a:p>
        </p:txBody>
      </p:sp>
      <p:pic>
        <p:nvPicPr>
          <p:cNvPr id="45060" name="Picture 4">
            <a:extLst>
              <a:ext uri="{FF2B5EF4-FFF2-40B4-BE49-F238E27FC236}">
                <a16:creationId xmlns:a16="http://schemas.microsoft.com/office/drawing/2014/main" id="{2A32357F-E856-3A4B-D280-F334BB0F40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5105400"/>
            <a:ext cx="18288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a:extLst>
              <a:ext uri="{FF2B5EF4-FFF2-40B4-BE49-F238E27FC236}">
                <a16:creationId xmlns:a16="http://schemas.microsoft.com/office/drawing/2014/main" id="{27B236F0-C4D5-17F7-9657-BFD6C97169E4}"/>
              </a:ext>
            </a:extLst>
          </p:cNvPr>
          <p:cNvSpPr>
            <a:spLocks noGrp="1" noChangeArrowheads="1"/>
          </p:cNvSpPr>
          <p:nvPr>
            <p:ph type="body" idx="1"/>
          </p:nvPr>
        </p:nvSpPr>
        <p:spPr>
          <a:xfrm>
            <a:off x="457200" y="381000"/>
            <a:ext cx="8229600" cy="5745163"/>
          </a:xfrm>
        </p:spPr>
        <p:txBody>
          <a:bodyPr/>
          <a:lstStyle/>
          <a:p>
            <a:r>
              <a:rPr lang="en-US" altLang="en-US" sz="2800" b="1"/>
              <a:t>APICAL FORAMEN</a:t>
            </a:r>
            <a:r>
              <a:rPr lang="en-US" altLang="en-US" sz="2800"/>
              <a:t>: - Is the region where the canal leaves the root surface next to the periodontal ligament. (American association of</a:t>
            </a:r>
          </a:p>
          <a:p>
            <a:r>
              <a:rPr lang="en-US" altLang="en-US" sz="2800"/>
              <a:t>Endodontists 1984), </a:t>
            </a:r>
          </a:p>
          <a:p>
            <a:r>
              <a:rPr lang="en-US" altLang="en-US" sz="2800"/>
              <a:t>it is the main apical opening of the root canal. </a:t>
            </a:r>
          </a:p>
          <a:p>
            <a:r>
              <a:rPr lang="en-US" altLang="en-US" sz="2800"/>
              <a:t>It is frequently eccentrically located away from the anatomic (or) radiographic apex. </a:t>
            </a:r>
          </a:p>
          <a:p>
            <a:r>
              <a:rPr lang="en-US" altLang="en-US" sz="2800" b="1"/>
              <a:t>Kuttler’s </a:t>
            </a:r>
            <a:r>
              <a:rPr lang="en-US" altLang="en-US" sz="2800"/>
              <a:t>investigation showed 68 to 80% of teeth are deviated. </a:t>
            </a:r>
          </a:p>
          <a:p>
            <a:r>
              <a:rPr lang="en-US" altLang="en-US" sz="2800"/>
              <a:t>The anatomy of apical foramen changes with age. </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3">
            <a:extLst>
              <a:ext uri="{FF2B5EF4-FFF2-40B4-BE49-F238E27FC236}">
                <a16:creationId xmlns:a16="http://schemas.microsoft.com/office/drawing/2014/main" id="{06D88815-0F22-C57A-A792-E5A28159BF44}"/>
              </a:ext>
            </a:extLst>
          </p:cNvPr>
          <p:cNvSpPr>
            <a:spLocks noGrp="1" noChangeArrowheads="1"/>
          </p:cNvSpPr>
          <p:nvPr>
            <p:ph type="body" idx="1"/>
          </p:nvPr>
        </p:nvSpPr>
        <p:spPr>
          <a:xfrm>
            <a:off x="457200" y="457200"/>
            <a:ext cx="8229600" cy="5668963"/>
          </a:xfrm>
        </p:spPr>
        <p:txBody>
          <a:bodyPr/>
          <a:lstStyle/>
          <a:p>
            <a:r>
              <a:rPr lang="en-US" altLang="en-US" b="1">
                <a:latin typeface="Times New Roman" panose="02020603050405020304" pitchFamily="18" charset="0"/>
              </a:rPr>
              <a:t>NEOSONO ULTIMA – EZ Apex locators.</a:t>
            </a:r>
          </a:p>
          <a:p>
            <a:r>
              <a:rPr lang="en-US" altLang="en-US" b="1">
                <a:latin typeface="Times New Roman" panose="02020603050405020304" pitchFamily="18" charset="0"/>
              </a:rPr>
              <a:t> MARK V PLUS</a:t>
            </a:r>
          </a:p>
          <a:p>
            <a:r>
              <a:rPr lang="en-US" altLang="en-US" b="1">
                <a:latin typeface="Times New Roman" panose="02020603050405020304" pitchFamily="18" charset="0"/>
              </a:rPr>
              <a:t>JUSTWO (or) JUSTY II</a:t>
            </a:r>
          </a:p>
          <a:p>
            <a:endParaRPr lang="en-US" altLang="en-US"/>
          </a:p>
        </p:txBody>
      </p:sp>
      <p:pic>
        <p:nvPicPr>
          <p:cNvPr id="53252" name="Picture 4">
            <a:extLst>
              <a:ext uri="{FF2B5EF4-FFF2-40B4-BE49-F238E27FC236}">
                <a16:creationId xmlns:a16="http://schemas.microsoft.com/office/drawing/2014/main" id="{461D45A5-999F-17CC-51D8-7AF014F8AB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3276600"/>
            <a:ext cx="22098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3" name="Picture 5">
            <a:extLst>
              <a:ext uri="{FF2B5EF4-FFF2-40B4-BE49-F238E27FC236}">
                <a16:creationId xmlns:a16="http://schemas.microsoft.com/office/drawing/2014/main" id="{42D0EB31-DBC4-70C5-C7EA-88A8D608E8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2514600"/>
            <a:ext cx="2819400" cy="263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3">
            <a:extLst>
              <a:ext uri="{FF2B5EF4-FFF2-40B4-BE49-F238E27FC236}">
                <a16:creationId xmlns:a16="http://schemas.microsoft.com/office/drawing/2014/main" id="{C90217FD-754A-C79F-8044-06EC1EBE563F}"/>
              </a:ext>
            </a:extLst>
          </p:cNvPr>
          <p:cNvSpPr>
            <a:spLocks noGrp="1" noChangeArrowheads="1"/>
          </p:cNvSpPr>
          <p:nvPr>
            <p:ph type="body" idx="1"/>
          </p:nvPr>
        </p:nvSpPr>
        <p:spPr>
          <a:xfrm>
            <a:off x="457200" y="381000"/>
            <a:ext cx="8229600" cy="5745163"/>
          </a:xfrm>
        </p:spPr>
        <p:txBody>
          <a:bodyPr/>
          <a:lstStyle/>
          <a:p>
            <a:pPr>
              <a:lnSpc>
                <a:spcPct val="90000"/>
              </a:lnSpc>
            </a:pPr>
            <a:r>
              <a:rPr lang="en-US" altLang="en-US" sz="2400" b="1"/>
              <a:t>ROOT ZX:-</a:t>
            </a:r>
            <a:endParaRPr lang="en-US" altLang="en-US" sz="2400"/>
          </a:p>
          <a:p>
            <a:pPr>
              <a:lnSpc>
                <a:spcPct val="110000"/>
              </a:lnSpc>
            </a:pPr>
            <a:r>
              <a:rPr lang="en-US" altLang="en-US" sz="2400">
                <a:latin typeface="Times New Roman" panose="02020603050405020304" pitchFamily="18" charset="0"/>
              </a:rPr>
              <a:t>A third generation apex locator that uses dual frequency and comparative impedance principles (</a:t>
            </a:r>
            <a:r>
              <a:rPr lang="en-US" altLang="en-US" sz="2400" b="1">
                <a:latin typeface="Times New Roman" panose="02020603050405020304" pitchFamily="18" charset="0"/>
              </a:rPr>
              <a:t>Kobayashi)</a:t>
            </a:r>
            <a:r>
              <a:rPr lang="en-US" altLang="en-US" sz="2400">
                <a:latin typeface="Times New Roman" panose="02020603050405020304" pitchFamily="18" charset="0"/>
              </a:rPr>
              <a:t>. </a:t>
            </a:r>
          </a:p>
          <a:p>
            <a:pPr>
              <a:lnSpc>
                <a:spcPct val="110000"/>
              </a:lnSpc>
            </a:pPr>
            <a:r>
              <a:rPr lang="en-US" altLang="en-US" sz="2400">
                <a:latin typeface="Times New Roman" panose="02020603050405020304" pitchFamily="18" charset="0"/>
              </a:rPr>
              <a:t>was the </a:t>
            </a:r>
            <a:r>
              <a:rPr lang="en-US" altLang="en-US" sz="2400" b="1">
                <a:latin typeface="Times New Roman" panose="02020603050405020304" pitchFamily="18" charset="0"/>
              </a:rPr>
              <a:t>ratio method (or) division method</a:t>
            </a:r>
            <a:r>
              <a:rPr lang="en-US" altLang="en-US" sz="2400">
                <a:latin typeface="Times New Roman" panose="02020603050405020304" pitchFamily="18" charset="0"/>
              </a:rPr>
              <a:t>. </a:t>
            </a:r>
          </a:p>
          <a:p>
            <a:pPr>
              <a:lnSpc>
                <a:spcPct val="110000"/>
              </a:lnSpc>
            </a:pPr>
            <a:r>
              <a:rPr lang="en-US" altLang="en-US" sz="2400">
                <a:latin typeface="Times New Roman" panose="02020603050405020304" pitchFamily="18" charset="0"/>
              </a:rPr>
              <a:t>The Root ZXmeasures the two impedances at two frequencies (8 and 0.4 KHZ) inside the canal</a:t>
            </a:r>
          </a:p>
          <a:p>
            <a:pPr>
              <a:lnSpc>
                <a:spcPct val="110000"/>
              </a:lnSpc>
            </a:pPr>
            <a:r>
              <a:rPr lang="en-US" altLang="en-US" sz="2400">
                <a:latin typeface="Times New Roman" panose="02020603050405020304" pitchFamily="18" charset="0"/>
              </a:rPr>
              <a:t>A micro processor in the device calculates the ratio of the two frequencies. </a:t>
            </a:r>
          </a:p>
          <a:p>
            <a:pPr>
              <a:lnSpc>
                <a:spcPct val="110000"/>
              </a:lnSpc>
            </a:pPr>
            <a:r>
              <a:rPr lang="en-US" altLang="en-US" sz="2400">
                <a:latin typeface="Times New Roman" panose="02020603050405020304" pitchFamily="18" charset="0"/>
              </a:rPr>
              <a:t>The quotient of the impedance is displayed on an LCD (Liquid Crystal Display) meter panel and represents the position of the Instrument inside the canal. </a:t>
            </a:r>
          </a:p>
          <a:p>
            <a:pPr>
              <a:lnSpc>
                <a:spcPct val="110000"/>
              </a:lnSpc>
            </a:pPr>
            <a:r>
              <a:rPr lang="en-US" altLang="en-US" sz="2400">
                <a:latin typeface="Times New Roman" panose="02020603050405020304" pitchFamily="18" charset="0"/>
              </a:rPr>
              <a:t>The Root ZX is mainly based on detecting the change in electrical capacitance that occurs near the apical constriction.</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3">
            <a:extLst>
              <a:ext uri="{FF2B5EF4-FFF2-40B4-BE49-F238E27FC236}">
                <a16:creationId xmlns:a16="http://schemas.microsoft.com/office/drawing/2014/main" id="{5885FDA6-D1C2-D033-F83C-C3CEAAB020D6}"/>
              </a:ext>
            </a:extLst>
          </p:cNvPr>
          <p:cNvSpPr>
            <a:spLocks noGrp="1" noChangeArrowheads="1"/>
          </p:cNvSpPr>
          <p:nvPr>
            <p:ph type="body" idx="1"/>
          </p:nvPr>
        </p:nvSpPr>
        <p:spPr>
          <a:xfrm>
            <a:off x="457200" y="381000"/>
            <a:ext cx="8229600" cy="5745163"/>
          </a:xfrm>
        </p:spPr>
        <p:txBody>
          <a:bodyPr/>
          <a:lstStyle/>
          <a:p>
            <a:r>
              <a:rPr lang="en-US" altLang="en-US" b="1"/>
              <a:t>Advantages</a:t>
            </a:r>
            <a:endParaRPr lang="en-US" altLang="en-US"/>
          </a:p>
          <a:p>
            <a:pPr>
              <a:lnSpc>
                <a:spcPct val="140000"/>
              </a:lnSpc>
              <a:buFontTx/>
              <a:buNone/>
            </a:pPr>
            <a:r>
              <a:rPr lang="en-US" altLang="en-US"/>
              <a:t>		- </a:t>
            </a:r>
            <a:r>
              <a:rPr lang="en-US" altLang="en-US" sz="2800">
                <a:latin typeface="Times New Roman" panose="02020603050405020304" pitchFamily="18" charset="0"/>
              </a:rPr>
              <a:t>It requires no adjustment (or) 			calibration</a:t>
            </a:r>
          </a:p>
          <a:p>
            <a:pPr>
              <a:lnSpc>
                <a:spcPct val="140000"/>
              </a:lnSpc>
              <a:buFontTx/>
              <a:buNone/>
            </a:pPr>
            <a:r>
              <a:rPr lang="en-US" altLang="en-US" sz="2800">
                <a:latin typeface="Times New Roman" panose="02020603050405020304" pitchFamily="18" charset="0"/>
              </a:rPr>
              <a:t>		- Can be used when the canal is filled 	with strong 	electrolyte (or) when the 	canal is “empty” and 	moist</a:t>
            </a:r>
          </a:p>
          <a:p>
            <a:pPr>
              <a:lnSpc>
                <a:spcPct val="140000"/>
              </a:lnSpc>
              <a:buFontTx/>
              <a:buNone/>
            </a:pPr>
            <a:r>
              <a:rPr lang="en-US" altLang="en-US" sz="2800">
                <a:latin typeface="Times New Roman" panose="02020603050405020304" pitchFamily="18" charset="0"/>
              </a:rPr>
              <a:t>		-The meter is an easy to read LCD </a:t>
            </a:r>
          </a:p>
        </p:txBody>
      </p:sp>
      <p:pic>
        <p:nvPicPr>
          <p:cNvPr id="47108" name="Picture 4">
            <a:extLst>
              <a:ext uri="{FF2B5EF4-FFF2-40B4-BE49-F238E27FC236}">
                <a16:creationId xmlns:a16="http://schemas.microsoft.com/office/drawing/2014/main" id="{AAE21AD5-7AC2-72DE-0ADA-9FD651EDAEF5}"/>
              </a:ext>
            </a:extLst>
          </p:cNvPr>
          <p:cNvPicPr>
            <a:picLocks noChangeAspect="1" noChangeArrowheads="1"/>
          </p:cNvPicPr>
          <p:nvPr/>
        </p:nvPicPr>
        <p:blipFill>
          <a:blip r:embed="rId2">
            <a:lum bright="12000" contrast="12000"/>
            <a:extLst>
              <a:ext uri="{28A0092B-C50C-407E-A947-70E740481C1C}">
                <a14:useLocalDpi xmlns:a14="http://schemas.microsoft.com/office/drawing/2010/main" val="0"/>
              </a:ext>
            </a:extLst>
          </a:blip>
          <a:srcRect r="16592"/>
          <a:stretch>
            <a:fillRect/>
          </a:stretch>
        </p:blipFill>
        <p:spPr bwMode="auto">
          <a:xfrm>
            <a:off x="5562600" y="4981575"/>
            <a:ext cx="2695575" cy="187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3">
            <a:extLst>
              <a:ext uri="{FF2B5EF4-FFF2-40B4-BE49-F238E27FC236}">
                <a16:creationId xmlns:a16="http://schemas.microsoft.com/office/drawing/2014/main" id="{C4A1AC99-53FD-64C8-B299-5D51904A4B99}"/>
              </a:ext>
            </a:extLst>
          </p:cNvPr>
          <p:cNvSpPr>
            <a:spLocks noGrp="1" noChangeArrowheads="1"/>
          </p:cNvSpPr>
          <p:nvPr>
            <p:ph type="body" idx="1"/>
          </p:nvPr>
        </p:nvSpPr>
        <p:spPr>
          <a:xfrm>
            <a:off x="457200" y="228600"/>
            <a:ext cx="8229600" cy="5897563"/>
          </a:xfrm>
        </p:spPr>
        <p:txBody>
          <a:bodyPr/>
          <a:lstStyle/>
          <a:p>
            <a:r>
              <a:rPr lang="en-US" altLang="en-US" b="1"/>
              <a:t> PROPEX:-</a:t>
            </a:r>
            <a:endParaRPr lang="en-US" altLang="en-US"/>
          </a:p>
          <a:p>
            <a:pPr>
              <a:lnSpc>
                <a:spcPct val="110000"/>
              </a:lnSpc>
            </a:pPr>
            <a:r>
              <a:rPr lang="en-US" altLang="en-US" sz="2800">
                <a:latin typeface="Times New Roman" panose="02020603050405020304" pitchFamily="18" charset="0"/>
              </a:rPr>
              <a:t>Is a modern apex locator based on multi frequency </a:t>
            </a:r>
          </a:p>
          <a:p>
            <a:pPr>
              <a:lnSpc>
                <a:spcPct val="110000"/>
              </a:lnSpc>
            </a:pPr>
            <a:r>
              <a:rPr lang="en-US" altLang="en-US" sz="2800">
                <a:latin typeface="Times New Roman" panose="02020603050405020304" pitchFamily="18" charset="0"/>
              </a:rPr>
              <a:t>enables to locate apicalforamen with great precision in any canal condition. </a:t>
            </a:r>
          </a:p>
          <a:p>
            <a:pPr>
              <a:lnSpc>
                <a:spcPct val="110000"/>
              </a:lnSpc>
            </a:pPr>
            <a:r>
              <a:rPr lang="en-US" altLang="en-US" sz="2800">
                <a:latin typeface="Times New Roman" panose="02020603050405020304" pitchFamily="18" charset="0"/>
              </a:rPr>
              <a:t>Propex screen facilitates the access to the exact file position. </a:t>
            </a:r>
          </a:p>
          <a:p>
            <a:pPr>
              <a:lnSpc>
                <a:spcPct val="110000"/>
              </a:lnSpc>
            </a:pPr>
            <a:r>
              <a:rPr lang="en-US" altLang="en-US" sz="2800">
                <a:latin typeface="Times New Roman" panose="02020603050405020304" pitchFamily="18" charset="0"/>
              </a:rPr>
              <a:t>Propex audio signals combined with the screen information helps about 2-3mm before the apex is reached.</a:t>
            </a:r>
          </a:p>
          <a:p>
            <a:pPr>
              <a:lnSpc>
                <a:spcPct val="110000"/>
              </a:lnSpc>
            </a:pPr>
            <a:r>
              <a:rPr lang="en-US" altLang="en-US" sz="2800">
                <a:latin typeface="Times New Roman" panose="02020603050405020304" pitchFamily="18" charset="0"/>
              </a:rPr>
              <a:t>Propex warns when the file approaching the apical zone by emitting 2 beeps</a:t>
            </a:r>
            <a:r>
              <a:rPr lang="en-US" altLang="en-US"/>
              <a:t> </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3">
            <a:extLst>
              <a:ext uri="{FF2B5EF4-FFF2-40B4-BE49-F238E27FC236}">
                <a16:creationId xmlns:a16="http://schemas.microsoft.com/office/drawing/2014/main" id="{745F73D9-D12D-0D5A-0397-59485EB09B35}"/>
              </a:ext>
            </a:extLst>
          </p:cNvPr>
          <p:cNvSpPr>
            <a:spLocks noGrp="1" noChangeArrowheads="1"/>
          </p:cNvSpPr>
          <p:nvPr>
            <p:ph type="body" idx="1"/>
          </p:nvPr>
        </p:nvSpPr>
        <p:spPr>
          <a:xfrm>
            <a:off x="457200" y="457200"/>
            <a:ext cx="8229600" cy="5668963"/>
          </a:xfrm>
        </p:spPr>
        <p:txBody>
          <a:bodyPr/>
          <a:lstStyle/>
          <a:p>
            <a:pPr>
              <a:lnSpc>
                <a:spcPct val="80000"/>
              </a:lnSpc>
            </a:pPr>
            <a:r>
              <a:rPr lang="en-US" altLang="en-US" sz="2800" b="1"/>
              <a:t>FORMATRON D-10. ( Parkell company)</a:t>
            </a:r>
            <a:endParaRPr lang="en-US" altLang="en-US" sz="2800"/>
          </a:p>
          <a:p>
            <a:pPr>
              <a:lnSpc>
                <a:spcPct val="80000"/>
              </a:lnSpc>
            </a:pPr>
            <a:r>
              <a:rPr lang="en-US" altLang="en-US" sz="2800">
                <a:latin typeface="Times New Roman" panose="02020603050405020304" pitchFamily="18" charset="0"/>
              </a:rPr>
              <a:t>Monitors the impedance between the lip clip and the file, </a:t>
            </a:r>
          </a:p>
          <a:p>
            <a:pPr>
              <a:lnSpc>
                <a:spcPct val="80000"/>
              </a:lnSpc>
            </a:pPr>
            <a:r>
              <a:rPr lang="en-US" altLang="en-US" sz="2800">
                <a:latin typeface="Times New Roman" panose="02020603050405020304" pitchFamily="18" charset="0"/>
              </a:rPr>
              <a:t>being sensitive to both the voltage applied and the current </a:t>
            </a:r>
          </a:p>
          <a:p>
            <a:pPr>
              <a:lnSpc>
                <a:spcPct val="80000"/>
              </a:lnSpc>
            </a:pPr>
            <a:r>
              <a:rPr lang="en-US" altLang="en-US" sz="2800">
                <a:latin typeface="Times New Roman" panose="02020603050405020304" pitchFamily="18" charset="0"/>
              </a:rPr>
              <a:t>circuit with current of multiple frequencies. </a:t>
            </a:r>
          </a:p>
          <a:p>
            <a:pPr>
              <a:lnSpc>
                <a:spcPct val="80000"/>
              </a:lnSpc>
            </a:pPr>
            <a:r>
              <a:rPr lang="en-US" altLang="en-US" sz="2800">
                <a:latin typeface="Times New Roman" panose="02020603050405020304" pitchFamily="18" charset="0"/>
              </a:rPr>
              <a:t>The D-10 does not feature an LCD </a:t>
            </a:r>
          </a:p>
          <a:p>
            <a:pPr>
              <a:lnSpc>
                <a:spcPct val="80000"/>
              </a:lnSpc>
            </a:pPr>
            <a:r>
              <a:rPr lang="en-US" altLang="en-US" sz="2800">
                <a:latin typeface="Times New Roman" panose="02020603050405020304" pitchFamily="18" charset="0"/>
              </a:rPr>
              <a:t>adorned by a string of colored lights </a:t>
            </a:r>
          </a:p>
          <a:p>
            <a:pPr>
              <a:lnSpc>
                <a:spcPct val="80000"/>
              </a:lnSpc>
            </a:pPr>
            <a:r>
              <a:rPr lang="en-US" altLang="en-US" sz="2800">
                <a:latin typeface="Times New Roman" panose="02020603050405020304" pitchFamily="18" charset="0"/>
              </a:rPr>
              <a:t>When for short of foramen, </a:t>
            </a:r>
            <a:r>
              <a:rPr lang="en-US" altLang="en-US" sz="2800">
                <a:latin typeface="Times New Roman" panose="02020603050405020304" pitchFamily="18" charset="0"/>
                <a:sym typeface="Wingdings" panose="05000000000000000000" pitchFamily="2" charset="2"/>
              </a:rPr>
              <a:t></a:t>
            </a:r>
            <a:r>
              <a:rPr lang="en-US" altLang="en-US" sz="2800">
                <a:latin typeface="Times New Roman" panose="02020603050405020304" pitchFamily="18" charset="0"/>
              </a:rPr>
              <a:t> Green. </a:t>
            </a:r>
          </a:p>
          <a:p>
            <a:pPr>
              <a:lnSpc>
                <a:spcPct val="80000"/>
              </a:lnSpc>
            </a:pPr>
            <a:r>
              <a:rPr lang="en-US" altLang="en-US" sz="2800">
                <a:latin typeface="Times New Roman" panose="02020603050405020304" pitchFamily="18" charset="0"/>
              </a:rPr>
              <a:t>Cautionary yellow </a:t>
            </a:r>
            <a:r>
              <a:rPr lang="en-US" altLang="en-US" sz="2800">
                <a:latin typeface="Times New Roman" panose="02020603050405020304" pitchFamily="18" charset="0"/>
                <a:sym typeface="Wingdings" panose="05000000000000000000" pitchFamily="2" charset="2"/>
              </a:rPr>
              <a:t></a:t>
            </a:r>
            <a:r>
              <a:rPr lang="en-US" altLang="en-US" sz="2800">
                <a:latin typeface="Times New Roman" panose="02020603050405020304" pitchFamily="18" charset="0"/>
              </a:rPr>
              <a:t> approaches close to the foramen. </a:t>
            </a:r>
          </a:p>
          <a:p>
            <a:pPr>
              <a:lnSpc>
                <a:spcPct val="80000"/>
              </a:lnSpc>
            </a:pPr>
            <a:r>
              <a:rPr lang="en-US" altLang="en-US" sz="2800">
                <a:latin typeface="Times New Roman" panose="02020603050405020304" pitchFamily="18" charset="0"/>
              </a:rPr>
              <a:t>Red light </a:t>
            </a:r>
            <a:r>
              <a:rPr lang="en-US" altLang="en-US" sz="2800">
                <a:latin typeface="Times New Roman" panose="02020603050405020304" pitchFamily="18" charset="0"/>
                <a:sym typeface="Wingdings" panose="05000000000000000000" pitchFamily="2" charset="2"/>
              </a:rPr>
              <a:t></a:t>
            </a:r>
            <a:r>
              <a:rPr lang="en-US" altLang="en-US" sz="2800">
                <a:latin typeface="Times New Roman" panose="02020603050405020304" pitchFamily="18" charset="0"/>
              </a:rPr>
              <a:t> apical foramen. </a:t>
            </a:r>
          </a:p>
          <a:p>
            <a:pPr>
              <a:lnSpc>
                <a:spcPct val="80000"/>
              </a:lnSpc>
            </a:pPr>
            <a:r>
              <a:rPr lang="en-US" altLang="en-US" sz="2800">
                <a:latin typeface="Times New Roman" panose="02020603050405020304" pitchFamily="18" charset="0"/>
              </a:rPr>
              <a:t>orange light </a:t>
            </a:r>
            <a:r>
              <a:rPr lang="en-US" altLang="en-US" sz="2800">
                <a:latin typeface="Times New Roman" panose="02020603050405020304" pitchFamily="18" charset="0"/>
                <a:sym typeface="Wingdings" panose="05000000000000000000" pitchFamily="2" charset="2"/>
              </a:rPr>
              <a:t>beyond apex and</a:t>
            </a:r>
            <a:r>
              <a:rPr lang="en-US" altLang="en-US" sz="2800">
                <a:latin typeface="Times New Roman" panose="02020603050405020304" pitchFamily="18" charset="0"/>
              </a:rPr>
              <a:t> device starts beeping.</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3">
            <a:extLst>
              <a:ext uri="{FF2B5EF4-FFF2-40B4-BE49-F238E27FC236}">
                <a16:creationId xmlns:a16="http://schemas.microsoft.com/office/drawing/2014/main" id="{047C7966-C113-A116-C8EA-B45B9FEC9DE9}"/>
              </a:ext>
            </a:extLst>
          </p:cNvPr>
          <p:cNvSpPr>
            <a:spLocks noGrp="1" noChangeArrowheads="1"/>
          </p:cNvSpPr>
          <p:nvPr>
            <p:ph type="body" idx="1"/>
          </p:nvPr>
        </p:nvSpPr>
        <p:spPr>
          <a:xfrm>
            <a:off x="457200" y="457200"/>
            <a:ext cx="8229600" cy="5668963"/>
          </a:xfrm>
        </p:spPr>
        <p:txBody>
          <a:bodyPr/>
          <a:lstStyle/>
          <a:p>
            <a:pPr>
              <a:buFontTx/>
              <a:buNone/>
            </a:pPr>
            <a:r>
              <a:rPr lang="en-US" altLang="en-US" sz="2800" b="1" i="1">
                <a:latin typeface="Times New Roman" panose="02020603050405020304" pitchFamily="18" charset="0"/>
              </a:rPr>
              <a:t>FOURTH GENERATION:-</a:t>
            </a:r>
          </a:p>
          <a:p>
            <a:pPr>
              <a:lnSpc>
                <a:spcPct val="90000"/>
              </a:lnSpc>
            </a:pPr>
            <a:r>
              <a:rPr lang="en-US" altLang="en-US" sz="2800" b="1">
                <a:latin typeface="Times New Roman" panose="02020603050405020304" pitchFamily="18" charset="0"/>
              </a:rPr>
              <a:t>The BINGO 1020 / RAY – PEX 4\5</a:t>
            </a:r>
            <a:r>
              <a:rPr lang="en-US" altLang="en-US" b="1"/>
              <a:t>. </a:t>
            </a:r>
            <a:r>
              <a:rPr lang="en-US" altLang="en-US" sz="2800">
                <a:latin typeface="Times New Roman" panose="02020603050405020304" pitchFamily="18" charset="0"/>
              </a:rPr>
              <a:t>(Forum engineering technologies Israel). </a:t>
            </a:r>
          </a:p>
          <a:p>
            <a:pPr>
              <a:lnSpc>
                <a:spcPct val="90000"/>
              </a:lnSpc>
            </a:pPr>
            <a:r>
              <a:rPr lang="en-US" altLang="en-US" sz="2800">
                <a:latin typeface="Times New Roman" panose="02020603050405020304" pitchFamily="18" charset="0"/>
              </a:rPr>
              <a:t>two separate frequencies 400 HZ and 8 KHZ similar to the 3rd generation units. </a:t>
            </a:r>
          </a:p>
          <a:p>
            <a:pPr>
              <a:lnSpc>
                <a:spcPct val="90000"/>
              </a:lnSpc>
            </a:pPr>
            <a:r>
              <a:rPr lang="en-US" altLang="en-US" sz="2800">
                <a:latin typeface="Times New Roman" panose="02020603050405020304" pitchFamily="18" charset="0"/>
              </a:rPr>
              <a:t>claim that the combination of using only one frequency at a time and basing measurements on the root mean square values of the signals increases the measurement accuracy and the reliability of the device.</a:t>
            </a:r>
          </a:p>
          <a:p>
            <a:pPr>
              <a:lnSpc>
                <a:spcPct val="90000"/>
              </a:lnSpc>
            </a:pPr>
            <a:r>
              <a:rPr lang="en-US" altLang="en-US" sz="2800">
                <a:latin typeface="Times New Roman" panose="02020603050405020304" pitchFamily="18" charset="0"/>
              </a:rPr>
              <a:t>An in vitro study found Bingo 1020 is as reliable as the Root ZX and user friendly</a:t>
            </a:r>
          </a:p>
          <a:p>
            <a:pPr>
              <a:lnSpc>
                <a:spcPct val="90000"/>
              </a:lnSpc>
            </a:pPr>
            <a:r>
              <a:rPr lang="en-US" altLang="en-US" sz="2800">
                <a:latin typeface="Times New Roman" panose="02020603050405020304" pitchFamily="18" charset="0"/>
              </a:rPr>
              <a:t>marketed by Dentsply as RAY - PEX 4.</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6" name="Picture 4" descr="Bingo Apex Locator">
            <a:extLst>
              <a:ext uri="{FF2B5EF4-FFF2-40B4-BE49-F238E27FC236}">
                <a16:creationId xmlns:a16="http://schemas.microsoft.com/office/drawing/2014/main" id="{4E623E69-07CB-10B9-CAE1-8A4B5ED03F9B}"/>
              </a:ext>
            </a:extLst>
          </p:cNvPr>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295400" y="2667000"/>
            <a:ext cx="2971800" cy="2270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4277" name="Picture 5">
            <a:extLst>
              <a:ext uri="{FF2B5EF4-FFF2-40B4-BE49-F238E27FC236}">
                <a16:creationId xmlns:a16="http://schemas.microsoft.com/office/drawing/2014/main" id="{AFE281FB-D4AE-8D30-09DB-CDBF5FB2BA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2209800"/>
            <a:ext cx="23622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8" name="Text Box 6">
            <a:extLst>
              <a:ext uri="{FF2B5EF4-FFF2-40B4-BE49-F238E27FC236}">
                <a16:creationId xmlns:a16="http://schemas.microsoft.com/office/drawing/2014/main" id="{81CB454E-EF75-25D0-5240-6C36D59192B5}"/>
              </a:ext>
            </a:extLst>
          </p:cNvPr>
          <p:cNvSpPr txBox="1">
            <a:spLocks noChangeArrowheads="1"/>
          </p:cNvSpPr>
          <p:nvPr/>
        </p:nvSpPr>
        <p:spPr bwMode="auto">
          <a:xfrm>
            <a:off x="1295400" y="4572000"/>
            <a:ext cx="3124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t>Bingo 1020</a:t>
            </a:r>
          </a:p>
        </p:txBody>
      </p:sp>
      <p:sp>
        <p:nvSpPr>
          <p:cNvPr id="54279" name="Text Box 7">
            <a:extLst>
              <a:ext uri="{FF2B5EF4-FFF2-40B4-BE49-F238E27FC236}">
                <a16:creationId xmlns:a16="http://schemas.microsoft.com/office/drawing/2014/main" id="{C10AF21C-D108-D1A8-06F1-49394F4146C4}"/>
              </a:ext>
            </a:extLst>
          </p:cNvPr>
          <p:cNvSpPr txBox="1">
            <a:spLocks noChangeArrowheads="1"/>
          </p:cNvSpPr>
          <p:nvPr/>
        </p:nvSpPr>
        <p:spPr bwMode="auto">
          <a:xfrm>
            <a:off x="6324600" y="4572000"/>
            <a:ext cx="2362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t>Raypex5</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D9FEA30C-7FA5-487D-C305-4865AECA9E41}"/>
              </a:ext>
            </a:extLst>
          </p:cNvPr>
          <p:cNvSpPr>
            <a:spLocks noGrp="1" noChangeArrowheads="1"/>
          </p:cNvSpPr>
          <p:nvPr>
            <p:ph type="title"/>
          </p:nvPr>
        </p:nvSpPr>
        <p:spPr>
          <a:xfrm>
            <a:off x="457200" y="274638"/>
            <a:ext cx="8229600" cy="792162"/>
          </a:xfrm>
        </p:spPr>
        <p:txBody>
          <a:bodyPr/>
          <a:lstStyle/>
          <a:p>
            <a:r>
              <a:rPr lang="en-US" altLang="en-US" sz="2800" b="1">
                <a:latin typeface="Times New Roman" panose="02020603050405020304" pitchFamily="18" charset="0"/>
              </a:rPr>
              <a:t>APEX LOCATOR &amp; ENDONTIC HANDPIECE</a:t>
            </a:r>
          </a:p>
        </p:txBody>
      </p:sp>
      <p:sp>
        <p:nvSpPr>
          <p:cNvPr id="51203" name="Rectangle 3">
            <a:extLst>
              <a:ext uri="{FF2B5EF4-FFF2-40B4-BE49-F238E27FC236}">
                <a16:creationId xmlns:a16="http://schemas.microsoft.com/office/drawing/2014/main" id="{B0A17FA0-4414-BD04-35A5-C44BD96845DF}"/>
              </a:ext>
            </a:extLst>
          </p:cNvPr>
          <p:cNvSpPr>
            <a:spLocks noGrp="1" noChangeArrowheads="1"/>
          </p:cNvSpPr>
          <p:nvPr>
            <p:ph type="body" idx="1"/>
          </p:nvPr>
        </p:nvSpPr>
        <p:spPr>
          <a:xfrm>
            <a:off x="457200" y="990600"/>
            <a:ext cx="8229600" cy="5135563"/>
          </a:xfrm>
        </p:spPr>
        <p:txBody>
          <a:bodyPr/>
          <a:lstStyle/>
          <a:p>
            <a:pPr>
              <a:lnSpc>
                <a:spcPct val="120000"/>
              </a:lnSpc>
            </a:pPr>
            <a:r>
              <a:rPr lang="en-US" altLang="en-US" sz="2800">
                <a:latin typeface="Times New Roman" panose="02020603050405020304" pitchFamily="18" charset="0"/>
              </a:rPr>
              <a:t>Tri Auto ZX: Root ZX apex locator+ hand piece uses NI-TI rotary instruments that rotates at 280 ± 50rpm. </a:t>
            </a:r>
          </a:p>
          <a:p>
            <a:pPr>
              <a:lnSpc>
                <a:spcPct val="120000"/>
              </a:lnSpc>
            </a:pPr>
            <a:r>
              <a:rPr lang="en-US" altLang="en-US" sz="2800">
                <a:latin typeface="Times New Roman" panose="02020603050405020304" pitchFamily="18" charset="0"/>
              </a:rPr>
              <a:t>rotary instrument is monitored on the LED control panel of the handpiece during the shaping and cleaning of the canal.</a:t>
            </a:r>
          </a:p>
          <a:p>
            <a:pPr>
              <a:lnSpc>
                <a:spcPct val="120000"/>
              </a:lnSpc>
            </a:pPr>
            <a:r>
              <a:rPr lang="en-US" altLang="en-US" sz="2400" b="1">
                <a:latin typeface="Times New Roman" panose="02020603050405020304" pitchFamily="18" charset="0"/>
              </a:rPr>
              <a:t>Tri auto ZX has three automatic safety mechanisms</a:t>
            </a:r>
            <a:r>
              <a:rPr lang="en-US" altLang="en-US" sz="2400">
                <a:latin typeface="Times New Roman" panose="02020603050405020304" pitchFamily="18" charset="0"/>
              </a:rPr>
              <a:t>. </a:t>
            </a:r>
          </a:p>
          <a:p>
            <a:pPr>
              <a:lnSpc>
                <a:spcPct val="120000"/>
              </a:lnSpc>
              <a:buFontTx/>
              <a:buNone/>
            </a:pPr>
            <a:r>
              <a:rPr lang="en-US" altLang="en-US" sz="2800">
                <a:latin typeface="Times New Roman" panose="02020603050405020304" pitchFamily="18" charset="0"/>
              </a:rPr>
              <a:t>			-Auto start-stop mechanism </a:t>
            </a:r>
          </a:p>
          <a:p>
            <a:pPr>
              <a:lnSpc>
                <a:spcPct val="120000"/>
              </a:lnSpc>
              <a:buFontTx/>
              <a:buNone/>
            </a:pPr>
            <a:r>
              <a:rPr lang="en-US" altLang="en-US" sz="2800">
                <a:latin typeface="Times New Roman" panose="02020603050405020304" pitchFamily="18" charset="0"/>
              </a:rPr>
              <a:t>			-Auto torque reverse mechanism </a:t>
            </a:r>
          </a:p>
          <a:p>
            <a:pPr>
              <a:lnSpc>
                <a:spcPct val="120000"/>
              </a:lnSpc>
              <a:buFontTx/>
              <a:buNone/>
            </a:pPr>
            <a:r>
              <a:rPr lang="en-US" altLang="en-US" sz="2800">
                <a:latin typeface="Times New Roman" panose="02020603050405020304" pitchFamily="18" charset="0"/>
              </a:rPr>
              <a:t>			-Auto – apical – reverse mechanism</a:t>
            </a:r>
            <a:r>
              <a:rPr lang="en-US" altLang="en-US"/>
              <a:t> </a:t>
            </a:r>
          </a:p>
        </p:txBody>
      </p:sp>
      <p:pic>
        <p:nvPicPr>
          <p:cNvPr id="51204" name="Picture 4">
            <a:extLst>
              <a:ext uri="{FF2B5EF4-FFF2-40B4-BE49-F238E27FC236}">
                <a16:creationId xmlns:a16="http://schemas.microsoft.com/office/drawing/2014/main" id="{8882DFBA-9A63-1E93-7CC2-0BB14F8FD2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4200525"/>
            <a:ext cx="2133600" cy="265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3">
            <a:extLst>
              <a:ext uri="{FF2B5EF4-FFF2-40B4-BE49-F238E27FC236}">
                <a16:creationId xmlns:a16="http://schemas.microsoft.com/office/drawing/2014/main" id="{98FFC4D3-7031-D558-544B-3DB8EE7ACD4A}"/>
              </a:ext>
            </a:extLst>
          </p:cNvPr>
          <p:cNvSpPr>
            <a:spLocks noGrp="1" noChangeArrowheads="1"/>
          </p:cNvSpPr>
          <p:nvPr>
            <p:ph type="body" idx="1"/>
          </p:nvPr>
        </p:nvSpPr>
        <p:spPr>
          <a:xfrm>
            <a:off x="457200" y="381000"/>
            <a:ext cx="8229600" cy="5745163"/>
          </a:xfrm>
        </p:spPr>
        <p:txBody>
          <a:bodyPr/>
          <a:lstStyle/>
          <a:p>
            <a:r>
              <a:rPr lang="en-US" altLang="en-US" b="1"/>
              <a:t>Tri Auto ZX has four modes</a:t>
            </a:r>
            <a:r>
              <a:rPr lang="en-US" altLang="en-US"/>
              <a:t> </a:t>
            </a:r>
          </a:p>
          <a:p>
            <a:pPr>
              <a:lnSpc>
                <a:spcPct val="150000"/>
              </a:lnSpc>
              <a:buFontTx/>
              <a:buNone/>
            </a:pPr>
            <a:r>
              <a:rPr lang="en-US" altLang="en-US" sz="2800" b="1">
                <a:latin typeface="Times New Roman" panose="02020603050405020304" pitchFamily="18" charset="0"/>
              </a:rPr>
              <a:t>		-Electrical measurement of root (EMR) mode</a:t>
            </a:r>
            <a:r>
              <a:rPr lang="en-US" altLang="en-US" sz="2800">
                <a:latin typeface="Times New Roman" panose="02020603050405020304" pitchFamily="18" charset="0"/>
              </a:rPr>
              <a:t> </a:t>
            </a:r>
          </a:p>
          <a:p>
            <a:pPr>
              <a:lnSpc>
                <a:spcPct val="150000"/>
              </a:lnSpc>
              <a:buFontTx/>
              <a:buNone/>
            </a:pPr>
            <a:r>
              <a:rPr lang="en-US" altLang="en-US" sz="2800" b="1">
                <a:latin typeface="Times New Roman" panose="02020603050405020304" pitchFamily="18" charset="0"/>
              </a:rPr>
              <a:t>		-The low mode</a:t>
            </a:r>
            <a:r>
              <a:rPr lang="en-US" altLang="en-US" sz="2800">
                <a:latin typeface="Times New Roman" panose="02020603050405020304" pitchFamily="18" charset="0"/>
              </a:rPr>
              <a:t> </a:t>
            </a:r>
          </a:p>
          <a:p>
            <a:pPr>
              <a:lnSpc>
                <a:spcPct val="150000"/>
              </a:lnSpc>
              <a:buFontTx/>
              <a:buNone/>
            </a:pPr>
            <a:r>
              <a:rPr lang="en-US" altLang="en-US" sz="2800" b="1">
                <a:latin typeface="Times New Roman" panose="02020603050405020304" pitchFamily="18" charset="0"/>
              </a:rPr>
              <a:t>		-High mode</a:t>
            </a:r>
            <a:r>
              <a:rPr lang="en-US" altLang="en-US" sz="2800">
                <a:latin typeface="Times New Roman" panose="02020603050405020304" pitchFamily="18" charset="0"/>
              </a:rPr>
              <a:t> </a:t>
            </a:r>
          </a:p>
          <a:p>
            <a:pPr>
              <a:lnSpc>
                <a:spcPct val="150000"/>
              </a:lnSpc>
              <a:buFontTx/>
              <a:buNone/>
            </a:pPr>
            <a:r>
              <a:rPr lang="en-US" altLang="en-US" sz="2800" b="1">
                <a:latin typeface="Times New Roman" panose="02020603050405020304" pitchFamily="18" charset="0"/>
              </a:rPr>
              <a:t>		-MANUAL MODE</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B973238E-0B3C-10AA-2832-CF6868461FBF}"/>
              </a:ext>
            </a:extLst>
          </p:cNvPr>
          <p:cNvSpPr>
            <a:spLocks noGrp="1" noChangeArrowheads="1"/>
          </p:cNvSpPr>
          <p:nvPr>
            <p:ph type="title"/>
          </p:nvPr>
        </p:nvSpPr>
        <p:spPr/>
        <p:txBody>
          <a:bodyPr/>
          <a:lstStyle/>
          <a:p>
            <a:r>
              <a:rPr lang="en-US" altLang="en-US" sz="3200" b="1">
                <a:latin typeface="Times New Roman" panose="02020603050405020304" pitchFamily="18" charset="0"/>
              </a:rPr>
              <a:t>ELEMENT DIAGNOSTIC UNIT &amp; APEX LOCATOR</a:t>
            </a:r>
            <a:r>
              <a:rPr lang="en-US" altLang="en-US" sz="4000"/>
              <a:t> </a:t>
            </a:r>
          </a:p>
        </p:txBody>
      </p:sp>
      <p:sp>
        <p:nvSpPr>
          <p:cNvPr id="55299" name="Rectangle 3">
            <a:extLst>
              <a:ext uri="{FF2B5EF4-FFF2-40B4-BE49-F238E27FC236}">
                <a16:creationId xmlns:a16="http://schemas.microsoft.com/office/drawing/2014/main" id="{4BF7BFA1-0931-9790-4742-DF16B0F681A7}"/>
              </a:ext>
            </a:extLst>
          </p:cNvPr>
          <p:cNvSpPr>
            <a:spLocks noGrp="1" noChangeArrowheads="1"/>
          </p:cNvSpPr>
          <p:nvPr>
            <p:ph type="body" idx="1"/>
          </p:nvPr>
        </p:nvSpPr>
        <p:spPr/>
        <p:txBody>
          <a:bodyPr/>
          <a:lstStyle/>
          <a:p>
            <a:pPr>
              <a:lnSpc>
                <a:spcPct val="110000"/>
              </a:lnSpc>
            </a:pPr>
            <a:r>
              <a:rPr lang="en-US" altLang="en-US" sz="2800">
                <a:latin typeface="Times New Roman" panose="02020603050405020304" pitchFamily="18" charset="0"/>
              </a:rPr>
              <a:t>device does not process the impedance information as a mathematical algorithm, </a:t>
            </a:r>
            <a:r>
              <a:rPr lang="en-US" altLang="en-US" sz="2800">
                <a:latin typeface="Times New Roman" panose="02020603050405020304" pitchFamily="18" charset="0"/>
                <a:sym typeface="Wingdings" panose="05000000000000000000" pitchFamily="2" charset="2"/>
              </a:rPr>
              <a:t></a:t>
            </a:r>
            <a:r>
              <a:rPr lang="en-US" altLang="en-US" sz="2800">
                <a:latin typeface="Times New Roman" panose="02020603050405020304" pitchFamily="18" charset="0"/>
              </a:rPr>
              <a:t> takes the resistance and capacitance measurements and compares </a:t>
            </a:r>
            <a:r>
              <a:rPr lang="en-US" altLang="en-US" sz="2800">
                <a:latin typeface="Times New Roman" panose="02020603050405020304" pitchFamily="18" charset="0"/>
                <a:sym typeface="Wingdings" panose="05000000000000000000" pitchFamily="2" charset="2"/>
              </a:rPr>
              <a:t></a:t>
            </a:r>
            <a:r>
              <a:rPr lang="en-US" altLang="en-US" sz="2800">
                <a:latin typeface="Times New Roman" panose="02020603050405020304" pitchFamily="18" charset="0"/>
              </a:rPr>
              <a:t> database to determine the working length</a:t>
            </a:r>
          </a:p>
          <a:p>
            <a:pPr>
              <a:lnSpc>
                <a:spcPct val="110000"/>
              </a:lnSpc>
            </a:pPr>
            <a:r>
              <a:rPr lang="en-US" altLang="en-US" sz="2800">
                <a:latin typeface="Times New Roman" panose="02020603050405020304" pitchFamily="18" charset="0"/>
              </a:rPr>
              <a:t> uses a composite waveform of two signals0.5 and 4 KHZ. </a:t>
            </a:r>
          </a:p>
          <a:p>
            <a:pPr>
              <a:buFontTx/>
              <a:buNone/>
            </a:pPr>
            <a:endParaRPr lang="en-US" altLang="en-US" sz="2800">
              <a:latin typeface="Times New Roman" panose="02020603050405020304" pitchFamily="18" charset="0"/>
            </a:endParaRPr>
          </a:p>
        </p:txBody>
      </p:sp>
      <p:pic>
        <p:nvPicPr>
          <p:cNvPr id="55300" name="Picture 4">
            <a:extLst>
              <a:ext uri="{FF2B5EF4-FFF2-40B4-BE49-F238E27FC236}">
                <a16:creationId xmlns:a16="http://schemas.microsoft.com/office/drawing/2014/main" id="{8437F829-4E6B-D1B6-2A05-516AB5DF35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4267200"/>
            <a:ext cx="2773363" cy="202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a:extLst>
              <a:ext uri="{FF2B5EF4-FFF2-40B4-BE49-F238E27FC236}">
                <a16:creationId xmlns:a16="http://schemas.microsoft.com/office/drawing/2014/main" id="{8066B155-ECF2-696F-881D-A3CEBDFC7F03}"/>
              </a:ext>
            </a:extLst>
          </p:cNvPr>
          <p:cNvSpPr>
            <a:spLocks noGrp="1" noChangeArrowheads="1"/>
          </p:cNvSpPr>
          <p:nvPr>
            <p:ph type="body" idx="1"/>
          </p:nvPr>
        </p:nvSpPr>
        <p:spPr>
          <a:xfrm>
            <a:off x="457200" y="457200"/>
            <a:ext cx="8229600" cy="5668963"/>
          </a:xfrm>
        </p:spPr>
        <p:txBody>
          <a:bodyPr/>
          <a:lstStyle/>
          <a:p>
            <a:r>
              <a:rPr lang="en-US" altLang="en-US"/>
              <a:t>(a) The concept of the apex </a:t>
            </a:r>
          </a:p>
          <a:p>
            <a:r>
              <a:rPr lang="en-US" altLang="en-US"/>
              <a:t>(b)The apex of a younger person</a:t>
            </a:r>
          </a:p>
          <a:p>
            <a:r>
              <a:rPr lang="en-US" altLang="en-US"/>
              <a:t>(c) changing apex due to hard tissue deposition.</a:t>
            </a:r>
          </a:p>
          <a:p>
            <a:endParaRPr lang="en-US" altLang="en-US"/>
          </a:p>
        </p:txBody>
      </p:sp>
      <p:pic>
        <p:nvPicPr>
          <p:cNvPr id="8197" name="Picture 5">
            <a:extLst>
              <a:ext uri="{FF2B5EF4-FFF2-40B4-BE49-F238E27FC236}">
                <a16:creationId xmlns:a16="http://schemas.microsoft.com/office/drawing/2014/main" id="{327DC0D4-90D3-08DC-3994-8DB5641CD7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3352800"/>
            <a:ext cx="6019800" cy="238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3">
            <a:extLst>
              <a:ext uri="{FF2B5EF4-FFF2-40B4-BE49-F238E27FC236}">
                <a16:creationId xmlns:a16="http://schemas.microsoft.com/office/drawing/2014/main" id="{63150A1A-8532-008E-3ED4-648976B5380B}"/>
              </a:ext>
            </a:extLst>
          </p:cNvPr>
          <p:cNvSpPr>
            <a:spLocks noGrp="1" noChangeArrowheads="1"/>
          </p:cNvSpPr>
          <p:nvPr>
            <p:ph type="body" idx="1"/>
          </p:nvPr>
        </p:nvSpPr>
        <p:spPr>
          <a:xfrm>
            <a:off x="533400" y="914400"/>
            <a:ext cx="8229600" cy="4800600"/>
          </a:xfrm>
        </p:spPr>
        <p:txBody>
          <a:bodyPr/>
          <a:lstStyle/>
          <a:p>
            <a:r>
              <a:rPr lang="en-US" altLang="en-US">
                <a:latin typeface="Times New Roman" panose="02020603050405020304" pitchFamily="18" charset="0"/>
              </a:rPr>
              <a:t>signals go through a digital – to - analogue converter to be converted into an analogue signal </a:t>
            </a:r>
          </a:p>
          <a:p>
            <a:r>
              <a:rPr lang="en-US" altLang="en-US">
                <a:latin typeface="Times New Roman" panose="02020603050405020304" pitchFamily="18" charset="0"/>
              </a:rPr>
              <a:t>The feedback signal wave forms are then fed into a noise reduction circuit. </a:t>
            </a:r>
          </a:p>
          <a:p>
            <a:r>
              <a:rPr lang="en-US" altLang="en-US">
                <a:latin typeface="Times New Roman" panose="02020603050405020304" pitchFamily="18" charset="0"/>
              </a:rPr>
              <a:t>The manufacturer claims that this allows less sampling error per measurement and more consistent readings.</a:t>
            </a:r>
          </a:p>
          <a:p>
            <a:endParaRPr lang="en-US" altLang="en-US"/>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50" name="Rectangle 6">
            <a:extLst>
              <a:ext uri="{FF2B5EF4-FFF2-40B4-BE49-F238E27FC236}">
                <a16:creationId xmlns:a16="http://schemas.microsoft.com/office/drawing/2014/main" id="{E65A7EFA-823C-DFDB-E00D-31EAB512E83B}"/>
              </a:ext>
            </a:extLst>
          </p:cNvPr>
          <p:cNvSpPr>
            <a:spLocks noGrp="1" noChangeArrowheads="1"/>
          </p:cNvSpPr>
          <p:nvPr>
            <p:ph type="body" idx="1"/>
          </p:nvPr>
        </p:nvSpPr>
        <p:spPr>
          <a:xfrm>
            <a:off x="457200" y="381000"/>
            <a:ext cx="8229600" cy="5745163"/>
          </a:xfrm>
        </p:spPr>
        <p:txBody>
          <a:bodyPr/>
          <a:lstStyle/>
          <a:p>
            <a:r>
              <a:rPr lang="en-US" altLang="en-US" b="1"/>
              <a:t>ADVANTAGES OF THE ELECTRONIC METHOD.</a:t>
            </a:r>
            <a:endParaRPr lang="en-US" altLang="en-US"/>
          </a:p>
          <a:p>
            <a:r>
              <a:rPr lang="en-US" altLang="en-US">
                <a:latin typeface="Times New Roman" panose="02020603050405020304" pitchFamily="18" charset="0"/>
              </a:rPr>
              <a:t>1. Only method that can measure length up to apical foramen, not to</a:t>
            </a:r>
          </a:p>
          <a:p>
            <a:r>
              <a:rPr lang="en-US" altLang="en-US">
                <a:latin typeface="Times New Roman" panose="02020603050405020304" pitchFamily="18" charset="0"/>
              </a:rPr>
              <a:t>radiographic apex..</a:t>
            </a:r>
          </a:p>
          <a:p>
            <a:r>
              <a:rPr lang="en-US" altLang="en-US">
                <a:latin typeface="Times New Roman" panose="02020603050405020304" pitchFamily="18" charset="0"/>
              </a:rPr>
              <a:t>2. Accurate</a:t>
            </a:r>
          </a:p>
          <a:p>
            <a:r>
              <a:rPr lang="en-US" altLang="en-US">
                <a:latin typeface="Times New Roman" panose="02020603050405020304" pitchFamily="18" charset="0"/>
              </a:rPr>
              <a:t>3. Easy and fast</a:t>
            </a:r>
          </a:p>
          <a:p>
            <a:r>
              <a:rPr lang="en-US" altLang="en-US">
                <a:latin typeface="Times New Roman" panose="02020603050405020304" pitchFamily="18" charset="0"/>
              </a:rPr>
              <a:t>4. Reduction of X-ray exposures</a:t>
            </a:r>
          </a:p>
          <a:p>
            <a:r>
              <a:rPr lang="en-US" altLang="en-US">
                <a:latin typeface="Times New Roman" panose="02020603050405020304" pitchFamily="18" charset="0"/>
              </a:rPr>
              <a:t>5. Artificial perforation can be recognized.</a:t>
            </a:r>
            <a:endParaRPr lang="en-US" altLang="en-US" b="1">
              <a:latin typeface="Times New Roman" panose="02020603050405020304" pitchFamily="18" charset="0"/>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3">
            <a:extLst>
              <a:ext uri="{FF2B5EF4-FFF2-40B4-BE49-F238E27FC236}">
                <a16:creationId xmlns:a16="http://schemas.microsoft.com/office/drawing/2014/main" id="{43D02CA9-39AC-7F96-3623-C9B4079A739F}"/>
              </a:ext>
            </a:extLst>
          </p:cNvPr>
          <p:cNvSpPr>
            <a:spLocks noGrp="1" noChangeArrowheads="1"/>
          </p:cNvSpPr>
          <p:nvPr>
            <p:ph type="body" idx="1"/>
          </p:nvPr>
        </p:nvSpPr>
        <p:spPr>
          <a:xfrm>
            <a:off x="457200" y="609600"/>
            <a:ext cx="8229600" cy="5516563"/>
          </a:xfrm>
        </p:spPr>
        <p:txBody>
          <a:bodyPr/>
          <a:lstStyle/>
          <a:p>
            <a:r>
              <a:rPr lang="en-US" altLang="en-US" b="1">
                <a:latin typeface="Times New Roman" panose="02020603050405020304" pitchFamily="18" charset="0"/>
              </a:rPr>
              <a:t>DISADVANTAGES OF THE ELECTRONIC METHOD.</a:t>
            </a:r>
            <a:endParaRPr lang="en-US" altLang="en-US">
              <a:latin typeface="Times New Roman" panose="02020603050405020304" pitchFamily="18" charset="0"/>
            </a:endParaRPr>
          </a:p>
          <a:p>
            <a:r>
              <a:rPr lang="en-US" altLang="en-US">
                <a:latin typeface="Times New Roman" panose="02020603050405020304" pitchFamily="18" charset="0"/>
              </a:rPr>
              <a:t>1. Requires special device</a:t>
            </a:r>
          </a:p>
          <a:p>
            <a:r>
              <a:rPr lang="en-US" altLang="en-US">
                <a:latin typeface="Times New Roman" panose="02020603050405020304" pitchFamily="18" charset="0"/>
              </a:rPr>
              <a:t>2. Accuracy is influenced by electrical condition of canal</a:t>
            </a:r>
          </a:p>
          <a:p>
            <a:r>
              <a:rPr lang="en-US" altLang="en-US">
                <a:latin typeface="Times New Roman" panose="02020603050405020304" pitchFamily="18" charset="0"/>
              </a:rPr>
              <a:t>3. Difficult in teeth with wide open apex.</a:t>
            </a:r>
          </a:p>
          <a:p>
            <a:r>
              <a:rPr lang="en-US" altLang="en-US">
                <a:latin typeface="Times New Roman" panose="02020603050405020304" pitchFamily="18" charset="0"/>
              </a:rPr>
              <a:t>4. Inconsistent results in cases of vital teeth (except newly developed</a:t>
            </a:r>
          </a:p>
          <a:p>
            <a:r>
              <a:rPr lang="en-US" altLang="en-US">
                <a:latin typeface="Times New Roman" panose="02020603050405020304" pitchFamily="18" charset="0"/>
              </a:rPr>
              <a:t>devices).</a:t>
            </a:r>
          </a:p>
          <a:p>
            <a:endParaRPr lang="en-US" altLang="en-US">
              <a:latin typeface="Times New Roman" panose="02020603050405020304" pitchFamily="18" charset="0"/>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3">
            <a:extLst>
              <a:ext uri="{FF2B5EF4-FFF2-40B4-BE49-F238E27FC236}">
                <a16:creationId xmlns:a16="http://schemas.microsoft.com/office/drawing/2014/main" id="{0081D2AC-8576-A262-AB50-BC8593F75157}"/>
              </a:ext>
            </a:extLst>
          </p:cNvPr>
          <p:cNvSpPr>
            <a:spLocks noGrp="1" noChangeArrowheads="1"/>
          </p:cNvSpPr>
          <p:nvPr>
            <p:ph type="body" idx="1"/>
          </p:nvPr>
        </p:nvSpPr>
        <p:spPr>
          <a:xfrm>
            <a:off x="457200" y="457200"/>
            <a:ext cx="8229600" cy="5668963"/>
          </a:xfrm>
        </p:spPr>
        <p:txBody>
          <a:bodyPr/>
          <a:lstStyle/>
          <a:p>
            <a:pPr>
              <a:lnSpc>
                <a:spcPct val="90000"/>
              </a:lnSpc>
            </a:pPr>
            <a:r>
              <a:rPr lang="en-US" altLang="en-US" sz="2400" b="1"/>
              <a:t>HOW THE APEX LOCATORS SHOULD BE USED?</a:t>
            </a:r>
          </a:p>
          <a:p>
            <a:pPr>
              <a:lnSpc>
                <a:spcPct val="90000"/>
              </a:lnSpc>
            </a:pPr>
            <a:r>
              <a:rPr lang="en-US" altLang="en-US" sz="2400" b="1"/>
              <a:t>General Instructions: </a:t>
            </a:r>
            <a:r>
              <a:rPr lang="en-US" altLang="en-US" sz="2400"/>
              <a:t>In electronic measurements a stable circuit should be build between the measured canal and the device.</a:t>
            </a:r>
          </a:p>
          <a:p>
            <a:pPr>
              <a:lnSpc>
                <a:spcPct val="90000"/>
              </a:lnSpc>
            </a:pPr>
            <a:endParaRPr lang="en-US" altLang="en-US" sz="2400" b="1"/>
          </a:p>
          <a:p>
            <a:pPr>
              <a:lnSpc>
                <a:spcPct val="90000"/>
              </a:lnSpc>
            </a:pPr>
            <a:r>
              <a:rPr lang="en-US" altLang="en-US" sz="2400" b="1"/>
              <a:t>Electrical connection: </a:t>
            </a:r>
            <a:r>
              <a:rPr lang="en-US" altLang="en-US" sz="2400"/>
              <a:t>At each electric contact point (File holder – file, Lip clip mucous membrane) a firm electric connection is required.</a:t>
            </a:r>
            <a:endParaRPr lang="en-US" altLang="en-US" sz="2400" b="1"/>
          </a:p>
          <a:p>
            <a:pPr>
              <a:lnSpc>
                <a:spcPct val="90000"/>
              </a:lnSpc>
            </a:pPr>
            <a:r>
              <a:rPr lang="en-US" altLang="en-US" sz="2400" b="1"/>
              <a:t>Cervical leakage: </a:t>
            </a:r>
            <a:r>
              <a:rPr lang="en-US" altLang="en-US" sz="2400"/>
              <a:t>The cervical leakage of the measuring current is the greatest cause of the inaccurate measurements (high reading) in the electronic method.</a:t>
            </a:r>
          </a:p>
          <a:p>
            <a:pPr>
              <a:lnSpc>
                <a:spcPct val="90000"/>
              </a:lnSpc>
            </a:pPr>
            <a:r>
              <a:rPr lang="en-US" altLang="en-US" sz="2400"/>
              <a:t>The causes of cervical leakage might be metal restorations, decay of the teeth, and electro conductive irrigants.</a:t>
            </a:r>
            <a:endParaRPr lang="en-US" altLang="en-US" sz="2400" b="1"/>
          </a:p>
          <a:p>
            <a:pPr>
              <a:lnSpc>
                <a:spcPct val="90000"/>
              </a:lnSpc>
              <a:buFontTx/>
              <a:buNone/>
            </a:pPr>
            <a:endParaRPr lang="en-US" altLang="en-US" sz="2400" b="1"/>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3">
            <a:extLst>
              <a:ext uri="{FF2B5EF4-FFF2-40B4-BE49-F238E27FC236}">
                <a16:creationId xmlns:a16="http://schemas.microsoft.com/office/drawing/2014/main" id="{D178B90C-A1DE-81D0-CC04-DF3F68C350ED}"/>
              </a:ext>
            </a:extLst>
          </p:cNvPr>
          <p:cNvSpPr>
            <a:spLocks noGrp="1" noChangeArrowheads="1"/>
          </p:cNvSpPr>
          <p:nvPr>
            <p:ph type="body" idx="1"/>
          </p:nvPr>
        </p:nvSpPr>
        <p:spPr>
          <a:xfrm>
            <a:off x="457200" y="381000"/>
            <a:ext cx="8229600" cy="5745163"/>
          </a:xfrm>
        </p:spPr>
        <p:txBody>
          <a:bodyPr/>
          <a:lstStyle/>
          <a:p>
            <a:pPr>
              <a:lnSpc>
                <a:spcPct val="90000"/>
              </a:lnSpc>
            </a:pPr>
            <a:r>
              <a:rPr lang="en-US" altLang="en-US" sz="2600" b="1">
                <a:latin typeface="Times New Roman" panose="02020603050405020304" pitchFamily="18" charset="0"/>
              </a:rPr>
              <a:t>Dry canals</a:t>
            </a:r>
            <a:r>
              <a:rPr lang="en-US" altLang="en-US" sz="2600">
                <a:latin typeface="Times New Roman" panose="02020603050405020304" pitchFamily="18" charset="0"/>
              </a:rPr>
              <a:t>:-low readings (obtaining long working length) can occur with extremely dry canals in the measurement involving conventional apex locators.</a:t>
            </a:r>
            <a:endParaRPr lang="en-US" altLang="en-US" sz="2600" b="1">
              <a:latin typeface="Times New Roman" panose="02020603050405020304" pitchFamily="18" charset="0"/>
            </a:endParaRPr>
          </a:p>
          <a:p>
            <a:pPr>
              <a:lnSpc>
                <a:spcPct val="90000"/>
              </a:lnSpc>
            </a:pPr>
            <a:r>
              <a:rPr lang="en-US" altLang="en-US" sz="2600" b="1">
                <a:latin typeface="Times New Roman" panose="02020603050405020304" pitchFamily="18" charset="0"/>
              </a:rPr>
              <a:t>Long Root:-</a:t>
            </a:r>
            <a:r>
              <a:rPr lang="en-US" altLang="en-US" sz="2600">
                <a:latin typeface="Times New Roman" panose="02020603050405020304" pitchFamily="18" charset="0"/>
              </a:rPr>
              <a:t>It is reported that high readings (obtained a short working length) occurred in teeth with extremely long roots in the measurement involving conventional apex locators.</a:t>
            </a:r>
            <a:endParaRPr lang="en-US" altLang="en-US" sz="2600" b="1">
              <a:latin typeface="Times New Roman" panose="02020603050405020304" pitchFamily="18" charset="0"/>
            </a:endParaRPr>
          </a:p>
          <a:p>
            <a:pPr>
              <a:lnSpc>
                <a:spcPct val="90000"/>
              </a:lnSpc>
            </a:pPr>
            <a:r>
              <a:rPr lang="en-US" altLang="en-US" sz="2600" b="1">
                <a:latin typeface="Times New Roman" panose="02020603050405020304" pitchFamily="18" charset="0"/>
              </a:rPr>
              <a:t>Lateral canal:</a:t>
            </a:r>
            <a:r>
              <a:rPr lang="en-US" altLang="en-US" sz="2600">
                <a:latin typeface="Times New Roman" panose="02020603050405020304" pitchFamily="18" charset="0"/>
              </a:rPr>
              <a:t>-If the tooth has a large lateral canal, the meter may indicate the apex in an early stage of the measurement when the file tip reaches aninner opening of the lateral canal.</a:t>
            </a:r>
            <a:endParaRPr lang="en-US" altLang="en-US" sz="2600" b="1">
              <a:latin typeface="Times New Roman" panose="02020603050405020304" pitchFamily="18" charset="0"/>
            </a:endParaRPr>
          </a:p>
          <a:p>
            <a:pPr>
              <a:lnSpc>
                <a:spcPct val="90000"/>
              </a:lnSpc>
            </a:pPr>
            <a:r>
              <a:rPr lang="en-US" altLang="en-US" sz="2600" b="1">
                <a:latin typeface="Times New Roman" panose="02020603050405020304" pitchFamily="18" charset="0"/>
              </a:rPr>
              <a:t>Open apex: - </a:t>
            </a:r>
            <a:r>
              <a:rPr lang="en-US" altLang="en-US" sz="2600">
                <a:latin typeface="Times New Roman" panose="02020603050405020304" pitchFamily="18" charset="0"/>
              </a:rPr>
              <a:t>If the tooth has a wide open apex, the electronic measurement is almost impossible. The radiographic method is recommended.</a:t>
            </a:r>
          </a:p>
          <a:p>
            <a:pPr>
              <a:lnSpc>
                <a:spcPct val="90000"/>
              </a:lnSpc>
            </a:pPr>
            <a:endParaRPr lang="en-US" altLang="en-US" sz="2600">
              <a:latin typeface="Times New Roman" panose="02020603050405020304" pitchFamily="18" charset="0"/>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Rectangle 3">
            <a:extLst>
              <a:ext uri="{FF2B5EF4-FFF2-40B4-BE49-F238E27FC236}">
                <a16:creationId xmlns:a16="http://schemas.microsoft.com/office/drawing/2014/main" id="{CF444ED4-7694-A69B-34B0-DBD9105B6C87}"/>
              </a:ext>
            </a:extLst>
          </p:cNvPr>
          <p:cNvSpPr>
            <a:spLocks noGrp="1" noChangeArrowheads="1"/>
          </p:cNvSpPr>
          <p:nvPr>
            <p:ph type="body" idx="1"/>
          </p:nvPr>
        </p:nvSpPr>
        <p:spPr>
          <a:xfrm>
            <a:off x="457200" y="381000"/>
            <a:ext cx="8229600" cy="5745163"/>
          </a:xfrm>
        </p:spPr>
        <p:txBody>
          <a:bodyPr/>
          <a:lstStyle/>
          <a:p>
            <a:pPr>
              <a:buFontTx/>
              <a:buNone/>
            </a:pPr>
            <a:r>
              <a:rPr lang="en-US" altLang="en-US" sz="2800" b="1"/>
              <a:t>Other uses of apex EAL’s</a:t>
            </a:r>
          </a:p>
          <a:p>
            <a:r>
              <a:rPr lang="en-US" altLang="en-US" sz="2800"/>
              <a:t>used to detect root perforations and pulpal floor perforations.</a:t>
            </a:r>
          </a:p>
          <a:p>
            <a:r>
              <a:rPr lang="en-US" altLang="en-US" sz="2800"/>
              <a:t>aids in diagnosis of external resorption that had invaded the dental pulp space or internal resorption that had perforated to the external root surface.</a:t>
            </a:r>
          </a:p>
          <a:p>
            <a:r>
              <a:rPr lang="en-US" altLang="en-US" sz="2800"/>
              <a:t>pin holes can be checked to detect perforations into pulp or periodontal ligament.</a:t>
            </a:r>
          </a:p>
          <a:p>
            <a:r>
              <a:rPr lang="en-US" altLang="en-US" sz="2800"/>
              <a:t>Horizontal or vertical root fractures could also be detected as well as post perforations.</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Rectangle 3">
            <a:extLst>
              <a:ext uri="{FF2B5EF4-FFF2-40B4-BE49-F238E27FC236}">
                <a16:creationId xmlns:a16="http://schemas.microsoft.com/office/drawing/2014/main" id="{9FD82744-C229-C088-A612-AE3DDE53F1D0}"/>
              </a:ext>
            </a:extLst>
          </p:cNvPr>
          <p:cNvSpPr>
            <a:spLocks noGrp="1" noChangeArrowheads="1"/>
          </p:cNvSpPr>
          <p:nvPr>
            <p:ph type="body" idx="1"/>
          </p:nvPr>
        </p:nvSpPr>
        <p:spPr>
          <a:xfrm>
            <a:off x="457200" y="381000"/>
            <a:ext cx="8229600" cy="5745163"/>
          </a:xfrm>
        </p:spPr>
        <p:txBody>
          <a:bodyPr/>
          <a:lstStyle/>
          <a:p>
            <a:r>
              <a:rPr lang="en-US" altLang="en-US" b="1"/>
              <a:t>Accuracy in primary teeth</a:t>
            </a:r>
            <a:r>
              <a:rPr lang="en-US" altLang="en-US"/>
              <a:t>:</a:t>
            </a:r>
          </a:p>
          <a:p>
            <a:pPr>
              <a:lnSpc>
                <a:spcPct val="140000"/>
              </a:lnSpc>
            </a:pPr>
            <a:r>
              <a:rPr lang="en-US" altLang="en-US" sz="2800">
                <a:latin typeface="Times New Roman" panose="02020603050405020304" pitchFamily="18" charset="0"/>
              </a:rPr>
              <a:t>The location of the apical foramen in the primary teeth, physiologic  root resorption, </a:t>
            </a:r>
            <a:r>
              <a:rPr lang="en-US" altLang="en-US" sz="2800">
                <a:latin typeface="Times New Roman" panose="02020603050405020304" pitchFamily="18" charset="0"/>
                <a:sym typeface="Wingdings" panose="05000000000000000000" pitchFamily="2" charset="2"/>
              </a:rPr>
              <a:t></a:t>
            </a:r>
            <a:r>
              <a:rPr lang="en-US" altLang="en-US" sz="2800">
                <a:latin typeface="Times New Roman" panose="02020603050405020304" pitchFamily="18" charset="0"/>
              </a:rPr>
              <a:t> challenge </a:t>
            </a:r>
          </a:p>
          <a:p>
            <a:pPr>
              <a:lnSpc>
                <a:spcPct val="140000"/>
              </a:lnSpc>
            </a:pPr>
            <a:r>
              <a:rPr lang="en-US" altLang="en-US" sz="2800" b="1">
                <a:latin typeface="Times New Roman" panose="02020603050405020304" pitchFamily="18" charset="0"/>
              </a:rPr>
              <a:t>Katz et al </a:t>
            </a:r>
            <a:r>
              <a:rPr lang="en-US" altLang="en-US" sz="2800">
                <a:latin typeface="Times New Roman" panose="02020603050405020304" pitchFamily="18" charset="0"/>
                <a:sym typeface="Wingdings" panose="05000000000000000000" pitchFamily="2" charset="2"/>
              </a:rPr>
              <a:t></a:t>
            </a:r>
            <a:r>
              <a:rPr lang="en-US" altLang="en-US" sz="2800">
                <a:latin typeface="Times New Roman" panose="02020603050405020304" pitchFamily="18" charset="0"/>
              </a:rPr>
              <a:t> Root ZX had an accuracy that was similar to actual length and the radiograph film and with a tendency of slightly underestimate the root canal length by 0.98 mm of the apex. </a:t>
            </a:r>
          </a:p>
          <a:p>
            <a:pPr>
              <a:lnSpc>
                <a:spcPct val="140000"/>
              </a:lnSpc>
            </a:pPr>
            <a:r>
              <a:rPr lang="en-US" altLang="en-US" sz="2800">
                <a:latin typeface="Times New Roman" panose="02020603050405020304" pitchFamily="18" charset="0"/>
              </a:rPr>
              <a:t>The tooth, root canal type, status of the periapex and clinical conditions did not influence these results.</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Rectangle 3">
            <a:extLst>
              <a:ext uri="{FF2B5EF4-FFF2-40B4-BE49-F238E27FC236}">
                <a16:creationId xmlns:a16="http://schemas.microsoft.com/office/drawing/2014/main" id="{5DC3A611-73D3-4F01-8114-3CF87820F9B1}"/>
              </a:ext>
            </a:extLst>
          </p:cNvPr>
          <p:cNvSpPr>
            <a:spLocks noGrp="1" noChangeArrowheads="1"/>
          </p:cNvSpPr>
          <p:nvPr>
            <p:ph type="body" idx="1"/>
          </p:nvPr>
        </p:nvSpPr>
        <p:spPr>
          <a:xfrm>
            <a:off x="457200" y="228600"/>
            <a:ext cx="8229600" cy="5897563"/>
          </a:xfrm>
        </p:spPr>
        <p:txBody>
          <a:bodyPr/>
          <a:lstStyle/>
          <a:p>
            <a:pPr>
              <a:lnSpc>
                <a:spcPct val="90000"/>
              </a:lnSpc>
            </a:pPr>
            <a:r>
              <a:rPr lang="en-US" altLang="en-US" sz="2400" b="1"/>
              <a:t>Effect of foramen size on the accuracy of EAL</a:t>
            </a:r>
            <a:r>
              <a:rPr lang="en-US" altLang="en-US" sz="2400"/>
              <a:t>:</a:t>
            </a:r>
          </a:p>
          <a:p>
            <a:pPr>
              <a:lnSpc>
                <a:spcPct val="110000"/>
              </a:lnSpc>
            </a:pPr>
            <a:r>
              <a:rPr lang="en-US" altLang="en-US" sz="2400"/>
              <a:t> </a:t>
            </a:r>
            <a:r>
              <a:rPr lang="en-US" altLang="en-US" sz="2400">
                <a:latin typeface="Times New Roman" panose="02020603050405020304" pitchFamily="18" charset="0"/>
              </a:rPr>
              <a:t>there is a consensus that the file size does not affect the accuracy of EAL’s </a:t>
            </a:r>
          </a:p>
          <a:p>
            <a:pPr>
              <a:lnSpc>
                <a:spcPct val="110000"/>
              </a:lnSpc>
            </a:pPr>
            <a:r>
              <a:rPr lang="en-US" altLang="en-US" sz="2400" b="1">
                <a:latin typeface="Times New Roman" panose="02020603050405020304" pitchFamily="18" charset="0"/>
              </a:rPr>
              <a:t>Nguyen et al, </a:t>
            </a:r>
            <a:r>
              <a:rPr lang="en-US" altLang="en-US" sz="2400">
                <a:latin typeface="Times New Roman" panose="02020603050405020304" pitchFamily="18" charset="0"/>
                <a:sym typeface="Wingdings" panose="05000000000000000000" pitchFamily="2" charset="2"/>
              </a:rPr>
              <a:t></a:t>
            </a:r>
            <a:r>
              <a:rPr lang="en-US" altLang="en-US" sz="2400">
                <a:latin typeface="Times New Roman" panose="02020603050405020304" pitchFamily="18" charset="0"/>
              </a:rPr>
              <a:t>effect on the measurement of the relative diameters of the file and root canal using Root ZX. The initial canal length was measured by using EAL </a:t>
            </a:r>
          </a:p>
          <a:p>
            <a:pPr>
              <a:lnSpc>
                <a:spcPct val="110000"/>
              </a:lnSpc>
            </a:pPr>
            <a:r>
              <a:rPr lang="en-US" altLang="en-US" sz="2400">
                <a:latin typeface="Times New Roman" panose="02020603050405020304" pitchFamily="18" charset="0"/>
              </a:rPr>
              <a:t>was enlarged to size 60 and length determined with no 10 and no 60 file. </a:t>
            </a:r>
          </a:p>
          <a:p>
            <a:pPr>
              <a:lnSpc>
                <a:spcPct val="110000"/>
              </a:lnSpc>
            </a:pPr>
            <a:r>
              <a:rPr lang="en-US" altLang="en-US" sz="2400">
                <a:latin typeface="Times New Roman" panose="02020603050405020304" pitchFamily="18" charset="0"/>
              </a:rPr>
              <a:t>The position of the file tip was observed histomorphometrically after the apical 4mm of the canal was exposed by grinding the buccal aspect of the root.</a:t>
            </a:r>
          </a:p>
          <a:p>
            <a:pPr>
              <a:lnSpc>
                <a:spcPct val="110000"/>
              </a:lnSpc>
            </a:pPr>
            <a:r>
              <a:rPr lang="en-US" altLang="en-US" sz="2400">
                <a:latin typeface="Times New Roman" panose="02020603050405020304" pitchFamily="18" charset="0"/>
              </a:rPr>
              <a:t>Differences the final length 10 to 60 and initial lengths were similar.</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Rectangle 3">
            <a:extLst>
              <a:ext uri="{FF2B5EF4-FFF2-40B4-BE49-F238E27FC236}">
                <a16:creationId xmlns:a16="http://schemas.microsoft.com/office/drawing/2014/main" id="{8CF7DED2-5E67-8241-79C3-CCFE4FA75687}"/>
              </a:ext>
            </a:extLst>
          </p:cNvPr>
          <p:cNvSpPr>
            <a:spLocks noGrp="1" noChangeArrowheads="1"/>
          </p:cNvSpPr>
          <p:nvPr>
            <p:ph type="body" idx="1"/>
          </p:nvPr>
        </p:nvSpPr>
        <p:spPr>
          <a:xfrm>
            <a:off x="457200" y="457200"/>
            <a:ext cx="8229600" cy="5668963"/>
          </a:xfrm>
        </p:spPr>
        <p:txBody>
          <a:bodyPr/>
          <a:lstStyle/>
          <a:p>
            <a:r>
              <a:rPr lang="en-US" altLang="en-US" b="1"/>
              <a:t>Effect of resorption on the accuracy of EAL’s:</a:t>
            </a:r>
            <a:endParaRPr lang="en-US" altLang="en-US"/>
          </a:p>
          <a:p>
            <a:pPr>
              <a:lnSpc>
                <a:spcPct val="140000"/>
              </a:lnSpc>
            </a:pPr>
            <a:r>
              <a:rPr lang="en-US" altLang="en-US" sz="2800">
                <a:latin typeface="Times New Roman" panose="02020603050405020304" pitchFamily="18" charset="0"/>
              </a:rPr>
              <a:t>The use of EAL’s in apical resorption is under question </a:t>
            </a:r>
            <a:r>
              <a:rPr lang="en-US" altLang="en-US" sz="2800">
                <a:latin typeface="Times New Roman" panose="02020603050405020304" pitchFamily="18" charset="0"/>
                <a:sym typeface="Wingdings" panose="05000000000000000000" pitchFamily="2" charset="2"/>
              </a:rPr>
              <a:t></a:t>
            </a:r>
            <a:r>
              <a:rPr lang="en-US" altLang="en-US" sz="2800">
                <a:latin typeface="Times New Roman" panose="02020603050405020304" pitchFamily="18" charset="0"/>
              </a:rPr>
              <a:t> possible destruction of the apical constricture and the loss of periodontal tissue. </a:t>
            </a:r>
          </a:p>
          <a:p>
            <a:pPr>
              <a:lnSpc>
                <a:spcPct val="140000"/>
              </a:lnSpc>
            </a:pPr>
            <a:r>
              <a:rPr lang="en-US" altLang="en-US" sz="2800" b="1">
                <a:latin typeface="Times New Roman" panose="02020603050405020304" pitchFamily="18" charset="0"/>
              </a:rPr>
              <a:t>Goldberg et al, </a:t>
            </a:r>
            <a:r>
              <a:rPr lang="en-US" altLang="en-US" sz="2800">
                <a:latin typeface="Times New Roman" panose="02020603050405020304" pitchFamily="18" charset="0"/>
              </a:rPr>
              <a:t>reported that the accuracy of EAL in apical resorption may depend on the operators experience and could locate root end consistently even with the resorption lacunae.</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Rectangle 3">
            <a:extLst>
              <a:ext uri="{FF2B5EF4-FFF2-40B4-BE49-F238E27FC236}">
                <a16:creationId xmlns:a16="http://schemas.microsoft.com/office/drawing/2014/main" id="{016461CA-7D38-ECBB-F284-C48B2C113B89}"/>
              </a:ext>
            </a:extLst>
          </p:cNvPr>
          <p:cNvSpPr>
            <a:spLocks noGrp="1" noChangeArrowheads="1"/>
          </p:cNvSpPr>
          <p:nvPr>
            <p:ph type="body" idx="1"/>
          </p:nvPr>
        </p:nvSpPr>
        <p:spPr>
          <a:xfrm>
            <a:off x="457200" y="381000"/>
            <a:ext cx="8229600" cy="5745163"/>
          </a:xfrm>
        </p:spPr>
        <p:txBody>
          <a:bodyPr/>
          <a:lstStyle/>
          <a:p>
            <a:r>
              <a:rPr lang="en-US" altLang="en-US" b="1"/>
              <a:t>Effect of different metal Types:</a:t>
            </a:r>
            <a:endParaRPr lang="en-US" altLang="en-US"/>
          </a:p>
          <a:p>
            <a:r>
              <a:rPr lang="en-US" altLang="en-US" sz="2800" b="1"/>
              <a:t>Nekoofar et al</a:t>
            </a:r>
            <a:r>
              <a:rPr lang="en-US" altLang="en-US" sz="2800"/>
              <a:t>,evaluated the accuracy of Neosono ultima EZ with nickel titanium and stainless steel files</a:t>
            </a:r>
          </a:p>
          <a:p>
            <a:r>
              <a:rPr lang="en-US" altLang="en-US" sz="2800"/>
              <a:t>accuracy of Ni - ti is 94% and stainless files is 92%</a:t>
            </a:r>
          </a:p>
          <a:p>
            <a:r>
              <a:rPr lang="en-US" altLang="en-US" sz="2800"/>
              <a:t>there was no statistically significant difference </a:t>
            </a:r>
          </a:p>
          <a:p>
            <a:endParaRPr lang="en-US" altLang="en-US" sz="2800"/>
          </a:p>
          <a:p>
            <a:r>
              <a:rPr lang="en-US" altLang="en-US" sz="2800"/>
              <a:t>Contraindications</a:t>
            </a:r>
            <a:r>
              <a:rPr lang="en-US" altLang="en-US" sz="2800">
                <a:sym typeface="Wingdings" panose="05000000000000000000" pitchFamily="2" charset="2"/>
              </a:rPr>
              <a:t> pt. with cardiac cardiac pacemaker</a:t>
            </a:r>
            <a:endParaRPr lang="en-US" altLang="en-US" sz="28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a:extLst>
              <a:ext uri="{FF2B5EF4-FFF2-40B4-BE49-F238E27FC236}">
                <a16:creationId xmlns:a16="http://schemas.microsoft.com/office/drawing/2014/main" id="{5F22DEAB-869D-CB2D-F5EF-D2F585ED5DD5}"/>
              </a:ext>
            </a:extLst>
          </p:cNvPr>
          <p:cNvSpPr>
            <a:spLocks noGrp="1" noChangeArrowheads="1"/>
          </p:cNvSpPr>
          <p:nvPr>
            <p:ph type="body" idx="1"/>
          </p:nvPr>
        </p:nvSpPr>
        <p:spPr>
          <a:xfrm>
            <a:off x="457200" y="381000"/>
            <a:ext cx="8229600" cy="5745163"/>
          </a:xfrm>
        </p:spPr>
        <p:txBody>
          <a:bodyPr/>
          <a:lstStyle/>
          <a:p>
            <a:r>
              <a:rPr lang="en-US" altLang="en-US" sz="2800" b="1">
                <a:latin typeface="Times New Roman" panose="02020603050405020304" pitchFamily="18" charset="0"/>
              </a:rPr>
              <a:t>ACCESSORY FORAMEN</a:t>
            </a:r>
            <a:r>
              <a:rPr lang="en-US" altLang="en-US" sz="2800">
                <a:latin typeface="Times New Roman" panose="02020603050405020304" pitchFamily="18" charset="0"/>
              </a:rPr>
              <a:t>: -</a:t>
            </a:r>
            <a:r>
              <a:rPr lang="en-US" altLang="en-US"/>
              <a:t> </a:t>
            </a:r>
            <a:r>
              <a:rPr lang="en-US" altLang="en-US" sz="2600">
                <a:latin typeface="Times New Roman" panose="02020603050405020304" pitchFamily="18" charset="0"/>
              </a:rPr>
              <a:t>an orifice on the surface of the root communicating with a lateral (or) accessory canal. </a:t>
            </a:r>
          </a:p>
          <a:p>
            <a:r>
              <a:rPr lang="en-US" altLang="en-US" sz="2600">
                <a:latin typeface="Times New Roman" panose="02020603050405020304" pitchFamily="18" charset="0"/>
              </a:rPr>
              <a:t>may exist as a single foramen (or) as multiple foramina.</a:t>
            </a:r>
          </a:p>
          <a:p>
            <a:endParaRPr lang="en-US" altLang="en-US" sz="2600">
              <a:latin typeface="Times New Roman" panose="02020603050405020304" pitchFamily="18" charset="0"/>
            </a:endParaRPr>
          </a:p>
        </p:txBody>
      </p:sp>
      <p:pic>
        <p:nvPicPr>
          <p:cNvPr id="9220" name="Picture 4">
            <a:extLst>
              <a:ext uri="{FF2B5EF4-FFF2-40B4-BE49-F238E27FC236}">
                <a16:creationId xmlns:a16="http://schemas.microsoft.com/office/drawing/2014/main" id="{D19236C2-E582-1E4E-766A-E65D23A719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2819400"/>
            <a:ext cx="4470400" cy="3113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a:extLst>
              <a:ext uri="{FF2B5EF4-FFF2-40B4-BE49-F238E27FC236}">
                <a16:creationId xmlns:a16="http://schemas.microsoft.com/office/drawing/2014/main" id="{BE572213-2515-9BBA-6047-691EAD8F5C59}"/>
              </a:ext>
            </a:extLst>
          </p:cNvPr>
          <p:cNvSpPr>
            <a:spLocks noGrp="1" noChangeArrowheads="1"/>
          </p:cNvSpPr>
          <p:nvPr>
            <p:ph type="body" idx="1"/>
          </p:nvPr>
        </p:nvSpPr>
        <p:spPr>
          <a:xfrm>
            <a:off x="457200" y="609600"/>
            <a:ext cx="8229600" cy="5516563"/>
          </a:xfrm>
        </p:spPr>
        <p:txBody>
          <a:bodyPr/>
          <a:lstStyle/>
          <a:p>
            <a:r>
              <a:rPr lang="en-US" altLang="en-US" b="1"/>
              <a:t>Conventional radiograph still is needed?</a:t>
            </a:r>
            <a:endParaRPr lang="en-US" altLang="en-US"/>
          </a:p>
          <a:p>
            <a:r>
              <a:rPr lang="en-US" altLang="en-US" sz="2800">
                <a:latin typeface="Times New Roman" panose="02020603050405020304" pitchFamily="18" charset="0"/>
              </a:rPr>
              <a:t>Yes. The EAL’s only provide the electronic impedance and not the canal shape. To obtain anatomic information of the roots and canals, Medico</a:t>
            </a:r>
          </a:p>
          <a:p>
            <a:pPr>
              <a:buFontTx/>
              <a:buNone/>
            </a:pPr>
            <a:r>
              <a:rPr lang="en-US" altLang="en-US" sz="2800">
                <a:latin typeface="Times New Roman" panose="02020603050405020304" pitchFamily="18" charset="0"/>
              </a:rPr>
              <a:t>    legal record keeping requirements a radiograph is still mandatory in an endodontic procedure.</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342E9C90-74ED-C10C-A6E0-1A80A77222C0}"/>
              </a:ext>
            </a:extLst>
          </p:cNvPr>
          <p:cNvSpPr>
            <a:spLocks noGrp="1" noChangeArrowheads="1"/>
          </p:cNvSpPr>
          <p:nvPr>
            <p:ph type="title"/>
          </p:nvPr>
        </p:nvSpPr>
        <p:spPr>
          <a:xfrm>
            <a:off x="457200" y="274638"/>
            <a:ext cx="3962400" cy="639762"/>
          </a:xfrm>
        </p:spPr>
        <p:txBody>
          <a:bodyPr/>
          <a:lstStyle/>
          <a:p>
            <a:r>
              <a:rPr lang="en-US" altLang="en-US" sz="3200" b="1">
                <a:latin typeface="Times New Roman" panose="02020603050405020304" pitchFamily="18" charset="0"/>
              </a:rPr>
              <a:t>Common problems</a:t>
            </a:r>
            <a:r>
              <a:rPr lang="en-US" altLang="en-US" sz="4000"/>
              <a:t> </a:t>
            </a:r>
          </a:p>
        </p:txBody>
      </p:sp>
      <p:sp>
        <p:nvSpPr>
          <p:cNvPr id="69635" name="Rectangle 3">
            <a:extLst>
              <a:ext uri="{FF2B5EF4-FFF2-40B4-BE49-F238E27FC236}">
                <a16:creationId xmlns:a16="http://schemas.microsoft.com/office/drawing/2014/main" id="{3D16503C-07FF-9BB6-1971-79EB39699C9D}"/>
              </a:ext>
            </a:extLst>
          </p:cNvPr>
          <p:cNvSpPr>
            <a:spLocks noGrp="1" noChangeArrowheads="1"/>
          </p:cNvSpPr>
          <p:nvPr>
            <p:ph type="body" idx="1"/>
          </p:nvPr>
        </p:nvSpPr>
        <p:spPr>
          <a:xfrm>
            <a:off x="457200" y="990600"/>
            <a:ext cx="8229600" cy="5135563"/>
          </a:xfrm>
        </p:spPr>
        <p:txBody>
          <a:bodyPr/>
          <a:lstStyle/>
          <a:p>
            <a:r>
              <a:rPr lang="en-US" altLang="en-US" sz="2800" b="1">
                <a:latin typeface="Times New Roman" panose="02020603050405020304" pitchFamily="18" charset="0"/>
              </a:rPr>
              <a:t>Unstable electronic signal with rapid wandering signs</a:t>
            </a:r>
            <a:r>
              <a:rPr lang="en-US" altLang="en-US" sz="2800">
                <a:latin typeface="Times New Roman" panose="02020603050405020304" pitchFamily="18" charset="0"/>
              </a:rPr>
              <a:t>.</a:t>
            </a:r>
            <a:r>
              <a:rPr lang="en-US" altLang="en-US" sz="2800">
                <a:latin typeface="Times New Roman" panose="02020603050405020304" pitchFamily="18" charset="0"/>
                <a:sym typeface="Wingdings" panose="05000000000000000000" pitchFamily="2" charset="2"/>
              </a:rPr>
              <a:t> </a:t>
            </a:r>
            <a:r>
              <a:rPr lang="en-US" altLang="en-US" sz="2800">
                <a:latin typeface="Times New Roman" panose="02020603050405020304" pitchFamily="18" charset="0"/>
              </a:rPr>
              <a:t>frequently when the file touches the metallic restorations (or) cervical leak through the sub gingival caries.</a:t>
            </a:r>
          </a:p>
          <a:p>
            <a:endParaRPr lang="en-US" altLang="en-US" sz="2800">
              <a:latin typeface="Times New Roman" panose="02020603050405020304" pitchFamily="18" charset="0"/>
            </a:endParaRPr>
          </a:p>
          <a:p>
            <a:r>
              <a:rPr lang="en-US" altLang="en-US" sz="2800" b="1">
                <a:latin typeface="Times New Roman" panose="02020603050405020304" pitchFamily="18" charset="0"/>
              </a:rPr>
              <a:t>Sharp drop of the signal at the apical foramen</a:t>
            </a:r>
            <a:r>
              <a:rPr lang="en-US" altLang="en-US" sz="2800">
                <a:latin typeface="Times New Roman" panose="02020603050405020304" pitchFamily="18" charset="0"/>
              </a:rPr>
              <a:t>. When the file tip is at the extremely dried point, there is little (or) no electric current, even at higher frequencies. As soon as it meets with the apical tissue, a sudden circuit breaks out, which brings the signal to the apex mark.</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Rectangle 3">
            <a:extLst>
              <a:ext uri="{FF2B5EF4-FFF2-40B4-BE49-F238E27FC236}">
                <a16:creationId xmlns:a16="http://schemas.microsoft.com/office/drawing/2014/main" id="{C2BC3C56-BB9D-502A-0EB6-372244E5CC35}"/>
              </a:ext>
            </a:extLst>
          </p:cNvPr>
          <p:cNvSpPr>
            <a:spLocks noGrp="1" noChangeArrowheads="1"/>
          </p:cNvSpPr>
          <p:nvPr>
            <p:ph type="body" idx="1"/>
          </p:nvPr>
        </p:nvSpPr>
        <p:spPr>
          <a:xfrm>
            <a:off x="457200" y="457200"/>
            <a:ext cx="8229600" cy="5668963"/>
          </a:xfrm>
        </p:spPr>
        <p:txBody>
          <a:bodyPr/>
          <a:lstStyle/>
          <a:p>
            <a:r>
              <a:rPr lang="en-US" altLang="en-US" sz="2800" b="1">
                <a:latin typeface="Times New Roman" panose="02020603050405020304" pitchFamily="18" charset="0"/>
              </a:rPr>
              <a:t>Apex sign from the beginning severely bleeding (or) exudating canal.</a:t>
            </a:r>
            <a:r>
              <a:rPr lang="en-US" altLang="en-US" sz="2800">
                <a:latin typeface="Times New Roman" panose="02020603050405020304" pitchFamily="18" charset="0"/>
                <a:sym typeface="Wingdings" panose="05000000000000000000" pitchFamily="2" charset="2"/>
              </a:rPr>
              <a:t></a:t>
            </a:r>
            <a:r>
              <a:rPr lang="en-US" altLang="en-US" sz="2800">
                <a:latin typeface="Times New Roman" panose="02020603050405020304" pitchFamily="18" charset="0"/>
              </a:rPr>
              <a:t>At times, the signal reaches the APEX mark before the file enters the foramen area. </a:t>
            </a:r>
            <a:r>
              <a:rPr lang="en-US" altLang="en-US" sz="2800">
                <a:latin typeface="Times New Roman" panose="02020603050405020304" pitchFamily="18" charset="0"/>
                <a:sym typeface="Wingdings" panose="05000000000000000000" pitchFamily="2" charset="2"/>
              </a:rPr>
              <a:t></a:t>
            </a:r>
            <a:r>
              <a:rPr lang="en-US" altLang="en-US" sz="2800">
                <a:latin typeface="Times New Roman" panose="02020603050405020304" pitchFamily="18" charset="0"/>
              </a:rPr>
              <a:t> due to electrolyte in the canal. This phenomenon occurs often with extreme bleeding and actively draining pus from the canal.</a:t>
            </a:r>
          </a:p>
          <a:p>
            <a:pPr>
              <a:lnSpc>
                <a:spcPct val="110000"/>
              </a:lnSpc>
            </a:pPr>
            <a:r>
              <a:rPr lang="en-US" altLang="en-US" sz="2800" b="1">
                <a:latin typeface="Times New Roman" panose="02020603050405020304" pitchFamily="18" charset="0"/>
              </a:rPr>
              <a:t>Premature reading, open apex</a:t>
            </a:r>
            <a:r>
              <a:rPr lang="en-US" altLang="en-US" sz="2800" b="1">
                <a:latin typeface="Times New Roman" panose="02020603050405020304" pitchFamily="18" charset="0"/>
                <a:sym typeface="Wingdings" panose="05000000000000000000" pitchFamily="2" charset="2"/>
              </a:rPr>
              <a:t></a:t>
            </a:r>
            <a:r>
              <a:rPr lang="en-US" altLang="en-US" sz="2800">
                <a:latin typeface="Times New Roman" panose="02020603050405020304" pitchFamily="18" charset="0"/>
              </a:rPr>
              <a:t>When there is open (or) blunderbuss – type foramen, the meter tends to read short from the true apical foramen. </a:t>
            </a:r>
          </a:p>
          <a:p>
            <a:pPr>
              <a:lnSpc>
                <a:spcPct val="110000"/>
              </a:lnSpc>
              <a:buFontTx/>
              <a:buNone/>
            </a:pPr>
            <a:r>
              <a:rPr lang="en-US" altLang="en-US" sz="2800">
                <a:latin typeface="Times New Roman" panose="02020603050405020304" pitchFamily="18" charset="0"/>
              </a:rPr>
              <a:t>   </a:t>
            </a:r>
            <a:r>
              <a:rPr lang="en-US" altLang="en-US" sz="2800">
                <a:latin typeface="Times New Roman" panose="02020603050405020304" pitchFamily="18" charset="0"/>
                <a:sym typeface="Wingdings" panose="05000000000000000000" pitchFamily="2" charset="2"/>
              </a:rPr>
              <a:t></a:t>
            </a:r>
            <a:r>
              <a:rPr lang="en-US" altLang="en-US" sz="2800">
                <a:latin typeface="Times New Roman" panose="02020603050405020304" pitchFamily="18" charset="0"/>
              </a:rPr>
              <a:t>Premature reading is probably due to sharp drop in the gradient of the impedance ratio at the thin dentin walls.</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Rectangle 3">
            <a:extLst>
              <a:ext uri="{FF2B5EF4-FFF2-40B4-BE49-F238E27FC236}">
                <a16:creationId xmlns:a16="http://schemas.microsoft.com/office/drawing/2014/main" id="{D044828A-33B4-AABF-3446-72488D450952}"/>
              </a:ext>
            </a:extLst>
          </p:cNvPr>
          <p:cNvSpPr>
            <a:spLocks noGrp="1" noChangeArrowheads="1"/>
          </p:cNvSpPr>
          <p:nvPr>
            <p:ph type="body" idx="1"/>
          </p:nvPr>
        </p:nvSpPr>
        <p:spPr>
          <a:xfrm>
            <a:off x="457200" y="457200"/>
            <a:ext cx="8229600" cy="5668963"/>
          </a:xfrm>
        </p:spPr>
        <p:txBody>
          <a:bodyPr/>
          <a:lstStyle/>
          <a:p>
            <a:r>
              <a:rPr lang="en-US" altLang="en-US" b="1"/>
              <a:t>AUDIOMETRIC METHOD(Inoue in 1985). </a:t>
            </a:r>
          </a:p>
          <a:p>
            <a:r>
              <a:rPr lang="en-US" altLang="en-US" sz="2800">
                <a:latin typeface="Times New Roman" panose="02020603050405020304" pitchFamily="18" charset="0"/>
              </a:rPr>
              <a:t>a variation on the principal of electrical resistance of comparative tissue</a:t>
            </a:r>
          </a:p>
          <a:p>
            <a:r>
              <a:rPr lang="en-US" altLang="en-US" sz="2800">
                <a:latin typeface="Times New Roman" panose="02020603050405020304" pitchFamily="18" charset="0"/>
              </a:rPr>
              <a:t>uses low frequency oscillation sound to indicate when similarity to electric resistance has occurred by a similar sound response. </a:t>
            </a:r>
          </a:p>
          <a:p>
            <a:r>
              <a:rPr lang="en-US" altLang="en-US" sz="2800">
                <a:latin typeface="Times New Roman" panose="02020603050405020304" pitchFamily="18" charset="0"/>
              </a:rPr>
              <a:t>By placing an instrument in the gingival sulcus and inducing an electric current until sound is produced, and then repeating this by placing an instrument through the root canal until the same sound is heard</a:t>
            </a:r>
          </a:p>
          <a:p>
            <a:r>
              <a:rPr lang="en-US" altLang="en-US" sz="2800">
                <a:latin typeface="Times New Roman" panose="02020603050405020304" pitchFamily="18" charset="0"/>
              </a:rPr>
              <a:t>determine working length</a:t>
            </a:r>
            <a:r>
              <a:rPr lang="en-US" altLang="en-US" sz="2800">
                <a:latin typeface="Times New Roman" panose="02020603050405020304" pitchFamily="18" charset="0"/>
                <a:sym typeface="Wingdings" panose="05000000000000000000" pitchFamily="2" charset="2"/>
              </a:rPr>
              <a:t> determines working length</a:t>
            </a:r>
            <a:r>
              <a:rPr lang="en-US" altLang="en-US" sz="2800">
                <a:latin typeface="Times New Roman" panose="02020603050405020304" pitchFamily="18" charset="0"/>
              </a:rPr>
              <a:t>. </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Rectangle 3">
            <a:extLst>
              <a:ext uri="{FF2B5EF4-FFF2-40B4-BE49-F238E27FC236}">
                <a16:creationId xmlns:a16="http://schemas.microsoft.com/office/drawing/2014/main" id="{B28FFA27-5B73-15C0-460D-4122D9B8D930}"/>
              </a:ext>
            </a:extLst>
          </p:cNvPr>
          <p:cNvSpPr>
            <a:spLocks noGrp="1" noChangeArrowheads="1"/>
          </p:cNvSpPr>
          <p:nvPr>
            <p:ph type="body" idx="1"/>
          </p:nvPr>
        </p:nvSpPr>
        <p:spPr>
          <a:xfrm>
            <a:off x="457200" y="381000"/>
            <a:ext cx="8229600" cy="5745163"/>
          </a:xfrm>
        </p:spPr>
        <p:txBody>
          <a:bodyPr/>
          <a:lstStyle/>
          <a:p>
            <a:pPr>
              <a:lnSpc>
                <a:spcPct val="80000"/>
              </a:lnSpc>
            </a:pPr>
            <a:r>
              <a:rPr lang="en-US" altLang="en-US" sz="2400" b="1"/>
              <a:t>DIGITAL TACTILE SENSE</a:t>
            </a:r>
            <a:r>
              <a:rPr lang="en-US" altLang="en-US" sz="2400"/>
              <a:t>.</a:t>
            </a:r>
          </a:p>
          <a:p>
            <a:pPr>
              <a:lnSpc>
                <a:spcPct val="80000"/>
              </a:lnSpc>
            </a:pPr>
            <a:r>
              <a:rPr lang="en-US" altLang="en-US" sz="2400"/>
              <a:t>possible to gauge the apical constriction of the root canal system by tactile sense. </a:t>
            </a:r>
          </a:p>
          <a:p>
            <a:pPr>
              <a:lnSpc>
                <a:spcPct val="80000"/>
              </a:lnSpc>
            </a:pPr>
            <a:r>
              <a:rPr lang="en-US" altLang="en-US" sz="2400"/>
              <a:t>several problems with this method </a:t>
            </a:r>
          </a:p>
          <a:p>
            <a:pPr>
              <a:lnSpc>
                <a:spcPct val="80000"/>
              </a:lnSpc>
              <a:buFontTx/>
              <a:buNone/>
            </a:pPr>
            <a:r>
              <a:rPr lang="en-US" altLang="en-US" sz="2400">
                <a:sym typeface="Wingdings" panose="05000000000000000000" pitchFamily="2" charset="2"/>
              </a:rPr>
              <a:t>		</a:t>
            </a:r>
            <a:r>
              <a:rPr lang="en-US" altLang="en-US" sz="2400"/>
              <a:t>not all the teeth possess an apical constriction </a:t>
            </a:r>
          </a:p>
          <a:p>
            <a:pPr>
              <a:lnSpc>
                <a:spcPct val="80000"/>
              </a:lnSpc>
              <a:buFontTx/>
              <a:buNone/>
            </a:pPr>
            <a:r>
              <a:rPr lang="en-US" altLang="en-US" sz="2400">
                <a:sym typeface="Wingdings" panose="05000000000000000000" pitchFamily="2" charset="2"/>
              </a:rPr>
              <a:t>		</a:t>
            </a:r>
            <a:r>
              <a:rPr lang="en-US" altLang="en-US" sz="2400"/>
              <a:t>ability to gauge the apical constriction relies on the presence of a natural canal taper that has a minimal constriction only at the termination of the canal. </a:t>
            </a:r>
          </a:p>
          <a:p>
            <a:pPr>
              <a:lnSpc>
                <a:spcPct val="80000"/>
              </a:lnSpc>
              <a:buFontTx/>
              <a:buNone/>
            </a:pPr>
            <a:r>
              <a:rPr lang="en-US" altLang="en-US" sz="2400">
                <a:sym typeface="Wingdings" panose="05000000000000000000" pitchFamily="2" charset="2"/>
              </a:rPr>
              <a:t>		</a:t>
            </a:r>
            <a:r>
              <a:rPr lang="en-US" altLang="en-US" sz="2400"/>
              <a:t>relies upon the selection of a file size that will first bind only at the apical constriction, </a:t>
            </a:r>
          </a:p>
          <a:p>
            <a:pPr>
              <a:lnSpc>
                <a:spcPct val="80000"/>
              </a:lnSpc>
              <a:buFontTx/>
              <a:buNone/>
            </a:pPr>
            <a:r>
              <a:rPr lang="en-US" altLang="en-US" sz="2400">
                <a:sym typeface="Wingdings" panose="05000000000000000000" pitchFamily="2" charset="2"/>
              </a:rPr>
              <a:t>		</a:t>
            </a:r>
            <a:r>
              <a:rPr lang="en-US" altLang="en-US" sz="2400"/>
              <a:t>It is ineffective in root canals with an immature apex</a:t>
            </a:r>
          </a:p>
          <a:p>
            <a:pPr>
              <a:lnSpc>
                <a:spcPct val="80000"/>
              </a:lnSpc>
              <a:buFontTx/>
              <a:buNone/>
            </a:pPr>
            <a:r>
              <a:rPr lang="en-US" altLang="en-US" sz="2400">
                <a:sym typeface="Wingdings" panose="05000000000000000000" pitchFamily="2" charset="2"/>
              </a:rPr>
              <a:t>		</a:t>
            </a:r>
            <a:r>
              <a:rPr lang="en-US" altLang="en-US" sz="2400"/>
              <a:t>highly inaccurate if the canal is constricted through out its entire length. </a:t>
            </a:r>
          </a:p>
          <a:p>
            <a:pPr>
              <a:lnSpc>
                <a:spcPct val="80000"/>
              </a:lnSpc>
              <a:buFontTx/>
              <a:buNone/>
            </a:pPr>
            <a:r>
              <a:rPr lang="en-US" altLang="en-US" sz="2400">
                <a:sym typeface="Wingdings" panose="05000000000000000000" pitchFamily="2" charset="2"/>
              </a:rPr>
              <a:t>		</a:t>
            </a:r>
            <a:r>
              <a:rPr lang="en-US" altLang="en-US" sz="2400"/>
              <a:t>supplementary to high quality, carefully aligned, parallel, working length radiographs and apex locator.</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Rectangle 3">
            <a:extLst>
              <a:ext uri="{FF2B5EF4-FFF2-40B4-BE49-F238E27FC236}">
                <a16:creationId xmlns:a16="http://schemas.microsoft.com/office/drawing/2014/main" id="{CEE9A9A8-F186-A8F6-4A4A-04A14862B4F6}"/>
              </a:ext>
            </a:extLst>
          </p:cNvPr>
          <p:cNvSpPr>
            <a:spLocks noGrp="1" noChangeArrowheads="1"/>
          </p:cNvSpPr>
          <p:nvPr>
            <p:ph type="body" idx="1"/>
          </p:nvPr>
        </p:nvSpPr>
        <p:spPr>
          <a:xfrm>
            <a:off x="457200" y="457200"/>
            <a:ext cx="8229600" cy="5668963"/>
          </a:xfrm>
        </p:spPr>
        <p:txBody>
          <a:bodyPr/>
          <a:lstStyle/>
          <a:p>
            <a:pPr>
              <a:lnSpc>
                <a:spcPct val="90000"/>
              </a:lnSpc>
            </a:pPr>
            <a:r>
              <a:rPr lang="en-US" altLang="en-US" sz="2400" b="1"/>
              <a:t>PAPER  POINTS</a:t>
            </a:r>
            <a:r>
              <a:rPr lang="en-US" altLang="en-US" sz="2400"/>
              <a:t> </a:t>
            </a:r>
          </a:p>
          <a:p>
            <a:pPr>
              <a:lnSpc>
                <a:spcPct val="90000"/>
              </a:lnSpc>
            </a:pPr>
            <a:r>
              <a:rPr lang="en-US" altLang="en-US" sz="2400">
                <a:latin typeface="Times New Roman" panose="02020603050405020304" pitchFamily="18" charset="0"/>
              </a:rPr>
              <a:t>immature apex</a:t>
            </a:r>
            <a:r>
              <a:rPr lang="en-US" altLang="en-US" sz="2400">
                <a:latin typeface="Times New Roman" panose="02020603050405020304" pitchFamily="18" charset="0"/>
                <a:sym typeface="Wingdings" panose="05000000000000000000" pitchFamily="2" charset="2"/>
              </a:rPr>
              <a:t></a:t>
            </a:r>
            <a:r>
              <a:rPr lang="en-US" altLang="en-US" sz="2400">
                <a:latin typeface="Times New Roman" panose="02020603050405020304" pitchFamily="18" charset="0"/>
              </a:rPr>
              <a:t>the most reliable means of determining working length </a:t>
            </a:r>
          </a:p>
          <a:p>
            <a:pPr>
              <a:lnSpc>
                <a:spcPct val="90000"/>
              </a:lnSpc>
            </a:pPr>
            <a:r>
              <a:rPr lang="en-US" altLang="en-US" sz="2400">
                <a:latin typeface="Times New Roman" panose="02020603050405020304" pitchFamily="18" charset="0"/>
              </a:rPr>
              <a:t>gently pass the blunt end of a paper point into the canal after profound anesthesia</a:t>
            </a:r>
          </a:p>
          <a:p>
            <a:pPr>
              <a:lnSpc>
                <a:spcPct val="90000"/>
              </a:lnSpc>
            </a:pPr>
            <a:r>
              <a:rPr lang="en-US" altLang="en-US" sz="2400">
                <a:latin typeface="Times New Roman" panose="02020603050405020304" pitchFamily="18" charset="0"/>
              </a:rPr>
              <a:t>The moisture (or) blood on the portion of the paper point </a:t>
            </a:r>
            <a:r>
              <a:rPr lang="en-US" altLang="en-US" sz="2400">
                <a:latin typeface="Times New Roman" panose="02020603050405020304" pitchFamily="18" charset="0"/>
                <a:sym typeface="Wingdings" panose="05000000000000000000" pitchFamily="2" charset="2"/>
              </a:rPr>
              <a:t></a:t>
            </a:r>
            <a:r>
              <a:rPr lang="en-US" altLang="en-US" sz="2400">
                <a:latin typeface="Times New Roman" panose="02020603050405020304" pitchFamily="18" charset="0"/>
              </a:rPr>
              <a:t>may be an estimation of working length (or) the junction between the root apex and the bone.</a:t>
            </a:r>
          </a:p>
          <a:p>
            <a:pPr>
              <a:lnSpc>
                <a:spcPct val="90000"/>
              </a:lnSpc>
            </a:pPr>
            <a:r>
              <a:rPr lang="en-US" altLang="en-US" sz="2400">
                <a:latin typeface="Times New Roman" panose="02020603050405020304" pitchFamily="18" charset="0"/>
              </a:rPr>
              <a:t>paper point measurement method is a supplementary one.</a:t>
            </a:r>
          </a:p>
          <a:p>
            <a:pPr>
              <a:lnSpc>
                <a:spcPct val="90000"/>
              </a:lnSpc>
            </a:pPr>
            <a:r>
              <a:rPr lang="en-US" altLang="en-US" sz="2400">
                <a:latin typeface="Times New Roman" panose="02020603050405020304" pitchFamily="18" charset="0"/>
              </a:rPr>
              <a:t>A new dimension has recently been added to paper points by the addition of markings. at 18, 19, 20, 22 and 24 mm </a:t>
            </a:r>
          </a:p>
          <a:p>
            <a:pPr>
              <a:lnSpc>
                <a:spcPct val="90000"/>
              </a:lnSpc>
            </a:pPr>
            <a:r>
              <a:rPr lang="en-US" altLang="en-US" sz="2400">
                <a:latin typeface="Times New Roman" panose="02020603050405020304" pitchFamily="18" charset="0"/>
              </a:rPr>
              <a:t>These paper points were designed to ensure that they be inserted fully to the apical constriction. </a:t>
            </a:r>
          </a:p>
          <a:p>
            <a:pPr>
              <a:lnSpc>
                <a:spcPct val="90000"/>
              </a:lnSpc>
            </a:pPr>
            <a:r>
              <a:rPr lang="en-US" altLang="en-US" sz="2400">
                <a:latin typeface="Times New Roman" panose="02020603050405020304" pitchFamily="18" charset="0"/>
              </a:rPr>
              <a:t>The accuracy of these markings should be checked on a millimeter ruler.</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Rectangle 3">
            <a:extLst>
              <a:ext uri="{FF2B5EF4-FFF2-40B4-BE49-F238E27FC236}">
                <a16:creationId xmlns:a16="http://schemas.microsoft.com/office/drawing/2014/main" id="{3C1F5F50-1333-4FBA-D37B-BA4ADB4D834E}"/>
              </a:ext>
            </a:extLst>
          </p:cNvPr>
          <p:cNvSpPr>
            <a:spLocks noGrp="1" noChangeArrowheads="1"/>
          </p:cNvSpPr>
          <p:nvPr>
            <p:ph type="body" idx="1"/>
          </p:nvPr>
        </p:nvSpPr>
        <p:spPr>
          <a:xfrm>
            <a:off x="457200" y="304800"/>
            <a:ext cx="8229600" cy="5821363"/>
          </a:xfrm>
        </p:spPr>
        <p:txBody>
          <a:bodyPr/>
          <a:lstStyle/>
          <a:p>
            <a:r>
              <a:rPr lang="en-US" altLang="en-US" b="1"/>
              <a:t>PATIENT RESPONSE</a:t>
            </a:r>
            <a:r>
              <a:rPr lang="en-US" altLang="en-US"/>
              <a:t> </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Rectangle 3">
            <a:extLst>
              <a:ext uri="{FF2B5EF4-FFF2-40B4-BE49-F238E27FC236}">
                <a16:creationId xmlns:a16="http://schemas.microsoft.com/office/drawing/2014/main" id="{C8B464FA-522F-7105-8338-16E3DED3B261}"/>
              </a:ext>
            </a:extLst>
          </p:cNvPr>
          <p:cNvSpPr>
            <a:spLocks noGrp="1" noChangeArrowheads="1"/>
          </p:cNvSpPr>
          <p:nvPr>
            <p:ph type="body" idx="1"/>
          </p:nvPr>
        </p:nvSpPr>
        <p:spPr>
          <a:xfrm>
            <a:off x="457200" y="457200"/>
            <a:ext cx="8229600" cy="5668963"/>
          </a:xfrm>
        </p:spPr>
        <p:txBody>
          <a:bodyPr/>
          <a:lstStyle/>
          <a:p>
            <a:r>
              <a:rPr lang="en-US" altLang="en-US">
                <a:latin typeface="Times New Roman" panose="02020603050405020304" pitchFamily="18" charset="0"/>
              </a:rPr>
              <a:t>CLINICAL SIGNIFICANCES</a:t>
            </a:r>
          </a:p>
          <a:p>
            <a:r>
              <a:rPr lang="en-US" altLang="en-US" sz="2800">
                <a:latin typeface="Times New Roman" panose="02020603050405020304" pitchFamily="18" charset="0"/>
              </a:rPr>
              <a:t>Before determining working length the coronal access to the pulp chamber should be in a straight line with easy path of insertion and removal of endodontic instruments</a:t>
            </a:r>
          </a:p>
          <a:p>
            <a:r>
              <a:rPr lang="en-US" altLang="en-US" sz="2800">
                <a:latin typeface="Times New Roman" panose="02020603050405020304" pitchFamily="18" charset="0"/>
              </a:rPr>
              <a:t>It is very important to monitor the working length periodically sincethe working length may change as a carved canal is straightened. </a:t>
            </a:r>
          </a:p>
          <a:p>
            <a:r>
              <a:rPr lang="en-US" altLang="en-US" sz="2800">
                <a:latin typeface="Times New Roman" panose="02020603050405020304" pitchFamily="18" charset="0"/>
              </a:rPr>
              <a:t> Optimal length of canal preparation and the optimal level of canal obturation </a:t>
            </a:r>
            <a:r>
              <a:rPr lang="en-US" altLang="en-US" sz="2800">
                <a:latin typeface="Times New Roman" panose="02020603050405020304" pitchFamily="18" charset="0"/>
                <a:sym typeface="Wingdings" panose="05000000000000000000" pitchFamily="2" charset="2"/>
              </a:rPr>
              <a:t></a:t>
            </a:r>
            <a:r>
              <a:rPr lang="en-US" altLang="en-US" sz="2800">
                <a:latin typeface="Times New Roman" panose="02020603050405020304" pitchFamily="18" charset="0"/>
              </a:rPr>
              <a:t>end point is the apical constriction</a:t>
            </a:r>
            <a:r>
              <a:rPr lang="en-US" altLang="en-US" sz="2800">
                <a:latin typeface="Times New Roman" panose="02020603050405020304" pitchFamily="18" charset="0"/>
                <a:sym typeface="Wingdings" panose="05000000000000000000" pitchFamily="2" charset="2"/>
              </a:rPr>
              <a:t></a:t>
            </a:r>
            <a:r>
              <a:rPr lang="en-US" altLang="en-US" sz="2800">
                <a:latin typeface="Times New Roman" panose="02020603050405020304" pitchFamily="18" charset="0"/>
              </a:rPr>
              <a:t>to improve the apical seal when the canal is obturated.</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3" name="Rectangle 3">
            <a:extLst>
              <a:ext uri="{FF2B5EF4-FFF2-40B4-BE49-F238E27FC236}">
                <a16:creationId xmlns:a16="http://schemas.microsoft.com/office/drawing/2014/main" id="{2772017E-D9E6-F4B2-1C28-A356B54EB087}"/>
              </a:ext>
            </a:extLst>
          </p:cNvPr>
          <p:cNvSpPr>
            <a:spLocks noGrp="1" noChangeArrowheads="1"/>
          </p:cNvSpPr>
          <p:nvPr>
            <p:ph type="body" idx="1"/>
          </p:nvPr>
        </p:nvSpPr>
        <p:spPr>
          <a:xfrm>
            <a:off x="457200" y="457200"/>
            <a:ext cx="8229600" cy="5668963"/>
          </a:xfrm>
        </p:spPr>
        <p:txBody>
          <a:bodyPr/>
          <a:lstStyle/>
          <a:p>
            <a:r>
              <a:rPr lang="en-US" altLang="en-US" sz="2800">
                <a:latin typeface="Times New Roman" panose="02020603050405020304" pitchFamily="18" charset="0"/>
              </a:rPr>
              <a:t>Failure to determine working length and maintaining</a:t>
            </a:r>
            <a:r>
              <a:rPr lang="en-US" altLang="en-US" sz="2800">
                <a:latin typeface="Times New Roman" panose="02020603050405020304" pitchFamily="18" charset="0"/>
                <a:sym typeface="Wingdings" panose="05000000000000000000" pitchFamily="2" charset="2"/>
              </a:rPr>
              <a:t> over or under instrumentation </a:t>
            </a:r>
            <a:r>
              <a:rPr lang="en-US" altLang="en-US" sz="2800">
                <a:latin typeface="Times New Roman" panose="02020603050405020304" pitchFamily="18" charset="0"/>
              </a:rPr>
              <a:t> lead to perforation through the apical constriction. </a:t>
            </a:r>
          </a:p>
          <a:p>
            <a:r>
              <a:rPr lang="en-US" altLang="en-US" sz="2800">
                <a:latin typeface="Times New Roman" panose="02020603050405020304" pitchFamily="18" charset="0"/>
              </a:rPr>
              <a:t>Destruction of the constriction may lead increased incidence of postoperative pain, prolonged healing period, incomplete regeneration of cementum, PDL and alveolar bone.</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Rectangle 3">
            <a:extLst>
              <a:ext uri="{FF2B5EF4-FFF2-40B4-BE49-F238E27FC236}">
                <a16:creationId xmlns:a16="http://schemas.microsoft.com/office/drawing/2014/main" id="{AAB8024C-B75F-667D-EA50-242A75F6C2DC}"/>
              </a:ext>
            </a:extLst>
          </p:cNvPr>
          <p:cNvSpPr>
            <a:spLocks noGrp="1" noChangeArrowheads="1"/>
          </p:cNvSpPr>
          <p:nvPr>
            <p:ph type="body" idx="1"/>
          </p:nvPr>
        </p:nvSpPr>
        <p:spPr>
          <a:xfrm>
            <a:off x="457200" y="533400"/>
            <a:ext cx="8229600" cy="5592763"/>
          </a:xfrm>
        </p:spPr>
        <p:txBody>
          <a:bodyPr/>
          <a:lstStyle/>
          <a:p>
            <a:r>
              <a:rPr lang="en-US" altLang="en-US" sz="2800">
                <a:latin typeface="Times New Roman" panose="02020603050405020304" pitchFamily="18" charset="0"/>
              </a:rPr>
              <a:t>Failures to determine and maintain working length</a:t>
            </a:r>
            <a:r>
              <a:rPr lang="en-US" altLang="en-US" sz="2800">
                <a:latin typeface="Times New Roman" panose="02020603050405020304" pitchFamily="18" charset="0"/>
                <a:sym typeface="Wingdings" panose="05000000000000000000" pitchFamily="2" charset="2"/>
              </a:rPr>
              <a:t> </a:t>
            </a:r>
            <a:r>
              <a:rPr lang="en-US" altLang="en-US" sz="2800">
                <a:latin typeface="Times New Roman" panose="02020603050405020304" pitchFamily="18" charset="0"/>
              </a:rPr>
              <a:t>lead to shaping and cleaning short of the apical constriction </a:t>
            </a:r>
            <a:r>
              <a:rPr lang="en-US" altLang="en-US" sz="2800">
                <a:latin typeface="Times New Roman" panose="02020603050405020304" pitchFamily="18" charset="0"/>
                <a:sym typeface="Wingdings" panose="05000000000000000000" pitchFamily="2" charset="2"/>
              </a:rPr>
              <a:t> </a:t>
            </a:r>
            <a:r>
              <a:rPr lang="en-US" altLang="en-US" sz="2800">
                <a:latin typeface="Times New Roman" panose="02020603050405020304" pitchFamily="18" charset="0"/>
              </a:rPr>
              <a:t>Leading to persistent discomfort, incomplete apical seal, apical leakage, supports the continued existence of viable bacteria and contributes to a continued periradicular lesion and lowers the rate of success.</a:t>
            </a:r>
          </a:p>
          <a:p>
            <a:endParaRPr lang="en-US" altLang="en-US" sz="2800">
              <a:latin typeface="Times New Roman" panose="02020603050405020304" pitchFamily="18" charset="0"/>
            </a:endParaRPr>
          </a:p>
          <a:p>
            <a:r>
              <a:rPr lang="en-US" altLang="en-US" sz="2800">
                <a:latin typeface="Times New Roman" panose="02020603050405020304" pitchFamily="18" charset="0"/>
              </a:rPr>
              <a:t>In this era of improved illumination and magnification, working</a:t>
            </a:r>
          </a:p>
          <a:p>
            <a:r>
              <a:rPr lang="en-US" altLang="en-US" sz="2800">
                <a:latin typeface="Times New Roman" panose="02020603050405020304" pitchFamily="18" charset="0"/>
              </a:rPr>
              <a:t>length determination should be to the nearest one – half millimeter.</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Rectangle 5">
            <a:extLst>
              <a:ext uri="{FF2B5EF4-FFF2-40B4-BE49-F238E27FC236}">
                <a16:creationId xmlns:a16="http://schemas.microsoft.com/office/drawing/2014/main" id="{F480F879-91C4-3EFB-0C8B-68135DC3AF80}"/>
              </a:ext>
            </a:extLst>
          </p:cNvPr>
          <p:cNvSpPr>
            <a:spLocks noGrp="1" noChangeArrowheads="1"/>
          </p:cNvSpPr>
          <p:nvPr>
            <p:ph type="body" idx="1"/>
          </p:nvPr>
        </p:nvSpPr>
        <p:spPr>
          <a:xfrm>
            <a:off x="457200" y="533400"/>
            <a:ext cx="8229600" cy="5867400"/>
          </a:xfrm>
        </p:spPr>
        <p:txBody>
          <a:bodyPr/>
          <a:lstStyle/>
          <a:p>
            <a:r>
              <a:rPr lang="en-US" altLang="en-US" sz="3000" b="1">
                <a:latin typeface="Times New Roman" panose="02020603050405020304" pitchFamily="18" charset="0"/>
              </a:rPr>
              <a:t>APICAL CONSTRICTION</a:t>
            </a:r>
            <a:r>
              <a:rPr lang="en-US" altLang="en-US" sz="2600">
                <a:latin typeface="Times New Roman" panose="02020603050405020304" pitchFamily="18" charset="0"/>
              </a:rPr>
              <a:t>: -</a:t>
            </a:r>
          </a:p>
          <a:p>
            <a:pPr>
              <a:buFontTx/>
              <a:buNone/>
            </a:pPr>
            <a:r>
              <a:rPr lang="en-US" altLang="en-US" sz="2600" b="1">
                <a:latin typeface="Times New Roman" panose="02020603050405020304" pitchFamily="18" charset="0"/>
              </a:rPr>
              <a:t>		Minor diameter</a:t>
            </a:r>
            <a:r>
              <a:rPr lang="en-US" altLang="en-US" sz="2600">
                <a:latin typeface="Times New Roman" panose="02020603050405020304" pitchFamily="18" charset="0"/>
              </a:rPr>
              <a:t> </a:t>
            </a:r>
            <a:r>
              <a:rPr lang="en-US" altLang="en-US" sz="2400">
                <a:latin typeface="Times New Roman" panose="02020603050405020304" pitchFamily="18" charset="0"/>
              </a:rPr>
              <a:t>is the apical portion of theroot canal having the narrowest diameter. </a:t>
            </a:r>
          </a:p>
          <a:p>
            <a:pPr>
              <a:buFontTx/>
              <a:buNone/>
            </a:pPr>
            <a:r>
              <a:rPr lang="en-US" altLang="en-US" sz="2400">
                <a:latin typeface="Times New Roman" panose="02020603050405020304" pitchFamily="18" charset="0"/>
              </a:rPr>
              <a:t>		The minor diameter widens apically to the foramen and assumes a funnel shape- </a:t>
            </a:r>
            <a:r>
              <a:rPr lang="en-US" altLang="en-US" sz="2400" b="1">
                <a:latin typeface="Times New Roman" panose="02020603050405020304" pitchFamily="18" charset="0"/>
              </a:rPr>
              <a:t>Major diameter</a:t>
            </a:r>
            <a:r>
              <a:rPr lang="en-US" altLang="en-US" sz="2400">
                <a:latin typeface="Times New Roman" panose="02020603050405020304" pitchFamily="18" charset="0"/>
              </a:rPr>
              <a:t> </a:t>
            </a:r>
          </a:p>
          <a:p>
            <a:r>
              <a:rPr lang="en-US" altLang="en-US" sz="2400">
                <a:latin typeface="Times New Roman" panose="02020603050405020304" pitchFamily="18" charset="0"/>
              </a:rPr>
              <a:t> funnel tapers to adistance short of the site of exiting and widens again. Because the adjacent walls of cementum are slightly convex (or) hyperbolic</a:t>
            </a:r>
          </a:p>
          <a:p>
            <a:r>
              <a:rPr lang="en-US" altLang="en-US" sz="2400">
                <a:latin typeface="Times New Roman" panose="02020603050405020304" pitchFamily="18" charset="0"/>
              </a:rPr>
              <a:t> when viewed in longitudinal section the configuration of the area between the major and minor diameter resembles that of a morning glory flower. </a:t>
            </a:r>
          </a:p>
          <a:p>
            <a:r>
              <a:rPr lang="en-US" altLang="en-US" sz="2400">
                <a:latin typeface="Times New Roman" panose="02020603050405020304" pitchFamily="18" charset="0"/>
              </a:rPr>
              <a:t>This configuration” is clearly visualized in an obturated radiograph when sealer is slightly extrudes past the apical constriction.</a:t>
            </a:r>
          </a:p>
          <a:p>
            <a:endParaRPr lang="en-US" altLang="en-US" sz="2400">
              <a:latin typeface="Times New Roman" panose="02020603050405020304" pitchFamily="18" charset="0"/>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2" name="Text Box 4">
            <a:extLst>
              <a:ext uri="{FF2B5EF4-FFF2-40B4-BE49-F238E27FC236}">
                <a16:creationId xmlns:a16="http://schemas.microsoft.com/office/drawing/2014/main" id="{288784AC-C601-8911-D8E0-2A39AF9BC049}"/>
              </a:ext>
            </a:extLst>
          </p:cNvPr>
          <p:cNvSpPr txBox="1">
            <a:spLocks noChangeArrowheads="1"/>
          </p:cNvSpPr>
          <p:nvPr/>
        </p:nvSpPr>
        <p:spPr bwMode="auto">
          <a:xfrm>
            <a:off x="1676400" y="2590800"/>
            <a:ext cx="6096000" cy="1189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7200"/>
              <a:t>Conclusion</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5" name="Rectangle 3">
            <a:extLst>
              <a:ext uri="{FF2B5EF4-FFF2-40B4-BE49-F238E27FC236}">
                <a16:creationId xmlns:a16="http://schemas.microsoft.com/office/drawing/2014/main" id="{E1B322AE-C5E9-7919-ABA6-EA8FD1BF5ACA}"/>
              </a:ext>
            </a:extLst>
          </p:cNvPr>
          <p:cNvSpPr>
            <a:spLocks noGrp="1" noChangeArrowheads="1"/>
          </p:cNvSpPr>
          <p:nvPr>
            <p:ph type="body" idx="1"/>
          </p:nvPr>
        </p:nvSpPr>
        <p:spPr>
          <a:xfrm>
            <a:off x="457200" y="381000"/>
            <a:ext cx="8229600" cy="5745163"/>
          </a:xfrm>
        </p:spPr>
        <p:txBody>
          <a:bodyPr/>
          <a:lstStyle/>
          <a:p>
            <a:pPr>
              <a:lnSpc>
                <a:spcPct val="80000"/>
              </a:lnSpc>
              <a:buFontTx/>
              <a:buNone/>
            </a:pPr>
            <a:r>
              <a:rPr lang="en-US" altLang="en-US" sz="2000" b="1"/>
              <a:t> REFERENCES</a:t>
            </a:r>
            <a:endParaRPr lang="en-US" altLang="en-US" sz="2000"/>
          </a:p>
          <a:p>
            <a:r>
              <a:rPr lang="en-US" altLang="en-US" sz="2000"/>
              <a:t>1) FRANKLIN.I. WEINE. – Endodontic therapy. 6th edition</a:t>
            </a:r>
          </a:p>
          <a:p>
            <a:r>
              <a:rPr lang="en-US" altLang="en-US" sz="2000"/>
              <a:t>2) GROSSMAN- Endodontic practice. 11th edition.</a:t>
            </a:r>
          </a:p>
          <a:p>
            <a:r>
              <a:rPr lang="en-US" altLang="en-US" sz="2000"/>
              <a:t>3) JOHN. I. INGLE. – Endodontics. 5th edition.</a:t>
            </a:r>
          </a:p>
          <a:p>
            <a:r>
              <a:rPr lang="en-US" altLang="en-US" sz="2000"/>
              <a:t>4) PARAMESWARAN- Current trends in endodontology.</a:t>
            </a:r>
          </a:p>
          <a:p>
            <a:r>
              <a:rPr lang="en-US" altLang="en-US" sz="2000"/>
              <a:t>5) STOCK. – Atlas of endodontics. 3 rd edition..</a:t>
            </a:r>
          </a:p>
          <a:p>
            <a:r>
              <a:rPr lang="en-US" altLang="en-US" sz="2000"/>
              <a:t>6) ALEXANDER et. al,Tooth Length determination: A review;“000” 1991:72:238 242.</a:t>
            </a:r>
          </a:p>
          <a:p>
            <a:r>
              <a:rPr lang="en-US" altLang="en-US" sz="2000"/>
              <a:t>7) BRAMANTE &amp; BERBERT et al, A critical evaluation of some methods of determining tooth length. 000. 1974; 37; 463-473.</a:t>
            </a:r>
          </a:p>
          <a:p>
            <a:r>
              <a:rPr lang="en-US" altLang="en-US" sz="2000"/>
              <a:t>8) FRANCIS MOUYEN. et al,Presentation and physical evaluation of R.V.G. 000; 1989; 68; 238-242.</a:t>
            </a:r>
          </a:p>
          <a:p>
            <a:r>
              <a:rPr lang="en-US" altLang="en-US" sz="2000"/>
              <a:t>9) GORDON et al, Review of electronic apex locator. </a:t>
            </a:r>
            <a:r>
              <a:rPr lang="fi-FI" altLang="en-US" sz="2000"/>
              <a:t>I.E.J; 2004; 37, 425-437.</a:t>
            </a:r>
          </a:p>
          <a:p>
            <a:r>
              <a:rPr lang="fi-FI" altLang="en-US" sz="2000"/>
              <a:t>10) KAUFMAAN et al, </a:t>
            </a:r>
            <a:r>
              <a:rPr lang="en-US" altLang="en-US" sz="2000"/>
              <a:t>Determination of location of root perforations by EAL’s000; 1996; 82: 324-329.</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a:extLst>
              <a:ext uri="{FF2B5EF4-FFF2-40B4-BE49-F238E27FC236}">
                <a16:creationId xmlns:a16="http://schemas.microsoft.com/office/drawing/2014/main" id="{CB254E04-890A-0E1F-EC1D-FFE314685BE1}"/>
              </a:ext>
            </a:extLst>
          </p:cNvPr>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4572000" y="381000"/>
            <a:ext cx="4203700" cy="3094038"/>
          </a:xfrm>
          <a:noFill/>
          <a:ln/>
        </p:spPr>
      </p:pic>
      <p:pic>
        <p:nvPicPr>
          <p:cNvPr id="11271" name="Picture 7">
            <a:extLst>
              <a:ext uri="{FF2B5EF4-FFF2-40B4-BE49-F238E27FC236}">
                <a16:creationId xmlns:a16="http://schemas.microsoft.com/office/drawing/2014/main" id="{F5E9451B-EEEE-F34C-40BE-1AB75982D1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962400"/>
            <a:ext cx="4052888" cy="2554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272" name="Text Box 8">
            <a:extLst>
              <a:ext uri="{FF2B5EF4-FFF2-40B4-BE49-F238E27FC236}">
                <a16:creationId xmlns:a16="http://schemas.microsoft.com/office/drawing/2014/main" id="{5DF6DA7B-DE23-F727-7CBE-81E90313F925}"/>
              </a:ext>
            </a:extLst>
          </p:cNvPr>
          <p:cNvSpPr txBox="1">
            <a:spLocks noChangeArrowheads="1"/>
          </p:cNvSpPr>
          <p:nvPr/>
        </p:nvSpPr>
        <p:spPr bwMode="auto">
          <a:xfrm>
            <a:off x="304800" y="2286000"/>
            <a:ext cx="40386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b="1"/>
              <a:t>Dummer </a:t>
            </a:r>
            <a:r>
              <a:rPr lang="en-US" altLang="en-US" sz="2400"/>
              <a:t>et, al (1984)  classified the apical constriction into 4 types</a:t>
            </a:r>
          </a:p>
        </p:txBody>
      </p:sp>
      <p:sp>
        <p:nvSpPr>
          <p:cNvPr id="11273" name="Text Box 9">
            <a:extLst>
              <a:ext uri="{FF2B5EF4-FFF2-40B4-BE49-F238E27FC236}">
                <a16:creationId xmlns:a16="http://schemas.microsoft.com/office/drawing/2014/main" id="{062CBEB2-774B-7B63-E209-DB5E04234935}"/>
              </a:ext>
            </a:extLst>
          </p:cNvPr>
          <p:cNvSpPr txBox="1">
            <a:spLocks noChangeArrowheads="1"/>
          </p:cNvSpPr>
          <p:nvPr/>
        </p:nvSpPr>
        <p:spPr bwMode="auto">
          <a:xfrm>
            <a:off x="5486400" y="3886200"/>
            <a:ext cx="2895600" cy="779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A: minor diameter</a:t>
            </a:r>
          </a:p>
          <a:p>
            <a:pPr>
              <a:spcBef>
                <a:spcPct val="50000"/>
              </a:spcBef>
            </a:pPr>
            <a:r>
              <a:rPr lang="en-US" altLang="en-US"/>
              <a:t>B: major diameter</a:t>
            </a:r>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316</TotalTime>
  <Words>4386</Words>
  <Application>Microsoft Office PowerPoint</Application>
  <PresentationFormat>On-screen Show (4:3)</PresentationFormat>
  <Paragraphs>438</Paragraphs>
  <Slides>81</Slides>
  <Notes>0</Notes>
  <HiddenSlides>0</HiddenSlides>
  <MMClips>0</MMClips>
  <ScaleCrop>false</ScaleCrop>
  <HeadingPairs>
    <vt:vector size="4" baseType="variant">
      <vt:variant>
        <vt:lpstr>Theme</vt:lpstr>
      </vt:variant>
      <vt:variant>
        <vt:i4>1</vt:i4>
      </vt:variant>
      <vt:variant>
        <vt:lpstr>Slide Titles</vt:lpstr>
      </vt:variant>
      <vt:variant>
        <vt:i4>81</vt:i4>
      </vt:variant>
    </vt:vector>
  </HeadingPairs>
  <TitlesOfParts>
    <vt:vector size="82" baseType="lpstr">
      <vt:lpstr>Default Design</vt:lpstr>
      <vt:lpstr>DETERMINATION OF WORKING LENGTH IN ENDODONTICS.</vt:lpstr>
      <vt:lpstr>PowerPoint Presentation</vt:lpstr>
      <vt:lpstr>THE SIGNIFICANCES OF WORKING LENGTH </vt:lpstr>
      <vt:lpstr> ANATOMICAL CONSIDERATIONS AND TERMINOLOGY </vt:lpstr>
      <vt:lpstr>PowerPoint Presentation</vt:lpstr>
      <vt:lpstr>PowerPoint Presentation</vt:lpstr>
      <vt:lpstr>PowerPoint Presentation</vt:lpstr>
      <vt:lpstr>PowerPoint Presentation</vt:lpstr>
      <vt:lpstr>PowerPoint Presentation</vt:lpstr>
      <vt:lpstr>CEMENTODENTINAL JUNCTION </vt:lpstr>
      <vt:lpstr>REFERENCE POINTS</vt:lpstr>
      <vt:lpstr>Stop attachments </vt:lpstr>
      <vt:lpstr>HISTORICAL PERSPECTIVES </vt:lpstr>
      <vt:lpstr>PowerPoint Presentation</vt:lpstr>
      <vt:lpstr>PowerPoint Presentation</vt:lpstr>
      <vt:lpstr>PowerPoint Presentation</vt:lpstr>
      <vt:lpstr> RADIOGRAPHIC METHODS</vt:lpstr>
      <vt:lpstr>PowerPoint Presentation</vt:lpstr>
      <vt:lpstr>PowerPoint Presentation</vt:lpstr>
      <vt:lpstr>PowerPoint Presentation</vt:lpstr>
      <vt:lpstr>Weine’s modification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Radio visual graphy</vt:lpstr>
      <vt:lpstr>PowerPoint Presentation</vt:lpstr>
      <vt:lpstr>Xeroradiography </vt:lpstr>
      <vt:lpstr>PowerPoint Presentation</vt:lpstr>
      <vt:lpstr>LASER OPTICAL DISK STORAGE </vt:lpstr>
      <vt:lpstr>PowerPoint Presentation</vt:lpstr>
      <vt:lpstr>PowerPoint Presentation</vt:lpstr>
      <vt:lpstr>DETERMINATION OF WORKING LENGTH BY ELECTRONICS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APEX LOCATOR &amp; ENDONTIC HANDPIECE</vt:lpstr>
      <vt:lpstr>PowerPoint Presentation</vt:lpstr>
      <vt:lpstr>ELEMENT DIAGNOSTIC UNIT &amp; APEX LOCATOR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Common problems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creative cyber cafe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DETERMINATION OF WORKING LENGTH IN ENDODONTICS.</dc:title>
  <dc:creator>vs</dc:creator>
  <cp:lastModifiedBy>Allu Baby</cp:lastModifiedBy>
  <cp:revision>7</cp:revision>
  <dcterms:created xsi:type="dcterms:W3CDTF">2007-02-21T11:39:37Z</dcterms:created>
  <dcterms:modified xsi:type="dcterms:W3CDTF">2024-04-09T01:46:52Z</dcterms:modified>
</cp:coreProperties>
</file>