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handoutMasterIdLst>
    <p:handoutMasterId r:id="rId16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91" r:id="rId29"/>
    <p:sldId id="284" r:id="rId30"/>
    <p:sldId id="285" r:id="rId31"/>
    <p:sldId id="286" r:id="rId32"/>
    <p:sldId id="287" r:id="rId33"/>
    <p:sldId id="288" r:id="rId34"/>
    <p:sldId id="289" r:id="rId35"/>
    <p:sldId id="290" r:id="rId36"/>
    <p:sldId id="292" r:id="rId37"/>
    <p:sldId id="293" r:id="rId38"/>
    <p:sldId id="295" r:id="rId39"/>
    <p:sldId id="296" r:id="rId40"/>
    <p:sldId id="471" r:id="rId41"/>
    <p:sldId id="297" r:id="rId42"/>
    <p:sldId id="298" r:id="rId43"/>
    <p:sldId id="299" r:id="rId44"/>
    <p:sldId id="300" r:id="rId45"/>
    <p:sldId id="301" r:id="rId46"/>
    <p:sldId id="302" r:id="rId47"/>
    <p:sldId id="303" r:id="rId48"/>
    <p:sldId id="304" r:id="rId49"/>
    <p:sldId id="316" r:id="rId50"/>
    <p:sldId id="305" r:id="rId51"/>
    <p:sldId id="306" r:id="rId52"/>
    <p:sldId id="307" r:id="rId53"/>
    <p:sldId id="308" r:id="rId54"/>
    <p:sldId id="309" r:id="rId55"/>
    <p:sldId id="310" r:id="rId56"/>
    <p:sldId id="311" r:id="rId57"/>
    <p:sldId id="312" r:id="rId58"/>
    <p:sldId id="313" r:id="rId59"/>
    <p:sldId id="314" r:id="rId60"/>
    <p:sldId id="315" r:id="rId61"/>
    <p:sldId id="317" r:id="rId62"/>
    <p:sldId id="472" r:id="rId63"/>
    <p:sldId id="318" r:id="rId64"/>
    <p:sldId id="319" r:id="rId65"/>
    <p:sldId id="320" r:id="rId66"/>
    <p:sldId id="321" r:id="rId67"/>
    <p:sldId id="322" r:id="rId68"/>
    <p:sldId id="330" r:id="rId69"/>
    <p:sldId id="333" r:id="rId70"/>
    <p:sldId id="335" r:id="rId71"/>
    <p:sldId id="337" r:id="rId72"/>
    <p:sldId id="343" r:id="rId73"/>
    <p:sldId id="347" r:id="rId74"/>
    <p:sldId id="352" r:id="rId75"/>
    <p:sldId id="355" r:id="rId76"/>
    <p:sldId id="359" r:id="rId77"/>
    <p:sldId id="360" r:id="rId78"/>
    <p:sldId id="364" r:id="rId79"/>
    <p:sldId id="368" r:id="rId80"/>
    <p:sldId id="374" r:id="rId81"/>
    <p:sldId id="378" r:id="rId82"/>
    <p:sldId id="379" r:id="rId83"/>
    <p:sldId id="380" r:id="rId84"/>
    <p:sldId id="381" r:id="rId85"/>
    <p:sldId id="382" r:id="rId86"/>
    <p:sldId id="383" r:id="rId87"/>
    <p:sldId id="384" r:id="rId88"/>
    <p:sldId id="385" r:id="rId89"/>
    <p:sldId id="386" r:id="rId90"/>
    <p:sldId id="387" r:id="rId91"/>
    <p:sldId id="388" r:id="rId92"/>
    <p:sldId id="389" r:id="rId93"/>
    <p:sldId id="392" r:id="rId94"/>
    <p:sldId id="393" r:id="rId95"/>
    <p:sldId id="394" r:id="rId96"/>
    <p:sldId id="395" r:id="rId97"/>
    <p:sldId id="396" r:id="rId98"/>
    <p:sldId id="397" r:id="rId99"/>
    <p:sldId id="399" r:id="rId100"/>
    <p:sldId id="473" r:id="rId101"/>
    <p:sldId id="400" r:id="rId102"/>
    <p:sldId id="401" r:id="rId103"/>
    <p:sldId id="403" r:id="rId104"/>
    <p:sldId id="404" r:id="rId105"/>
    <p:sldId id="407" r:id="rId106"/>
    <p:sldId id="405" r:id="rId107"/>
    <p:sldId id="409" r:id="rId108"/>
    <p:sldId id="442" r:id="rId109"/>
    <p:sldId id="410" r:id="rId110"/>
    <p:sldId id="411" r:id="rId111"/>
    <p:sldId id="413" r:id="rId112"/>
    <p:sldId id="414" r:id="rId113"/>
    <p:sldId id="415" r:id="rId114"/>
    <p:sldId id="416" r:id="rId115"/>
    <p:sldId id="417" r:id="rId116"/>
    <p:sldId id="443" r:id="rId117"/>
    <p:sldId id="418" r:id="rId118"/>
    <p:sldId id="419" r:id="rId119"/>
    <p:sldId id="420" r:id="rId120"/>
    <p:sldId id="421" r:id="rId121"/>
    <p:sldId id="422" r:id="rId122"/>
    <p:sldId id="423" r:id="rId123"/>
    <p:sldId id="424" r:id="rId124"/>
    <p:sldId id="425" r:id="rId125"/>
    <p:sldId id="426" r:id="rId126"/>
    <p:sldId id="427" r:id="rId127"/>
    <p:sldId id="428" r:id="rId128"/>
    <p:sldId id="444" r:id="rId129"/>
    <p:sldId id="430" r:id="rId130"/>
    <p:sldId id="431" r:id="rId131"/>
    <p:sldId id="432" r:id="rId132"/>
    <p:sldId id="433" r:id="rId133"/>
    <p:sldId id="434" r:id="rId134"/>
    <p:sldId id="445" r:id="rId135"/>
    <p:sldId id="435" r:id="rId136"/>
    <p:sldId id="436" r:id="rId137"/>
    <p:sldId id="437" r:id="rId138"/>
    <p:sldId id="438" r:id="rId139"/>
    <p:sldId id="439" r:id="rId140"/>
    <p:sldId id="440" r:id="rId141"/>
    <p:sldId id="441" r:id="rId142"/>
    <p:sldId id="446" r:id="rId143"/>
    <p:sldId id="447" r:id="rId144"/>
    <p:sldId id="448" r:id="rId145"/>
    <p:sldId id="449" r:id="rId146"/>
    <p:sldId id="450" r:id="rId147"/>
    <p:sldId id="451" r:id="rId148"/>
    <p:sldId id="452" r:id="rId149"/>
    <p:sldId id="453" r:id="rId150"/>
    <p:sldId id="454" r:id="rId151"/>
    <p:sldId id="455" r:id="rId152"/>
    <p:sldId id="456" r:id="rId153"/>
    <p:sldId id="457" r:id="rId154"/>
    <p:sldId id="458" r:id="rId155"/>
    <p:sldId id="459" r:id="rId156"/>
    <p:sldId id="460" r:id="rId157"/>
    <p:sldId id="461" r:id="rId158"/>
    <p:sldId id="462" r:id="rId159"/>
    <p:sldId id="463" r:id="rId160"/>
    <p:sldId id="464" r:id="rId161"/>
    <p:sldId id="465" r:id="rId162"/>
    <p:sldId id="466" r:id="rId163"/>
    <p:sldId id="467" r:id="rId164"/>
    <p:sldId id="468" r:id="rId165"/>
    <p:sldId id="470" r:id="rId166"/>
    <p:sldId id="469" r:id="rId1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2F1A13-F66A-4A54-8881-E049C0180416}">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6"/>
            <p14:sldId id="277"/>
            <p14:sldId id="278"/>
            <p14:sldId id="279"/>
            <p14:sldId id="280"/>
            <p14:sldId id="281"/>
            <p14:sldId id="282"/>
            <p14:sldId id="283"/>
            <p14:sldId id="291"/>
            <p14:sldId id="284"/>
            <p14:sldId id="285"/>
            <p14:sldId id="286"/>
            <p14:sldId id="287"/>
            <p14:sldId id="288"/>
            <p14:sldId id="289"/>
            <p14:sldId id="290"/>
            <p14:sldId id="292"/>
            <p14:sldId id="293"/>
            <p14:sldId id="295"/>
            <p14:sldId id="296"/>
            <p14:sldId id="471"/>
            <p14:sldId id="297"/>
            <p14:sldId id="298"/>
            <p14:sldId id="299"/>
            <p14:sldId id="300"/>
            <p14:sldId id="301"/>
            <p14:sldId id="302"/>
            <p14:sldId id="303"/>
            <p14:sldId id="304"/>
            <p14:sldId id="316"/>
            <p14:sldId id="305"/>
            <p14:sldId id="306"/>
            <p14:sldId id="307"/>
            <p14:sldId id="308"/>
            <p14:sldId id="309"/>
            <p14:sldId id="310"/>
            <p14:sldId id="311"/>
            <p14:sldId id="312"/>
            <p14:sldId id="313"/>
            <p14:sldId id="314"/>
            <p14:sldId id="315"/>
            <p14:sldId id="317"/>
            <p14:sldId id="472"/>
            <p14:sldId id="318"/>
            <p14:sldId id="319"/>
            <p14:sldId id="320"/>
            <p14:sldId id="321"/>
            <p14:sldId id="322"/>
            <p14:sldId id="330"/>
            <p14:sldId id="333"/>
            <p14:sldId id="335"/>
            <p14:sldId id="337"/>
            <p14:sldId id="343"/>
            <p14:sldId id="347"/>
            <p14:sldId id="352"/>
            <p14:sldId id="355"/>
            <p14:sldId id="359"/>
            <p14:sldId id="360"/>
            <p14:sldId id="364"/>
            <p14:sldId id="368"/>
            <p14:sldId id="374"/>
            <p14:sldId id="378"/>
            <p14:sldId id="379"/>
            <p14:sldId id="380"/>
            <p14:sldId id="381"/>
            <p14:sldId id="382"/>
            <p14:sldId id="383"/>
            <p14:sldId id="384"/>
            <p14:sldId id="385"/>
            <p14:sldId id="386"/>
            <p14:sldId id="387"/>
            <p14:sldId id="388"/>
            <p14:sldId id="389"/>
            <p14:sldId id="392"/>
            <p14:sldId id="393"/>
            <p14:sldId id="394"/>
            <p14:sldId id="395"/>
            <p14:sldId id="396"/>
            <p14:sldId id="397"/>
            <p14:sldId id="399"/>
            <p14:sldId id="473"/>
            <p14:sldId id="400"/>
            <p14:sldId id="401"/>
            <p14:sldId id="403"/>
            <p14:sldId id="404"/>
            <p14:sldId id="407"/>
            <p14:sldId id="405"/>
            <p14:sldId id="409"/>
            <p14:sldId id="442"/>
            <p14:sldId id="410"/>
            <p14:sldId id="411"/>
            <p14:sldId id="413"/>
            <p14:sldId id="414"/>
            <p14:sldId id="415"/>
            <p14:sldId id="416"/>
            <p14:sldId id="417"/>
            <p14:sldId id="443"/>
            <p14:sldId id="418"/>
            <p14:sldId id="419"/>
            <p14:sldId id="420"/>
            <p14:sldId id="421"/>
            <p14:sldId id="422"/>
            <p14:sldId id="423"/>
            <p14:sldId id="424"/>
            <p14:sldId id="425"/>
            <p14:sldId id="426"/>
            <p14:sldId id="427"/>
            <p14:sldId id="428"/>
            <p14:sldId id="444"/>
            <p14:sldId id="430"/>
            <p14:sldId id="431"/>
            <p14:sldId id="432"/>
            <p14:sldId id="433"/>
            <p14:sldId id="434"/>
            <p14:sldId id="445"/>
            <p14:sldId id="435"/>
            <p14:sldId id="436"/>
            <p14:sldId id="437"/>
            <p14:sldId id="438"/>
            <p14:sldId id="439"/>
            <p14:sldId id="440"/>
            <p14:sldId id="441"/>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70"/>
            <p14:sldId id="4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63799" autoAdjust="0"/>
  </p:normalViewPr>
  <p:slideViewPr>
    <p:cSldViewPr>
      <p:cViewPr>
        <p:scale>
          <a:sx n="40" d="100"/>
          <a:sy n="40" d="100"/>
        </p:scale>
        <p:origin x="2262" y="150"/>
      </p:cViewPr>
      <p:guideLst>
        <p:guide orient="horz" pos="2160"/>
        <p:guide pos="2880"/>
      </p:guideLst>
    </p:cSldViewPr>
  </p:slideViewPr>
  <p:notesTextViewPr>
    <p:cViewPr>
      <p:scale>
        <a:sx n="1" d="1"/>
        <a:sy n="1" d="1"/>
      </p:scale>
      <p:origin x="0" y="0"/>
    </p:cViewPr>
  </p:notesTextViewPr>
  <p:notesViewPr>
    <p:cSldViewPr>
      <p:cViewPr varScale="1">
        <p:scale>
          <a:sx n="53" d="100"/>
          <a:sy n="53" d="100"/>
        </p:scale>
        <p:origin x="292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slide" Target="slides/slide153.xml" /><Relationship Id="rId159" Type="http://schemas.openxmlformats.org/officeDocument/2006/relationships/slide" Target="slides/slide158.xml" /><Relationship Id="rId170" Type="http://schemas.openxmlformats.org/officeDocument/2006/relationships/presProps" Target="presProps.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60" Type="http://schemas.openxmlformats.org/officeDocument/2006/relationships/slide" Target="slides/slide159.xml" /><Relationship Id="rId165" Type="http://schemas.openxmlformats.org/officeDocument/2006/relationships/slide" Target="slides/slide164.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slide" Target="slides/slide154.xml" /><Relationship Id="rId171" Type="http://schemas.openxmlformats.org/officeDocument/2006/relationships/viewProps" Target="viewProps.xml" /><Relationship Id="rId12" Type="http://schemas.openxmlformats.org/officeDocument/2006/relationships/slide" Target="slides/slide11.xml" /><Relationship Id="rId17" Type="http://schemas.openxmlformats.org/officeDocument/2006/relationships/slide" Target="slides/slide16.xml" /><Relationship Id="rId33" Type="http://schemas.openxmlformats.org/officeDocument/2006/relationships/slide" Target="slides/slide32.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08" Type="http://schemas.openxmlformats.org/officeDocument/2006/relationships/slide" Target="slides/slide107.xml" /><Relationship Id="rId124" Type="http://schemas.openxmlformats.org/officeDocument/2006/relationships/slide" Target="slides/slide123.xml" /><Relationship Id="rId129" Type="http://schemas.openxmlformats.org/officeDocument/2006/relationships/slide" Target="slides/slide128.xml" /><Relationship Id="rId54" Type="http://schemas.openxmlformats.org/officeDocument/2006/relationships/slide" Target="slides/slide53.xml" /><Relationship Id="rId70" Type="http://schemas.openxmlformats.org/officeDocument/2006/relationships/slide" Target="slides/slide69.xml" /><Relationship Id="rId75" Type="http://schemas.openxmlformats.org/officeDocument/2006/relationships/slide" Target="slides/slide74.xml" /><Relationship Id="rId91" Type="http://schemas.openxmlformats.org/officeDocument/2006/relationships/slide" Target="slides/slide90.xml" /><Relationship Id="rId96" Type="http://schemas.openxmlformats.org/officeDocument/2006/relationships/slide" Target="slides/slide95.xml" /><Relationship Id="rId140" Type="http://schemas.openxmlformats.org/officeDocument/2006/relationships/slide" Target="slides/slide139.xml" /><Relationship Id="rId145" Type="http://schemas.openxmlformats.org/officeDocument/2006/relationships/slide" Target="slides/slide144.xml" /><Relationship Id="rId161" Type="http://schemas.openxmlformats.org/officeDocument/2006/relationships/slide" Target="slides/slide160.xml" /><Relationship Id="rId166" Type="http://schemas.openxmlformats.org/officeDocument/2006/relationships/slide" Target="slides/slide165.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slide" Target="slides/slide142.xml" /><Relationship Id="rId148" Type="http://schemas.openxmlformats.org/officeDocument/2006/relationships/slide" Target="slides/slide147.xml" /><Relationship Id="rId151" Type="http://schemas.openxmlformats.org/officeDocument/2006/relationships/slide" Target="slides/slide150.xml" /><Relationship Id="rId156" Type="http://schemas.openxmlformats.org/officeDocument/2006/relationships/slide" Target="slides/slide155.xml" /><Relationship Id="rId164" Type="http://schemas.openxmlformats.org/officeDocument/2006/relationships/slide" Target="slides/slide163.xml" /><Relationship Id="rId169" Type="http://schemas.openxmlformats.org/officeDocument/2006/relationships/handoutMaster" Target="handoutMasters/handoutMaster1.xml" /><Relationship Id="rId4" Type="http://schemas.openxmlformats.org/officeDocument/2006/relationships/slide" Target="slides/slide3.xml" /><Relationship Id="rId9" Type="http://schemas.openxmlformats.org/officeDocument/2006/relationships/slide" Target="slides/slide8.xml" /><Relationship Id="rId172" Type="http://schemas.openxmlformats.org/officeDocument/2006/relationships/theme" Target="theme/theme1.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167" Type="http://schemas.openxmlformats.org/officeDocument/2006/relationships/slide" Target="slides/slide166.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162" Type="http://schemas.openxmlformats.org/officeDocument/2006/relationships/slide" Target="slides/slide16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73" Type="http://schemas.openxmlformats.org/officeDocument/2006/relationships/tableStyles" Target="tableStyles.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168"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slide" Target="slides/slide162.xml" /><Relationship Id="rId3" Type="http://schemas.openxmlformats.org/officeDocument/2006/relationships/slide" Target="slides/slide2.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FA54AC-9033-46FF-BC37-5B44055E8F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218F9443-601C-4FE7-AC2D-B3D399F06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22B6C7-1E9E-4D32-AAFF-7E472D964BF2}" type="datetimeFigureOut">
              <a:rPr lang="en-IN" smtClean="0"/>
              <a:t>22-06-2024</a:t>
            </a:fld>
            <a:endParaRPr lang="en-IN"/>
          </a:p>
        </p:txBody>
      </p:sp>
      <p:sp>
        <p:nvSpPr>
          <p:cNvPr id="4" name="Footer Placeholder 3">
            <a:extLst>
              <a:ext uri="{FF2B5EF4-FFF2-40B4-BE49-F238E27FC236}">
                <a16:creationId xmlns:a16="http://schemas.microsoft.com/office/drawing/2014/main" id="{76F28601-D88B-45C7-8B03-2633387CDB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EA9D7714-EABE-42B8-84A3-39C6E0CAD8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3C038B-8275-4276-A8ED-3813587B95D4}" type="slidenum">
              <a:rPr lang="en-IN" smtClean="0"/>
              <a:t>‹#›</a:t>
            </a:fld>
            <a:endParaRPr lang="en-IN"/>
          </a:p>
        </p:txBody>
      </p:sp>
    </p:spTree>
    <p:extLst>
      <p:ext uri="{BB962C8B-B14F-4D97-AF65-F5344CB8AC3E}">
        <p14:creationId xmlns:p14="http://schemas.microsoft.com/office/powerpoint/2010/main" val="3817114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06BE42-9BC9-47BE-A839-D970F623A290}" type="datetimeFigureOut">
              <a:rPr lang="en-IN" smtClean="0"/>
              <a:pPr/>
              <a:t>22-06-2024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E6A8B9-7F2E-41C0-90BF-BC003AA97B72}" type="slidenum">
              <a:rPr lang="en-IN" smtClean="0"/>
              <a:pPr/>
              <a:t>‹#›</a:t>
            </a:fld>
            <a:endParaRPr lang="en-IN"/>
          </a:p>
        </p:txBody>
      </p:sp>
    </p:spTree>
    <p:extLst>
      <p:ext uri="{BB962C8B-B14F-4D97-AF65-F5344CB8AC3E}">
        <p14:creationId xmlns:p14="http://schemas.microsoft.com/office/powerpoint/2010/main" val="283678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8.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3.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8.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9.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0.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2.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3.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3E6A8B9-7F2E-41C0-90BF-BC003AA97B72}" type="slidenum">
              <a:rPr lang="en-IN" smtClean="0"/>
              <a:pPr/>
              <a:t>1</a:t>
            </a:fld>
            <a:endParaRPr lang="en-IN"/>
          </a:p>
        </p:txBody>
      </p:sp>
    </p:spTree>
    <p:extLst>
      <p:ext uri="{BB962C8B-B14F-4D97-AF65-F5344CB8AC3E}">
        <p14:creationId xmlns:p14="http://schemas.microsoft.com/office/powerpoint/2010/main" val="3381932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50000"/>
              </a:lnSpc>
              <a:spcAft>
                <a:spcPct val="0"/>
              </a:spcAft>
              <a:buFontTx/>
              <a:buChar char="•"/>
            </a:pPr>
            <a:r>
              <a:rPr lang="en-US" sz="2400" kern="0" dirty="0">
                <a:solidFill>
                  <a:srgbClr val="000000"/>
                </a:solidFill>
                <a:cs typeface="Arial"/>
              </a:rPr>
              <a:t>Regional block </a:t>
            </a:r>
            <a:r>
              <a:rPr lang="en-US" sz="2400" kern="0" dirty="0" err="1">
                <a:solidFill>
                  <a:srgbClr val="000000"/>
                </a:solidFill>
                <a:cs typeface="Arial"/>
              </a:rPr>
              <a:t>anaesthesia</a:t>
            </a:r>
            <a:r>
              <a:rPr lang="en-US" sz="2400" kern="0" dirty="0">
                <a:solidFill>
                  <a:srgbClr val="000000"/>
                </a:solidFill>
                <a:cs typeface="Arial"/>
              </a:rPr>
              <a:t> is contraindicated.</a:t>
            </a:r>
          </a:p>
          <a:p>
            <a:pPr lvl="0" algn="just" fontAlgn="base">
              <a:lnSpc>
                <a:spcPct val="150000"/>
              </a:lnSpc>
              <a:spcAft>
                <a:spcPct val="0"/>
              </a:spcAft>
              <a:buFontTx/>
              <a:buChar char="•"/>
            </a:pPr>
            <a:r>
              <a:rPr lang="en-US" sz="2400" kern="0" dirty="0">
                <a:solidFill>
                  <a:srgbClr val="000000"/>
                </a:solidFill>
                <a:cs typeface="Arial"/>
              </a:rPr>
              <a:t>As an adjunct to nerve block.</a:t>
            </a:r>
          </a:p>
          <a:p>
            <a:pPr lvl="0" algn="just" fontAlgn="base">
              <a:lnSpc>
                <a:spcPct val="150000"/>
              </a:lnSpc>
              <a:spcAft>
                <a:spcPct val="0"/>
              </a:spcAft>
              <a:buFontTx/>
              <a:buChar char="•"/>
            </a:pPr>
            <a:r>
              <a:rPr lang="en-US" sz="2400" kern="0" dirty="0">
                <a:solidFill>
                  <a:srgbClr val="000000"/>
                </a:solidFill>
                <a:cs typeface="Arial"/>
              </a:rPr>
              <a:t>Contraindication</a:t>
            </a:r>
          </a:p>
          <a:p>
            <a:pPr lvl="1" algn="just" fontAlgn="base">
              <a:lnSpc>
                <a:spcPct val="150000"/>
              </a:lnSpc>
              <a:spcAft>
                <a:spcPct val="0"/>
              </a:spcAft>
              <a:buFontTx/>
              <a:buChar char="–"/>
            </a:pPr>
            <a:r>
              <a:rPr lang="en-US" sz="2400" kern="0" dirty="0">
                <a:solidFill>
                  <a:srgbClr val="000000"/>
                </a:solidFill>
                <a:cs typeface="Arial"/>
              </a:rPr>
              <a:t>Infection at site</a:t>
            </a:r>
          </a:p>
          <a:p>
            <a:pPr lvl="1" algn="just" fontAlgn="base">
              <a:lnSpc>
                <a:spcPct val="150000"/>
              </a:lnSpc>
              <a:spcAft>
                <a:spcPct val="0"/>
              </a:spcAft>
              <a:buFontTx/>
              <a:buChar char="–"/>
            </a:pPr>
            <a:r>
              <a:rPr lang="en-US" sz="2400" kern="0" dirty="0">
                <a:solidFill>
                  <a:srgbClr val="000000"/>
                </a:solidFill>
                <a:cs typeface="Arial"/>
              </a:rPr>
              <a:t>Primary teeth, when permanent tooth bud is present.</a:t>
            </a:r>
          </a:p>
          <a:p>
            <a:pPr lvl="0" algn="just" fontAlgn="base">
              <a:lnSpc>
                <a:spcPct val="150000"/>
              </a:lnSpc>
              <a:spcAft>
                <a:spcPct val="0"/>
              </a:spcAft>
              <a:buFontTx/>
              <a:buChar char="•"/>
            </a:pPr>
            <a:r>
              <a:rPr lang="en-US" sz="2400" kern="0" dirty="0">
                <a:solidFill>
                  <a:srgbClr val="000000"/>
                </a:solidFill>
                <a:cs typeface="Arial"/>
              </a:rPr>
              <a:t>Advantages</a:t>
            </a:r>
          </a:p>
          <a:p>
            <a:pPr lvl="1" algn="just" fontAlgn="base">
              <a:lnSpc>
                <a:spcPct val="150000"/>
              </a:lnSpc>
              <a:spcAft>
                <a:spcPct val="0"/>
              </a:spcAft>
              <a:buFontTx/>
              <a:buChar char="–"/>
            </a:pPr>
            <a:r>
              <a:rPr lang="en-US" sz="2400" kern="0" dirty="0">
                <a:solidFill>
                  <a:srgbClr val="000000"/>
                </a:solidFill>
                <a:cs typeface="Arial"/>
              </a:rPr>
              <a:t>Prevents </a:t>
            </a:r>
            <a:r>
              <a:rPr lang="en-US" sz="2400" kern="0" dirty="0" err="1">
                <a:solidFill>
                  <a:srgbClr val="000000"/>
                </a:solidFill>
                <a:cs typeface="Arial"/>
              </a:rPr>
              <a:t>anaesthesia</a:t>
            </a:r>
            <a:r>
              <a:rPr lang="en-US" sz="2400" kern="0" dirty="0">
                <a:solidFill>
                  <a:srgbClr val="000000"/>
                </a:solidFill>
                <a:cs typeface="Arial"/>
              </a:rPr>
              <a:t> of lip, tongue &amp; other soft tissue</a:t>
            </a:r>
          </a:p>
          <a:p>
            <a:pPr lvl="1" algn="just" fontAlgn="base">
              <a:lnSpc>
                <a:spcPct val="150000"/>
              </a:lnSpc>
              <a:spcAft>
                <a:spcPct val="0"/>
              </a:spcAft>
              <a:buFontTx/>
              <a:buChar char="–"/>
            </a:pPr>
            <a:r>
              <a:rPr lang="en-US" sz="2400" kern="0" dirty="0">
                <a:solidFill>
                  <a:srgbClr val="000000"/>
                </a:solidFill>
                <a:cs typeface="Arial"/>
              </a:rPr>
              <a:t>Minimum dose of </a:t>
            </a:r>
            <a:r>
              <a:rPr lang="en-US" sz="2400" kern="0" dirty="0" err="1">
                <a:solidFill>
                  <a:srgbClr val="000000"/>
                </a:solidFill>
                <a:cs typeface="Arial"/>
              </a:rPr>
              <a:t>l.A</a:t>
            </a:r>
            <a:r>
              <a:rPr lang="en-US" sz="2400" kern="0" dirty="0">
                <a:solidFill>
                  <a:srgbClr val="000000"/>
                </a:solidFill>
                <a:cs typeface="Arial"/>
              </a:rPr>
              <a:t> solution.</a:t>
            </a:r>
          </a:p>
          <a:p>
            <a:pPr lvl="1" algn="just" fontAlgn="base">
              <a:lnSpc>
                <a:spcPct val="150000"/>
              </a:lnSpc>
              <a:spcAft>
                <a:spcPct val="0"/>
              </a:spcAft>
              <a:buFontTx/>
              <a:buChar char="–"/>
            </a:pPr>
            <a:r>
              <a:rPr lang="en-US" sz="2200" kern="0" dirty="0">
                <a:solidFill>
                  <a:srgbClr val="000000"/>
                </a:solidFill>
                <a:cs typeface="Arial"/>
              </a:rPr>
              <a:t>Rapid onset</a:t>
            </a:r>
          </a:p>
          <a:p>
            <a:pPr lvl="1" algn="just" fontAlgn="base">
              <a:lnSpc>
                <a:spcPct val="150000"/>
              </a:lnSpc>
              <a:spcAft>
                <a:spcPct val="0"/>
              </a:spcAft>
              <a:buFontTx/>
              <a:buChar char="–"/>
            </a:pPr>
            <a:r>
              <a:rPr lang="en-US" sz="2200" kern="0" dirty="0">
                <a:solidFill>
                  <a:srgbClr val="000000"/>
                </a:solidFill>
                <a:cs typeface="Arial"/>
              </a:rPr>
              <a:t>Less traumatic</a:t>
            </a:r>
          </a:p>
          <a:p>
            <a:pPr lvl="0" algn="just" fontAlgn="base">
              <a:lnSpc>
                <a:spcPct val="150000"/>
              </a:lnSpc>
              <a:spcAft>
                <a:spcPct val="0"/>
              </a:spcAft>
              <a:buFontTx/>
              <a:buChar char="•"/>
            </a:pPr>
            <a:r>
              <a:rPr lang="en-US" sz="2200" kern="0" dirty="0">
                <a:solidFill>
                  <a:srgbClr val="000000"/>
                </a:solidFill>
                <a:cs typeface="Arial"/>
              </a:rPr>
              <a:t>Disadvantages</a:t>
            </a:r>
          </a:p>
          <a:p>
            <a:pPr lvl="1" algn="just" fontAlgn="base">
              <a:lnSpc>
                <a:spcPct val="150000"/>
              </a:lnSpc>
              <a:spcAft>
                <a:spcPct val="0"/>
              </a:spcAft>
              <a:buFontTx/>
              <a:buChar char="–"/>
            </a:pPr>
            <a:r>
              <a:rPr lang="en-US" sz="2200" kern="0" dirty="0">
                <a:solidFill>
                  <a:srgbClr val="000000"/>
                </a:solidFill>
                <a:cs typeface="Arial"/>
              </a:rPr>
              <a:t>Proper needle placement difficult</a:t>
            </a:r>
          </a:p>
          <a:p>
            <a:pPr lvl="1" algn="just" fontAlgn="base">
              <a:lnSpc>
                <a:spcPct val="150000"/>
              </a:lnSpc>
              <a:spcAft>
                <a:spcPct val="0"/>
              </a:spcAft>
              <a:buFontTx/>
              <a:buChar char="–"/>
            </a:pPr>
            <a:r>
              <a:rPr lang="en-US" sz="2200" kern="0" dirty="0">
                <a:solidFill>
                  <a:srgbClr val="000000"/>
                </a:solidFill>
                <a:cs typeface="Arial"/>
              </a:rPr>
              <a:t>Leakage of L.A solution</a:t>
            </a:r>
          </a:p>
          <a:p>
            <a:pPr lvl="1" algn="just" fontAlgn="base">
              <a:lnSpc>
                <a:spcPct val="150000"/>
              </a:lnSpc>
              <a:spcAft>
                <a:spcPct val="0"/>
              </a:spcAft>
              <a:buFontTx/>
              <a:buChar char="–"/>
            </a:pPr>
            <a:r>
              <a:rPr lang="en-US" sz="2200" kern="0" dirty="0" err="1">
                <a:solidFill>
                  <a:srgbClr val="000000"/>
                </a:solidFill>
                <a:cs typeface="Arial"/>
              </a:rPr>
              <a:t>Postinjection</a:t>
            </a:r>
            <a:r>
              <a:rPr lang="en-US" sz="2200" kern="0" dirty="0">
                <a:solidFill>
                  <a:srgbClr val="000000"/>
                </a:solidFill>
                <a:cs typeface="Arial"/>
              </a:rPr>
              <a:t> discomfort</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68</a:t>
            </a:fld>
            <a:endParaRPr lang="en-IN"/>
          </a:p>
        </p:txBody>
      </p:sp>
    </p:spTree>
    <p:extLst>
      <p:ext uri="{BB962C8B-B14F-4D97-AF65-F5344CB8AC3E}">
        <p14:creationId xmlns:p14="http://schemas.microsoft.com/office/powerpoint/2010/main" val="127870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50000"/>
              </a:lnSpc>
              <a:spcAft>
                <a:spcPct val="0"/>
              </a:spcAft>
              <a:buNone/>
            </a:pPr>
            <a:r>
              <a:rPr lang="en-US" sz="1200" kern="0" dirty="0">
                <a:solidFill>
                  <a:srgbClr val="000000"/>
                </a:solidFill>
                <a:latin typeface="Arial"/>
                <a:cs typeface="Arial"/>
              </a:rPr>
              <a:t>Technique:</a:t>
            </a:r>
          </a:p>
          <a:p>
            <a:pPr lvl="0" algn="just" fontAlgn="base">
              <a:lnSpc>
                <a:spcPct val="150000"/>
              </a:lnSpc>
              <a:spcAft>
                <a:spcPct val="0"/>
              </a:spcAft>
              <a:buNone/>
            </a:pPr>
            <a:r>
              <a:rPr lang="en-US" sz="1200" kern="0" dirty="0">
                <a:solidFill>
                  <a:srgbClr val="000000"/>
                </a:solidFill>
                <a:latin typeface="Arial"/>
                <a:cs typeface="Arial"/>
              </a:rPr>
              <a:t>                Used when other methods have failed. The soft tissues are anaesthetized using local infiltration. A small incision is made in the apical region of the tooth to be anaesthetized and a dense hole is drilled through the dense cortical plate to reach cancellous bone. A 25 gauge needle is inserted to this </a:t>
            </a:r>
            <a:r>
              <a:rPr lang="en-US" sz="1200" kern="0" dirty="0" err="1">
                <a:solidFill>
                  <a:srgbClr val="000000"/>
                </a:solidFill>
                <a:latin typeface="Arial"/>
                <a:cs typeface="Arial"/>
              </a:rPr>
              <a:t>hole,and</a:t>
            </a:r>
            <a:r>
              <a:rPr lang="en-US" sz="1200" kern="0" dirty="0">
                <a:solidFill>
                  <a:srgbClr val="000000"/>
                </a:solidFill>
                <a:latin typeface="Arial"/>
                <a:cs typeface="Arial"/>
              </a:rPr>
              <a:t> approximately 1ml of solution is deposited under pressure.</a:t>
            </a:r>
            <a:endParaRPr lang="en-IN" sz="1200"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69</a:t>
            </a:fld>
            <a:endParaRPr lang="en-IN"/>
          </a:p>
        </p:txBody>
      </p:sp>
    </p:spTree>
    <p:extLst>
      <p:ext uri="{BB962C8B-B14F-4D97-AF65-F5344CB8AC3E}">
        <p14:creationId xmlns:p14="http://schemas.microsoft.com/office/powerpoint/2010/main" val="1122264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50000"/>
              </a:lnSpc>
              <a:spcAft>
                <a:spcPct val="0"/>
              </a:spcAft>
              <a:buFontTx/>
              <a:buChar char="•"/>
            </a:pPr>
            <a:r>
              <a:rPr lang="en-US" sz="2000" b="1" kern="0" dirty="0">
                <a:solidFill>
                  <a:srgbClr val="000000"/>
                </a:solidFill>
                <a:cs typeface="Arial"/>
              </a:rPr>
              <a:t>Nerves anesthetized</a:t>
            </a:r>
          </a:p>
          <a:p>
            <a:pPr lvl="1" algn="just" fontAlgn="base">
              <a:lnSpc>
                <a:spcPct val="150000"/>
              </a:lnSpc>
              <a:spcAft>
                <a:spcPct val="0"/>
              </a:spcAft>
              <a:buFontTx/>
              <a:buChar char="–"/>
            </a:pPr>
            <a:r>
              <a:rPr lang="en-US" sz="2000" kern="0" dirty="0">
                <a:solidFill>
                  <a:srgbClr val="000000"/>
                </a:solidFill>
                <a:cs typeface="Arial"/>
              </a:rPr>
              <a:t>Posterior superior alveolar nerve and branches</a:t>
            </a:r>
          </a:p>
          <a:p>
            <a:pPr lvl="0" algn="just" fontAlgn="base">
              <a:lnSpc>
                <a:spcPct val="150000"/>
              </a:lnSpc>
              <a:spcAft>
                <a:spcPct val="0"/>
              </a:spcAft>
              <a:buFontTx/>
              <a:buChar char="•"/>
            </a:pPr>
            <a:r>
              <a:rPr lang="en-US" sz="2000" b="1" kern="0" dirty="0">
                <a:solidFill>
                  <a:srgbClr val="000000"/>
                </a:solidFill>
                <a:cs typeface="Arial"/>
              </a:rPr>
              <a:t>Area anesthetized</a:t>
            </a:r>
          </a:p>
          <a:p>
            <a:pPr lvl="1" algn="just" fontAlgn="base">
              <a:lnSpc>
                <a:spcPct val="150000"/>
              </a:lnSpc>
              <a:spcAft>
                <a:spcPct val="0"/>
              </a:spcAft>
              <a:buFontTx/>
              <a:buChar char="–"/>
            </a:pPr>
            <a:r>
              <a:rPr lang="en-US" sz="2000" kern="0" dirty="0">
                <a:solidFill>
                  <a:srgbClr val="000000"/>
                </a:solidFill>
                <a:cs typeface="Arial"/>
              </a:rPr>
              <a:t>Pulps of maxillary third, second and first molars</a:t>
            </a:r>
          </a:p>
          <a:p>
            <a:pPr lvl="1" algn="just" fontAlgn="base">
              <a:lnSpc>
                <a:spcPct val="150000"/>
              </a:lnSpc>
              <a:spcAft>
                <a:spcPct val="0"/>
              </a:spcAft>
              <a:buFontTx/>
              <a:buChar char="–"/>
            </a:pPr>
            <a:r>
              <a:rPr lang="en-US" sz="2000" kern="0" dirty="0">
                <a:solidFill>
                  <a:srgbClr val="000000"/>
                </a:solidFill>
                <a:cs typeface="Arial"/>
              </a:rPr>
              <a:t>Buccal </a:t>
            </a:r>
            <a:r>
              <a:rPr lang="en-US" sz="2000" kern="0" dirty="0" err="1">
                <a:solidFill>
                  <a:srgbClr val="000000"/>
                </a:solidFill>
                <a:cs typeface="Arial"/>
              </a:rPr>
              <a:t>periodontium</a:t>
            </a:r>
            <a:r>
              <a:rPr lang="en-US" sz="2000" kern="0" dirty="0">
                <a:solidFill>
                  <a:srgbClr val="000000"/>
                </a:solidFill>
                <a:cs typeface="Arial"/>
              </a:rPr>
              <a:t> and bone overlying these teeth</a:t>
            </a:r>
          </a:p>
          <a:p>
            <a:pPr lvl="0" algn="just" fontAlgn="base">
              <a:lnSpc>
                <a:spcPct val="170000"/>
              </a:lnSpc>
              <a:spcAft>
                <a:spcPct val="0"/>
              </a:spcAft>
              <a:buFontTx/>
              <a:buChar char="•"/>
            </a:pPr>
            <a:r>
              <a:rPr lang="en-US" sz="2000" b="1" kern="0" dirty="0">
                <a:solidFill>
                  <a:srgbClr val="000000"/>
                </a:solidFill>
                <a:cs typeface="Arial"/>
              </a:rPr>
              <a:t>Indications</a:t>
            </a:r>
          </a:p>
          <a:p>
            <a:pPr lvl="1" algn="just" fontAlgn="base">
              <a:lnSpc>
                <a:spcPct val="170000"/>
              </a:lnSpc>
              <a:spcAft>
                <a:spcPct val="0"/>
              </a:spcAft>
              <a:buFontTx/>
              <a:buAutoNum type="arabicPeriod"/>
            </a:pPr>
            <a:r>
              <a:rPr lang="en-US" sz="2000" kern="0" dirty="0">
                <a:solidFill>
                  <a:srgbClr val="000000"/>
                </a:solidFill>
                <a:cs typeface="Arial"/>
              </a:rPr>
              <a:t>Treatment involving 2 or more maxillary molars </a:t>
            </a:r>
          </a:p>
          <a:p>
            <a:pPr lvl="1" algn="just" fontAlgn="base">
              <a:lnSpc>
                <a:spcPct val="170000"/>
              </a:lnSpc>
              <a:spcAft>
                <a:spcPct val="0"/>
              </a:spcAft>
              <a:buFontTx/>
              <a:buAutoNum type="arabicPeriod"/>
            </a:pPr>
            <a:r>
              <a:rPr lang="en-US" sz="2000" kern="0" dirty="0">
                <a:solidFill>
                  <a:srgbClr val="000000"/>
                </a:solidFill>
                <a:cs typeface="Arial"/>
              </a:rPr>
              <a:t>When </a:t>
            </a:r>
            <a:r>
              <a:rPr lang="en-US" sz="2000" kern="0" dirty="0" err="1">
                <a:solidFill>
                  <a:srgbClr val="000000"/>
                </a:solidFill>
                <a:cs typeface="Arial"/>
              </a:rPr>
              <a:t>supraperiosteal</a:t>
            </a:r>
            <a:r>
              <a:rPr lang="en-US" sz="2000" kern="0" dirty="0">
                <a:solidFill>
                  <a:srgbClr val="000000"/>
                </a:solidFill>
                <a:cs typeface="Arial"/>
              </a:rPr>
              <a:t> injection is contraindicated</a:t>
            </a:r>
          </a:p>
          <a:p>
            <a:pPr lvl="1" algn="just" fontAlgn="base">
              <a:lnSpc>
                <a:spcPct val="170000"/>
              </a:lnSpc>
              <a:spcAft>
                <a:spcPct val="0"/>
              </a:spcAft>
              <a:buFontTx/>
              <a:buAutoNum type="arabicPeriod"/>
            </a:pPr>
            <a:r>
              <a:rPr lang="en-US" sz="2000" kern="0" dirty="0">
                <a:solidFill>
                  <a:srgbClr val="000000"/>
                </a:solidFill>
                <a:cs typeface="Arial"/>
              </a:rPr>
              <a:t>When supra periosteal injection has proved ineffective</a:t>
            </a:r>
          </a:p>
          <a:p>
            <a:pPr lvl="0" algn="just" fontAlgn="base">
              <a:lnSpc>
                <a:spcPct val="170000"/>
              </a:lnSpc>
              <a:spcAft>
                <a:spcPct val="0"/>
              </a:spcAft>
              <a:buFontTx/>
              <a:buChar char="•"/>
            </a:pPr>
            <a:r>
              <a:rPr lang="en-US" sz="2000" b="1" kern="0" dirty="0">
                <a:solidFill>
                  <a:srgbClr val="000000"/>
                </a:solidFill>
                <a:cs typeface="Arial"/>
              </a:rPr>
              <a:t>Anatomic land marks</a:t>
            </a:r>
          </a:p>
          <a:p>
            <a:pPr lvl="1" algn="just" fontAlgn="base">
              <a:lnSpc>
                <a:spcPct val="170000"/>
              </a:lnSpc>
              <a:spcAft>
                <a:spcPct val="0"/>
              </a:spcAft>
              <a:buFontTx/>
              <a:buChar char="-"/>
            </a:pPr>
            <a:r>
              <a:rPr lang="en-US" sz="2000" kern="0" dirty="0" err="1">
                <a:solidFill>
                  <a:srgbClr val="000000"/>
                </a:solidFill>
                <a:cs typeface="Arial"/>
              </a:rPr>
              <a:t>Mucobuccal</a:t>
            </a:r>
            <a:r>
              <a:rPr lang="en-US" sz="2000" kern="0" dirty="0">
                <a:solidFill>
                  <a:srgbClr val="000000"/>
                </a:solidFill>
                <a:cs typeface="Arial"/>
              </a:rPr>
              <a:t> fold </a:t>
            </a:r>
          </a:p>
          <a:p>
            <a:pPr lvl="1" algn="just" fontAlgn="base">
              <a:lnSpc>
                <a:spcPct val="170000"/>
              </a:lnSpc>
              <a:spcAft>
                <a:spcPct val="0"/>
              </a:spcAft>
              <a:buFontTx/>
              <a:buChar char="-"/>
            </a:pPr>
            <a:r>
              <a:rPr lang="en-US" sz="2000" kern="0" dirty="0">
                <a:solidFill>
                  <a:srgbClr val="000000"/>
                </a:solidFill>
                <a:cs typeface="Arial"/>
              </a:rPr>
              <a:t>Maxillary tuberosity </a:t>
            </a:r>
          </a:p>
          <a:p>
            <a:pPr lvl="1" algn="just" fontAlgn="base">
              <a:lnSpc>
                <a:spcPct val="170000"/>
              </a:lnSpc>
              <a:spcAft>
                <a:spcPct val="0"/>
              </a:spcAft>
              <a:buFontTx/>
              <a:buChar char="-"/>
            </a:pPr>
            <a:r>
              <a:rPr lang="en-US" sz="2000" kern="0" dirty="0">
                <a:solidFill>
                  <a:srgbClr val="000000"/>
                </a:solidFill>
                <a:cs typeface="Arial"/>
              </a:rPr>
              <a:t>Zygomatic process of maxilla</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70</a:t>
            </a:fld>
            <a:endParaRPr lang="en-IN"/>
          </a:p>
        </p:txBody>
      </p:sp>
    </p:spTree>
    <p:extLst>
      <p:ext uri="{BB962C8B-B14F-4D97-AF65-F5344CB8AC3E}">
        <p14:creationId xmlns:p14="http://schemas.microsoft.com/office/powerpoint/2010/main" val="332652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514350">
              <a:lnSpc>
                <a:spcPct val="170000"/>
              </a:lnSpc>
              <a:buNone/>
            </a:pPr>
            <a:r>
              <a:rPr lang="en-US" b="1" dirty="0"/>
              <a:t>Technique</a:t>
            </a:r>
          </a:p>
          <a:p>
            <a:pPr marL="914400" lvl="1" indent="-514350">
              <a:lnSpc>
                <a:spcPct val="170000"/>
              </a:lnSpc>
              <a:buFont typeface="+mj-lt"/>
              <a:buAutoNum type="arabicPeriod"/>
            </a:pPr>
            <a:r>
              <a:rPr lang="en-US" dirty="0"/>
              <a:t>Assume the correct position </a:t>
            </a:r>
          </a:p>
          <a:p>
            <a:pPr marL="914400" lvl="1" indent="-514350">
              <a:lnSpc>
                <a:spcPct val="170000"/>
              </a:lnSpc>
              <a:buFont typeface="+mj-lt"/>
              <a:buAutoNum type="arabicPeriod"/>
            </a:pPr>
            <a:r>
              <a:rPr lang="en-US" dirty="0"/>
              <a:t>For a left PSA nerve block, and a right handed administer, sit at the 10 o’clock position facing the patient </a:t>
            </a:r>
          </a:p>
          <a:p>
            <a:pPr marL="914400" lvl="1" indent="-514350">
              <a:lnSpc>
                <a:spcPct val="170000"/>
              </a:lnSpc>
              <a:buFont typeface="+mj-lt"/>
              <a:buAutoNum type="arabicPeriod"/>
            </a:pPr>
            <a:r>
              <a:rPr lang="en-US" dirty="0"/>
              <a:t>For a right PSA block and a right handed administer, sit at the 8 o’clock position facing the patient</a:t>
            </a:r>
          </a:p>
          <a:p>
            <a:pPr marL="914400" lvl="1" indent="-514350">
              <a:lnSpc>
                <a:spcPct val="170000"/>
              </a:lnSpc>
              <a:buFont typeface="+mj-lt"/>
              <a:buAutoNum type="arabicPeriod"/>
            </a:pPr>
            <a:r>
              <a:rPr lang="en-US" dirty="0"/>
              <a:t>Retract the patient’s cheek with your finger</a:t>
            </a:r>
          </a:p>
          <a:p>
            <a:pPr marL="914400" lvl="1" indent="-514350" fontAlgn="base">
              <a:lnSpc>
                <a:spcPct val="160000"/>
              </a:lnSpc>
              <a:spcAft>
                <a:spcPct val="0"/>
              </a:spcAft>
              <a:buNone/>
            </a:pPr>
            <a:r>
              <a:rPr lang="en-US" sz="2000" kern="0" dirty="0">
                <a:solidFill>
                  <a:srgbClr val="000000"/>
                </a:solidFill>
                <a:cs typeface="Arial"/>
              </a:rPr>
              <a:t>.     Insert the needle into the height of </a:t>
            </a:r>
            <a:r>
              <a:rPr lang="en-US" sz="2000" kern="0" dirty="0" err="1">
                <a:solidFill>
                  <a:srgbClr val="000000"/>
                </a:solidFill>
                <a:cs typeface="Arial"/>
              </a:rPr>
              <a:t>mucobuccal</a:t>
            </a:r>
            <a:r>
              <a:rPr lang="en-US" sz="2000" kern="0" dirty="0">
                <a:solidFill>
                  <a:srgbClr val="000000"/>
                </a:solidFill>
                <a:cs typeface="Arial"/>
              </a:rPr>
              <a:t> fold over the second molar </a:t>
            </a:r>
          </a:p>
          <a:p>
            <a:pPr marL="914400" lvl="1" indent="-514350" fontAlgn="base">
              <a:lnSpc>
                <a:spcPct val="160000"/>
              </a:lnSpc>
              <a:spcAft>
                <a:spcPct val="0"/>
              </a:spcAft>
              <a:buNone/>
            </a:pPr>
            <a:r>
              <a:rPr lang="en-US" sz="2000" kern="0" dirty="0">
                <a:solidFill>
                  <a:srgbClr val="000000"/>
                </a:solidFill>
                <a:cs typeface="Arial"/>
              </a:rPr>
              <a:t>6.	Advance it slowly in an upward, inward and backward direction in one movement</a:t>
            </a:r>
          </a:p>
          <a:p>
            <a:pPr marL="914400" lvl="1" indent="-514350" fontAlgn="base">
              <a:lnSpc>
                <a:spcPct val="160000"/>
              </a:lnSpc>
              <a:spcAft>
                <a:spcPct val="0"/>
              </a:spcAft>
              <a:buFontTx/>
              <a:buAutoNum type="arabicPeriod" startAt="7"/>
            </a:pPr>
            <a:r>
              <a:rPr lang="en-US" sz="2000" kern="0" dirty="0">
                <a:solidFill>
                  <a:srgbClr val="000000"/>
                </a:solidFill>
                <a:cs typeface="Arial"/>
              </a:rPr>
              <a:t>Slowly advance it through soft tissue into </a:t>
            </a:r>
            <a:r>
              <a:rPr lang="en-US" sz="2000" kern="0" dirty="0" err="1">
                <a:solidFill>
                  <a:srgbClr val="000000"/>
                </a:solidFill>
                <a:cs typeface="Arial"/>
              </a:rPr>
              <a:t>mucobuccal</a:t>
            </a:r>
            <a:r>
              <a:rPr lang="en-US" sz="2000" kern="0" dirty="0">
                <a:solidFill>
                  <a:srgbClr val="000000"/>
                </a:solidFill>
                <a:cs typeface="Arial"/>
              </a:rPr>
              <a:t> fold </a:t>
            </a:r>
            <a:r>
              <a:rPr lang="en-US" sz="2000" kern="0" dirty="0" err="1">
                <a:solidFill>
                  <a:srgbClr val="000000"/>
                </a:solidFill>
                <a:cs typeface="Arial"/>
              </a:rPr>
              <a:t>pterygoplalatine</a:t>
            </a:r>
            <a:r>
              <a:rPr lang="en-US" sz="2000" kern="0" dirty="0">
                <a:solidFill>
                  <a:srgbClr val="000000"/>
                </a:solidFill>
                <a:cs typeface="Arial"/>
              </a:rPr>
              <a:t> area</a:t>
            </a:r>
          </a:p>
          <a:p>
            <a:pPr marL="914400" lvl="1" indent="-514350" fontAlgn="base">
              <a:lnSpc>
                <a:spcPct val="160000"/>
              </a:lnSpc>
              <a:spcAft>
                <a:spcPct val="0"/>
              </a:spcAft>
              <a:buFontTx/>
              <a:buAutoNum type="arabicPeriod" startAt="7"/>
            </a:pPr>
            <a:r>
              <a:rPr lang="en-US" sz="2000" kern="0" dirty="0">
                <a:solidFill>
                  <a:srgbClr val="000000"/>
                </a:solidFill>
                <a:cs typeface="Arial"/>
              </a:rPr>
              <a:t>Penetrate the needle to 16 mm</a:t>
            </a:r>
          </a:p>
          <a:p>
            <a:pPr marL="914400" lvl="1" indent="-514350" fontAlgn="base">
              <a:lnSpc>
                <a:spcPct val="160000"/>
              </a:lnSpc>
              <a:spcAft>
                <a:spcPct val="0"/>
              </a:spcAft>
              <a:buNone/>
            </a:pPr>
            <a:r>
              <a:rPr lang="en-US" sz="2000" kern="0" dirty="0">
                <a:solidFill>
                  <a:srgbClr val="000000"/>
                </a:solidFill>
                <a:cs typeface="Arial"/>
              </a:rPr>
              <a:t>9.	Aspirate and then inject</a:t>
            </a:r>
          </a:p>
          <a:p>
            <a:pPr lvl="0" algn="just" fontAlgn="base">
              <a:lnSpc>
                <a:spcPct val="170000"/>
              </a:lnSpc>
              <a:spcAft>
                <a:spcPct val="0"/>
              </a:spcAft>
              <a:buFontTx/>
              <a:buChar char="•"/>
            </a:pPr>
            <a:r>
              <a:rPr lang="en-US" sz="2200" kern="0" dirty="0">
                <a:solidFill>
                  <a:srgbClr val="000000"/>
                </a:solidFill>
                <a:cs typeface="Arial"/>
              </a:rPr>
              <a:t>Complications </a:t>
            </a:r>
          </a:p>
          <a:p>
            <a:pPr lvl="1" algn="just" fontAlgn="base">
              <a:lnSpc>
                <a:spcPct val="170000"/>
              </a:lnSpc>
              <a:spcAft>
                <a:spcPct val="0"/>
              </a:spcAft>
              <a:buFontTx/>
              <a:buChar char="–"/>
            </a:pPr>
            <a:r>
              <a:rPr lang="en-US" sz="2200" kern="0" dirty="0">
                <a:solidFill>
                  <a:srgbClr val="000000"/>
                </a:solidFill>
                <a:cs typeface="Arial"/>
              </a:rPr>
              <a:t>Risk of hemorrhage is too great, resulting in hematoma. </a:t>
            </a:r>
          </a:p>
          <a:p>
            <a:pPr lvl="1" algn="just" fontAlgn="base">
              <a:lnSpc>
                <a:spcPct val="170000"/>
              </a:lnSpc>
              <a:spcAft>
                <a:spcPct val="0"/>
              </a:spcAft>
              <a:buFontTx/>
              <a:buChar char="–"/>
            </a:pPr>
            <a:r>
              <a:rPr lang="en-US" sz="2200" kern="0" dirty="0">
                <a:solidFill>
                  <a:srgbClr val="000000"/>
                </a:solidFill>
                <a:cs typeface="Arial"/>
              </a:rPr>
              <a:t>Mandibular anesthesia </a:t>
            </a:r>
          </a:p>
          <a:p>
            <a:pPr lvl="2" algn="just" fontAlgn="base">
              <a:lnSpc>
                <a:spcPct val="170000"/>
              </a:lnSpc>
              <a:spcAft>
                <a:spcPct val="0"/>
              </a:spcAft>
              <a:buFontTx/>
              <a:buChar char="•"/>
            </a:pPr>
            <a:r>
              <a:rPr lang="en-US" sz="2200" kern="0" dirty="0">
                <a:solidFill>
                  <a:srgbClr val="000000"/>
                </a:solidFill>
                <a:cs typeface="Arial"/>
              </a:rPr>
              <a:t>The mandibular division of fifth cranial nerve is located lateral to PSA nerves</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71</a:t>
            </a:fld>
            <a:endParaRPr lang="en-IN"/>
          </a:p>
        </p:txBody>
      </p:sp>
    </p:spTree>
    <p:extLst>
      <p:ext uri="{BB962C8B-B14F-4D97-AF65-F5344CB8AC3E}">
        <p14:creationId xmlns:p14="http://schemas.microsoft.com/office/powerpoint/2010/main" val="1662218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70000"/>
              </a:lnSpc>
              <a:spcAft>
                <a:spcPct val="0"/>
              </a:spcAft>
              <a:buFontTx/>
              <a:buChar char="•"/>
            </a:pPr>
            <a:r>
              <a:rPr lang="en-US" sz="2000" b="1" kern="0" dirty="0">
                <a:solidFill>
                  <a:srgbClr val="000000"/>
                </a:solidFill>
                <a:cs typeface="Arial"/>
              </a:rPr>
              <a:t>Nerves anaesthetized</a:t>
            </a:r>
          </a:p>
          <a:p>
            <a:pPr lvl="1" algn="just" fontAlgn="base">
              <a:lnSpc>
                <a:spcPct val="170000"/>
              </a:lnSpc>
              <a:spcAft>
                <a:spcPct val="0"/>
              </a:spcAft>
              <a:buFontTx/>
              <a:buChar char="–"/>
            </a:pPr>
            <a:r>
              <a:rPr lang="en-US" sz="2000" kern="0" dirty="0">
                <a:solidFill>
                  <a:srgbClr val="000000"/>
                </a:solidFill>
                <a:cs typeface="Arial"/>
              </a:rPr>
              <a:t>Anterior superior alveolar nerve</a:t>
            </a:r>
          </a:p>
          <a:p>
            <a:pPr lvl="1" algn="just" fontAlgn="base">
              <a:lnSpc>
                <a:spcPct val="170000"/>
              </a:lnSpc>
              <a:spcAft>
                <a:spcPct val="0"/>
              </a:spcAft>
              <a:buFontTx/>
              <a:buChar char="–"/>
            </a:pPr>
            <a:r>
              <a:rPr lang="en-US" sz="2000" kern="0" dirty="0">
                <a:solidFill>
                  <a:srgbClr val="000000"/>
                </a:solidFill>
                <a:cs typeface="Arial"/>
              </a:rPr>
              <a:t>Middle superior alveolar nerve</a:t>
            </a:r>
          </a:p>
          <a:p>
            <a:pPr lvl="1" algn="just" fontAlgn="base">
              <a:lnSpc>
                <a:spcPct val="170000"/>
              </a:lnSpc>
              <a:spcAft>
                <a:spcPct val="0"/>
              </a:spcAft>
              <a:buFontTx/>
              <a:buChar char="–"/>
            </a:pPr>
            <a:r>
              <a:rPr lang="en-US" sz="2000" kern="0" dirty="0">
                <a:solidFill>
                  <a:srgbClr val="000000"/>
                </a:solidFill>
                <a:cs typeface="Arial"/>
              </a:rPr>
              <a:t>Infra orbital nerve ( Inferior palpebral, Lateral nasal, Superior labial ) </a:t>
            </a:r>
          </a:p>
          <a:p>
            <a:pPr lvl="0" algn="just" fontAlgn="base">
              <a:lnSpc>
                <a:spcPct val="170000"/>
              </a:lnSpc>
              <a:spcAft>
                <a:spcPct val="0"/>
              </a:spcAft>
              <a:buFontTx/>
              <a:buChar char="•"/>
            </a:pPr>
            <a:r>
              <a:rPr lang="en-US" sz="2000" b="1" kern="0" dirty="0">
                <a:solidFill>
                  <a:srgbClr val="000000"/>
                </a:solidFill>
                <a:cs typeface="Arial"/>
              </a:rPr>
              <a:t>Areas anaesthetized</a:t>
            </a:r>
          </a:p>
          <a:p>
            <a:pPr lvl="1" algn="just" fontAlgn="base">
              <a:lnSpc>
                <a:spcPct val="170000"/>
              </a:lnSpc>
              <a:spcAft>
                <a:spcPct val="0"/>
              </a:spcAft>
              <a:buFontTx/>
              <a:buChar char="–"/>
            </a:pPr>
            <a:r>
              <a:rPr lang="en-US" sz="2000" kern="0" dirty="0">
                <a:solidFill>
                  <a:srgbClr val="000000"/>
                </a:solidFill>
                <a:cs typeface="Arial"/>
              </a:rPr>
              <a:t>Pulps of maxillary central incisor to canine on the injected side</a:t>
            </a:r>
          </a:p>
          <a:p>
            <a:pPr lvl="1" algn="just" fontAlgn="base">
              <a:lnSpc>
                <a:spcPct val="170000"/>
              </a:lnSpc>
              <a:spcAft>
                <a:spcPct val="0"/>
              </a:spcAft>
              <a:buFontTx/>
              <a:buChar char="–"/>
            </a:pPr>
            <a:r>
              <a:rPr lang="en-US" sz="1900" kern="0" dirty="0">
                <a:solidFill>
                  <a:srgbClr val="000000"/>
                </a:solidFill>
                <a:cs typeface="Arial"/>
              </a:rPr>
              <a:t>In about 72% of patients, pulps of maxillary premolars and </a:t>
            </a:r>
            <a:r>
              <a:rPr lang="en-US" sz="1900" kern="0" dirty="0" err="1">
                <a:solidFill>
                  <a:srgbClr val="000000"/>
                </a:solidFill>
                <a:cs typeface="Arial"/>
              </a:rPr>
              <a:t>mesio</a:t>
            </a:r>
            <a:r>
              <a:rPr lang="en-US" sz="1900" kern="0" dirty="0">
                <a:solidFill>
                  <a:srgbClr val="000000"/>
                </a:solidFill>
                <a:cs typeface="Arial"/>
              </a:rPr>
              <a:t> buccal root of first molar</a:t>
            </a:r>
          </a:p>
          <a:p>
            <a:pPr lvl="1" algn="just" fontAlgn="base">
              <a:lnSpc>
                <a:spcPct val="170000"/>
              </a:lnSpc>
              <a:spcAft>
                <a:spcPct val="0"/>
              </a:spcAft>
              <a:buFontTx/>
              <a:buChar char="–"/>
            </a:pPr>
            <a:r>
              <a:rPr lang="en-US" sz="1900" kern="0" dirty="0">
                <a:solidFill>
                  <a:srgbClr val="000000"/>
                </a:solidFill>
                <a:cs typeface="Arial"/>
              </a:rPr>
              <a:t>Buccal </a:t>
            </a:r>
            <a:r>
              <a:rPr lang="en-US" sz="1900" kern="0" dirty="0" err="1">
                <a:solidFill>
                  <a:srgbClr val="000000"/>
                </a:solidFill>
                <a:cs typeface="Arial"/>
              </a:rPr>
              <a:t>periodontium</a:t>
            </a:r>
            <a:r>
              <a:rPr lang="en-US" sz="1900" kern="0" dirty="0">
                <a:solidFill>
                  <a:srgbClr val="000000"/>
                </a:solidFill>
                <a:cs typeface="Arial"/>
              </a:rPr>
              <a:t> and bone of these same teeth. Lower eyelid, lateral aspect of nose, upper lip</a:t>
            </a:r>
          </a:p>
          <a:p>
            <a:pPr lvl="0" algn="just" fontAlgn="base">
              <a:lnSpc>
                <a:spcPct val="170000"/>
              </a:lnSpc>
              <a:spcAft>
                <a:spcPct val="0"/>
              </a:spcAft>
              <a:buFontTx/>
              <a:buChar char="•"/>
            </a:pPr>
            <a:r>
              <a:rPr lang="en-US" sz="1900" b="1" kern="0" dirty="0">
                <a:solidFill>
                  <a:srgbClr val="000000"/>
                </a:solidFill>
                <a:cs typeface="Arial"/>
              </a:rPr>
              <a:t>Indications</a:t>
            </a:r>
          </a:p>
          <a:p>
            <a:pPr lvl="1" algn="just" fontAlgn="base">
              <a:lnSpc>
                <a:spcPct val="170000"/>
              </a:lnSpc>
              <a:spcAft>
                <a:spcPct val="0"/>
              </a:spcAft>
              <a:buFontTx/>
              <a:buChar char="–"/>
            </a:pPr>
            <a:r>
              <a:rPr lang="en-US" sz="1900" kern="0" dirty="0">
                <a:solidFill>
                  <a:srgbClr val="000000"/>
                </a:solidFill>
                <a:cs typeface="Arial"/>
              </a:rPr>
              <a:t>More than 2 maxillary teeth and their overlying buccal tissues</a:t>
            </a:r>
          </a:p>
          <a:p>
            <a:pPr lvl="1" algn="just" fontAlgn="base">
              <a:lnSpc>
                <a:spcPct val="170000"/>
              </a:lnSpc>
              <a:spcAft>
                <a:spcPct val="0"/>
              </a:spcAft>
              <a:buFontTx/>
              <a:buChar char="–"/>
            </a:pPr>
            <a:r>
              <a:rPr lang="en-US" sz="1900" kern="0" dirty="0">
                <a:solidFill>
                  <a:srgbClr val="000000"/>
                </a:solidFill>
                <a:cs typeface="Arial"/>
              </a:rPr>
              <a:t>Inflammation or infection</a:t>
            </a:r>
          </a:p>
          <a:p>
            <a:pPr lvl="1" algn="just" fontAlgn="base">
              <a:lnSpc>
                <a:spcPct val="170000"/>
              </a:lnSpc>
              <a:spcAft>
                <a:spcPct val="0"/>
              </a:spcAft>
              <a:buFontTx/>
              <a:buChar char="–"/>
            </a:pPr>
            <a:r>
              <a:rPr lang="en-US" sz="1900" kern="0" dirty="0">
                <a:solidFill>
                  <a:srgbClr val="000000"/>
                </a:solidFill>
                <a:cs typeface="Arial"/>
              </a:rPr>
              <a:t>if cellulitis is present</a:t>
            </a:r>
          </a:p>
          <a:p>
            <a:pPr lvl="1" algn="just" fontAlgn="base">
              <a:lnSpc>
                <a:spcPct val="170000"/>
              </a:lnSpc>
              <a:spcAft>
                <a:spcPct val="0"/>
              </a:spcAft>
              <a:buFontTx/>
              <a:buChar char="–"/>
            </a:pPr>
            <a:r>
              <a:rPr lang="en-US" sz="1900" kern="0" dirty="0">
                <a:solidFill>
                  <a:srgbClr val="000000"/>
                </a:solidFill>
                <a:cs typeface="Arial"/>
              </a:rPr>
              <a:t>When supra periosteal injection have been infective because of dense cortical bone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72</a:t>
            </a:fld>
            <a:endParaRPr lang="en-IN"/>
          </a:p>
        </p:txBody>
      </p:sp>
    </p:spTree>
    <p:extLst>
      <p:ext uri="{BB962C8B-B14F-4D97-AF65-F5344CB8AC3E}">
        <p14:creationId xmlns:p14="http://schemas.microsoft.com/office/powerpoint/2010/main" val="204728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70000"/>
              </a:lnSpc>
              <a:spcAft>
                <a:spcPct val="0"/>
              </a:spcAft>
              <a:buFontTx/>
              <a:buChar char="•"/>
            </a:pPr>
            <a:r>
              <a:rPr lang="en-US" sz="2200" b="1" kern="0" dirty="0">
                <a:solidFill>
                  <a:srgbClr val="000000"/>
                </a:solidFill>
                <a:latin typeface="Arial"/>
                <a:cs typeface="Arial"/>
              </a:rPr>
              <a:t>Techniques</a:t>
            </a:r>
          </a:p>
          <a:p>
            <a:pPr lvl="1" algn="just" fontAlgn="base">
              <a:lnSpc>
                <a:spcPct val="170000"/>
              </a:lnSpc>
              <a:spcAft>
                <a:spcPct val="0"/>
              </a:spcAft>
              <a:buFontTx/>
              <a:buChar char="•"/>
            </a:pPr>
            <a:r>
              <a:rPr lang="en-US" sz="2200" kern="0" dirty="0">
                <a:solidFill>
                  <a:srgbClr val="000000"/>
                </a:solidFill>
                <a:latin typeface="Arial"/>
                <a:cs typeface="Arial"/>
              </a:rPr>
              <a:t>A 25 gauge needle is recommended</a:t>
            </a:r>
          </a:p>
          <a:p>
            <a:pPr lvl="1" algn="just" fontAlgn="base">
              <a:lnSpc>
                <a:spcPct val="170000"/>
              </a:lnSpc>
              <a:spcAft>
                <a:spcPct val="0"/>
              </a:spcAft>
              <a:buFontTx/>
              <a:buChar char="•"/>
            </a:pPr>
            <a:r>
              <a:rPr lang="en-US" sz="2200" b="1" kern="0" dirty="0">
                <a:solidFill>
                  <a:srgbClr val="000000"/>
                </a:solidFill>
                <a:latin typeface="Arial"/>
                <a:cs typeface="Arial"/>
              </a:rPr>
              <a:t>Area of insertion</a:t>
            </a:r>
          </a:p>
          <a:p>
            <a:pPr lvl="2" algn="just" fontAlgn="base">
              <a:lnSpc>
                <a:spcPct val="170000"/>
              </a:lnSpc>
              <a:spcAft>
                <a:spcPct val="0"/>
              </a:spcAft>
              <a:buFontTx/>
              <a:buChar char="•"/>
            </a:pPr>
            <a:r>
              <a:rPr lang="en-US" sz="2200" kern="0" dirty="0">
                <a:solidFill>
                  <a:srgbClr val="000000"/>
                </a:solidFill>
                <a:latin typeface="Arial"/>
                <a:cs typeface="Arial"/>
              </a:rPr>
              <a:t>Height of </a:t>
            </a:r>
            <a:r>
              <a:rPr lang="en-US" sz="2200" kern="0" dirty="0" err="1">
                <a:solidFill>
                  <a:srgbClr val="000000"/>
                </a:solidFill>
                <a:latin typeface="Arial"/>
                <a:cs typeface="Arial"/>
              </a:rPr>
              <a:t>mucobuccal</a:t>
            </a:r>
            <a:r>
              <a:rPr lang="en-US" sz="2200" kern="0" dirty="0">
                <a:solidFill>
                  <a:srgbClr val="000000"/>
                </a:solidFill>
                <a:latin typeface="Arial"/>
                <a:cs typeface="Arial"/>
              </a:rPr>
              <a:t> fold directly over first premolar </a:t>
            </a:r>
          </a:p>
          <a:p>
            <a:pPr lvl="1" algn="just" fontAlgn="base">
              <a:lnSpc>
                <a:spcPct val="170000"/>
              </a:lnSpc>
              <a:spcAft>
                <a:spcPct val="0"/>
              </a:spcAft>
              <a:buFontTx/>
              <a:buChar char="•"/>
            </a:pPr>
            <a:r>
              <a:rPr lang="en-US" sz="2200" b="1" kern="0" dirty="0">
                <a:solidFill>
                  <a:srgbClr val="000000"/>
                </a:solidFill>
                <a:latin typeface="Arial"/>
                <a:cs typeface="Arial"/>
              </a:rPr>
              <a:t>Target area</a:t>
            </a:r>
          </a:p>
          <a:p>
            <a:pPr lvl="2" algn="just" fontAlgn="base">
              <a:lnSpc>
                <a:spcPct val="170000"/>
              </a:lnSpc>
              <a:spcAft>
                <a:spcPct val="0"/>
              </a:spcAft>
              <a:buFontTx/>
              <a:buChar char="•"/>
            </a:pPr>
            <a:r>
              <a:rPr lang="en-US" sz="2200" kern="0" dirty="0" err="1">
                <a:solidFill>
                  <a:srgbClr val="000000"/>
                </a:solidFill>
                <a:latin typeface="Arial"/>
                <a:cs typeface="Arial"/>
              </a:rPr>
              <a:t>Infraorbital</a:t>
            </a:r>
            <a:r>
              <a:rPr lang="en-US" sz="2200" kern="0" dirty="0">
                <a:solidFill>
                  <a:srgbClr val="000000"/>
                </a:solidFill>
                <a:latin typeface="Arial"/>
                <a:cs typeface="Arial"/>
              </a:rPr>
              <a:t> foramen</a:t>
            </a:r>
          </a:p>
          <a:p>
            <a:pPr lvl="1" algn="just" fontAlgn="base">
              <a:lnSpc>
                <a:spcPct val="170000"/>
              </a:lnSpc>
              <a:spcAft>
                <a:spcPct val="0"/>
              </a:spcAft>
              <a:buFontTx/>
              <a:buChar char="•"/>
            </a:pPr>
            <a:r>
              <a:rPr lang="en-US" sz="2200" b="1" kern="0" dirty="0">
                <a:solidFill>
                  <a:srgbClr val="000000"/>
                </a:solidFill>
                <a:latin typeface="Arial"/>
                <a:cs typeface="Arial"/>
              </a:rPr>
              <a:t>Landmarks</a:t>
            </a:r>
          </a:p>
          <a:p>
            <a:pPr lvl="2" algn="just" fontAlgn="base">
              <a:lnSpc>
                <a:spcPct val="170000"/>
              </a:lnSpc>
              <a:spcAft>
                <a:spcPct val="0"/>
              </a:spcAft>
              <a:buFontTx/>
              <a:buChar char="•"/>
            </a:pPr>
            <a:r>
              <a:rPr lang="en-US" sz="2200" kern="0" dirty="0" err="1">
                <a:solidFill>
                  <a:srgbClr val="000000"/>
                </a:solidFill>
                <a:latin typeface="Arial"/>
                <a:cs typeface="Arial"/>
              </a:rPr>
              <a:t>Mucobuccal</a:t>
            </a:r>
            <a:r>
              <a:rPr lang="en-US" sz="2200" kern="0" dirty="0">
                <a:solidFill>
                  <a:srgbClr val="000000"/>
                </a:solidFill>
                <a:latin typeface="Arial"/>
                <a:cs typeface="Arial"/>
              </a:rPr>
              <a:t> fold</a:t>
            </a:r>
          </a:p>
          <a:p>
            <a:pPr lvl="2" algn="just" fontAlgn="base">
              <a:lnSpc>
                <a:spcPct val="170000"/>
              </a:lnSpc>
              <a:spcAft>
                <a:spcPct val="0"/>
              </a:spcAft>
              <a:buFontTx/>
              <a:buChar char="•"/>
            </a:pPr>
            <a:r>
              <a:rPr lang="en-US" sz="2200" kern="0" dirty="0" err="1">
                <a:solidFill>
                  <a:srgbClr val="000000"/>
                </a:solidFill>
                <a:latin typeface="Arial"/>
                <a:cs typeface="Arial"/>
              </a:rPr>
              <a:t>Infraorbital</a:t>
            </a:r>
            <a:r>
              <a:rPr lang="en-US" sz="2200" kern="0" dirty="0">
                <a:solidFill>
                  <a:srgbClr val="000000"/>
                </a:solidFill>
                <a:latin typeface="Arial"/>
                <a:cs typeface="Arial"/>
              </a:rPr>
              <a:t> notch</a:t>
            </a:r>
          </a:p>
          <a:p>
            <a:pPr lvl="2" algn="just" fontAlgn="base">
              <a:lnSpc>
                <a:spcPct val="170000"/>
              </a:lnSpc>
              <a:spcAft>
                <a:spcPct val="0"/>
              </a:spcAft>
              <a:buFontTx/>
              <a:buChar char="•"/>
            </a:pPr>
            <a:r>
              <a:rPr lang="en-US" sz="2200" kern="0" dirty="0" err="1">
                <a:solidFill>
                  <a:srgbClr val="000000"/>
                </a:solidFill>
                <a:latin typeface="Arial"/>
                <a:cs typeface="Arial"/>
              </a:rPr>
              <a:t>Infraorbital</a:t>
            </a:r>
            <a:r>
              <a:rPr lang="en-US" sz="2200" kern="0" dirty="0">
                <a:solidFill>
                  <a:srgbClr val="000000"/>
                </a:solidFill>
                <a:latin typeface="Arial"/>
                <a:cs typeface="Arial"/>
              </a:rPr>
              <a:t> foramen </a:t>
            </a:r>
          </a:p>
          <a:p>
            <a:pPr lvl="0" algn="just" fontAlgn="base">
              <a:lnSpc>
                <a:spcPct val="170000"/>
              </a:lnSpc>
              <a:spcAft>
                <a:spcPct val="0"/>
              </a:spcAft>
              <a:buNone/>
            </a:pPr>
            <a:r>
              <a:rPr lang="en-US" sz="1800" b="1" kern="0" dirty="0">
                <a:solidFill>
                  <a:srgbClr val="000000"/>
                </a:solidFill>
                <a:cs typeface="Arial"/>
              </a:rPr>
              <a:t>Procedure</a:t>
            </a:r>
          </a:p>
          <a:p>
            <a:pPr lvl="0" algn="just" fontAlgn="base">
              <a:lnSpc>
                <a:spcPct val="170000"/>
              </a:lnSpc>
              <a:spcAft>
                <a:spcPct val="0"/>
              </a:spcAft>
              <a:buFontTx/>
              <a:buChar char="•"/>
            </a:pPr>
            <a:r>
              <a:rPr lang="en-US" sz="1800" kern="0" dirty="0">
                <a:solidFill>
                  <a:srgbClr val="000000"/>
                </a:solidFill>
                <a:cs typeface="Arial"/>
              </a:rPr>
              <a:t>Bicuspid approach </a:t>
            </a:r>
          </a:p>
          <a:p>
            <a:pPr lvl="1" algn="just" fontAlgn="base">
              <a:lnSpc>
                <a:spcPct val="170000"/>
              </a:lnSpc>
              <a:spcAft>
                <a:spcPct val="0"/>
              </a:spcAft>
              <a:buFontTx/>
              <a:buChar char="–"/>
            </a:pPr>
            <a:r>
              <a:rPr lang="en-US" sz="1800" kern="0" dirty="0">
                <a:solidFill>
                  <a:srgbClr val="000000"/>
                </a:solidFill>
                <a:cs typeface="Arial"/>
              </a:rPr>
              <a:t>Assume the correct position </a:t>
            </a:r>
          </a:p>
          <a:p>
            <a:pPr lvl="1" algn="just" fontAlgn="base">
              <a:lnSpc>
                <a:spcPct val="170000"/>
              </a:lnSpc>
              <a:spcAft>
                <a:spcPct val="0"/>
              </a:spcAft>
              <a:buFontTx/>
              <a:buChar char="–"/>
            </a:pPr>
            <a:r>
              <a:rPr lang="en-US" sz="1800" kern="0" dirty="0">
                <a:solidFill>
                  <a:srgbClr val="000000"/>
                </a:solidFill>
                <a:cs typeface="Arial"/>
              </a:rPr>
              <a:t>Position the patient supine or semi supine with neck extended slightly</a:t>
            </a:r>
          </a:p>
          <a:p>
            <a:pPr lvl="1" algn="just" fontAlgn="base">
              <a:lnSpc>
                <a:spcPct val="170000"/>
              </a:lnSpc>
              <a:spcAft>
                <a:spcPct val="0"/>
              </a:spcAft>
              <a:buFontTx/>
              <a:buChar char="–"/>
            </a:pPr>
            <a:r>
              <a:rPr lang="en-US" sz="1800" kern="0" dirty="0">
                <a:solidFill>
                  <a:srgbClr val="000000"/>
                </a:solidFill>
                <a:cs typeface="Arial"/>
              </a:rPr>
              <a:t>Prepare the tissues at injection site</a:t>
            </a:r>
          </a:p>
          <a:p>
            <a:pPr lvl="1" algn="just" fontAlgn="base">
              <a:lnSpc>
                <a:spcPct val="170000"/>
              </a:lnSpc>
              <a:spcAft>
                <a:spcPct val="0"/>
              </a:spcAft>
              <a:buFontTx/>
              <a:buChar char="–"/>
            </a:pPr>
            <a:r>
              <a:rPr lang="en-US" sz="1800" kern="0" dirty="0">
                <a:solidFill>
                  <a:srgbClr val="000000"/>
                </a:solidFill>
                <a:cs typeface="Arial"/>
              </a:rPr>
              <a:t>Locate the </a:t>
            </a:r>
            <a:r>
              <a:rPr lang="en-US" sz="1800" kern="0" dirty="0" err="1">
                <a:solidFill>
                  <a:srgbClr val="000000"/>
                </a:solidFill>
                <a:cs typeface="Arial"/>
              </a:rPr>
              <a:t>infraorbital</a:t>
            </a:r>
            <a:r>
              <a:rPr lang="en-US" sz="1800" kern="0" dirty="0">
                <a:solidFill>
                  <a:srgbClr val="000000"/>
                </a:solidFill>
                <a:cs typeface="Arial"/>
              </a:rPr>
              <a:t> foramen </a:t>
            </a:r>
          </a:p>
          <a:p>
            <a:pPr lvl="1" algn="just" fontAlgn="base">
              <a:lnSpc>
                <a:spcPct val="170000"/>
              </a:lnSpc>
              <a:spcAft>
                <a:spcPct val="0"/>
              </a:spcAft>
              <a:buFontTx/>
              <a:buChar char="–"/>
            </a:pPr>
            <a:r>
              <a:rPr lang="en-US" sz="1800" kern="0" dirty="0">
                <a:solidFill>
                  <a:srgbClr val="000000"/>
                </a:solidFill>
                <a:cs typeface="Arial"/>
              </a:rPr>
              <a:t>Feel </a:t>
            </a:r>
            <a:r>
              <a:rPr lang="en-US" sz="1800" kern="0" dirty="0" err="1">
                <a:solidFill>
                  <a:srgbClr val="000000"/>
                </a:solidFill>
                <a:cs typeface="Arial"/>
              </a:rPr>
              <a:t>infraorbital</a:t>
            </a:r>
            <a:r>
              <a:rPr lang="en-US" sz="1800" kern="0" dirty="0">
                <a:solidFill>
                  <a:srgbClr val="000000"/>
                </a:solidFill>
                <a:cs typeface="Arial"/>
              </a:rPr>
              <a:t> foramen</a:t>
            </a:r>
          </a:p>
          <a:p>
            <a:pPr lvl="1" algn="just" fontAlgn="base">
              <a:lnSpc>
                <a:spcPct val="170000"/>
              </a:lnSpc>
              <a:spcAft>
                <a:spcPct val="0"/>
              </a:spcAft>
              <a:buFontTx/>
              <a:buChar char="–"/>
            </a:pPr>
            <a:r>
              <a:rPr lang="en-US" sz="1800" kern="0" dirty="0">
                <a:solidFill>
                  <a:srgbClr val="000000"/>
                </a:solidFill>
                <a:cs typeface="Arial"/>
              </a:rPr>
              <a:t>Move downwards from notch applying gentle pressure to tissues</a:t>
            </a:r>
          </a:p>
          <a:p>
            <a:pPr lvl="1" algn="just" fontAlgn="base">
              <a:lnSpc>
                <a:spcPct val="170000"/>
              </a:lnSpc>
              <a:spcAft>
                <a:spcPct val="0"/>
              </a:spcAft>
              <a:buFontTx/>
              <a:buChar char="–"/>
            </a:pPr>
            <a:r>
              <a:rPr lang="en-US" sz="1800" kern="0" dirty="0">
                <a:solidFill>
                  <a:srgbClr val="000000"/>
                </a:solidFill>
                <a:cs typeface="Arial"/>
              </a:rPr>
              <a:t> The bone immediately inferior to the notch will be convex</a:t>
            </a:r>
          </a:p>
          <a:p>
            <a:pPr lvl="1" algn="just" fontAlgn="base">
              <a:lnSpc>
                <a:spcPct val="160000"/>
              </a:lnSpc>
              <a:spcAft>
                <a:spcPct val="0"/>
              </a:spcAft>
              <a:buFontTx/>
              <a:buNone/>
            </a:pPr>
            <a:r>
              <a:rPr lang="en-US" sz="1900" kern="0" dirty="0">
                <a:solidFill>
                  <a:srgbClr val="000000"/>
                </a:solidFill>
                <a:cs typeface="Arial"/>
              </a:rPr>
              <a:t>This represents the lower border of orbit &amp; roof of </a:t>
            </a:r>
            <a:r>
              <a:rPr lang="en-US" sz="1900" kern="0" dirty="0" err="1">
                <a:solidFill>
                  <a:srgbClr val="000000"/>
                </a:solidFill>
                <a:cs typeface="Arial"/>
              </a:rPr>
              <a:t>infraorbital</a:t>
            </a:r>
            <a:r>
              <a:rPr lang="en-US" sz="1900" kern="0" dirty="0">
                <a:solidFill>
                  <a:srgbClr val="000000"/>
                </a:solidFill>
                <a:cs typeface="Arial"/>
              </a:rPr>
              <a:t> foramen</a:t>
            </a:r>
          </a:p>
          <a:p>
            <a:pPr lvl="1" algn="just" fontAlgn="base">
              <a:lnSpc>
                <a:spcPct val="160000"/>
              </a:lnSpc>
              <a:spcAft>
                <a:spcPct val="0"/>
              </a:spcAft>
              <a:buFontTx/>
              <a:buChar char="–"/>
            </a:pPr>
            <a:r>
              <a:rPr lang="en-US" sz="1900" kern="0" dirty="0">
                <a:solidFill>
                  <a:srgbClr val="000000"/>
                </a:solidFill>
                <a:cs typeface="Arial"/>
              </a:rPr>
              <a:t>As your finger advances inferiorly a concavity will be felt, </a:t>
            </a:r>
            <a:r>
              <a:rPr lang="en-US" sz="1900" kern="0" dirty="0" err="1">
                <a:solidFill>
                  <a:srgbClr val="000000"/>
                </a:solidFill>
                <a:cs typeface="Arial"/>
              </a:rPr>
              <a:t>infraorbital</a:t>
            </a:r>
            <a:r>
              <a:rPr lang="en-US" sz="1900" kern="0" dirty="0">
                <a:solidFill>
                  <a:srgbClr val="000000"/>
                </a:solidFill>
                <a:cs typeface="Arial"/>
              </a:rPr>
              <a:t> foramen</a:t>
            </a:r>
          </a:p>
          <a:p>
            <a:pPr lvl="1" algn="just" fontAlgn="base">
              <a:lnSpc>
                <a:spcPct val="160000"/>
              </a:lnSpc>
              <a:spcAft>
                <a:spcPct val="0"/>
              </a:spcAft>
              <a:buFontTx/>
              <a:buChar char="–"/>
            </a:pPr>
            <a:r>
              <a:rPr lang="en-US" sz="1900" kern="0" dirty="0">
                <a:solidFill>
                  <a:srgbClr val="000000"/>
                </a:solidFill>
                <a:cs typeface="Arial"/>
              </a:rPr>
              <a:t>Maintain your finger on the </a:t>
            </a:r>
            <a:r>
              <a:rPr lang="en-US" sz="1900" kern="0" dirty="0" err="1">
                <a:solidFill>
                  <a:srgbClr val="000000"/>
                </a:solidFill>
                <a:cs typeface="Arial"/>
              </a:rPr>
              <a:t>infraorbital</a:t>
            </a:r>
            <a:r>
              <a:rPr lang="en-US" sz="1900" kern="0" dirty="0">
                <a:solidFill>
                  <a:srgbClr val="000000"/>
                </a:solidFill>
                <a:cs typeface="Arial"/>
              </a:rPr>
              <a:t> foramen </a:t>
            </a:r>
          </a:p>
          <a:p>
            <a:pPr lvl="1" algn="just" fontAlgn="base">
              <a:lnSpc>
                <a:spcPct val="160000"/>
              </a:lnSpc>
              <a:spcAft>
                <a:spcPct val="0"/>
              </a:spcAft>
              <a:buFontTx/>
              <a:buChar char="–"/>
            </a:pPr>
            <a:r>
              <a:rPr lang="en-US" sz="1900" kern="0" dirty="0">
                <a:solidFill>
                  <a:srgbClr val="000000"/>
                </a:solidFill>
                <a:cs typeface="Arial"/>
              </a:rPr>
              <a:t>Retract the lip, pulling the tissues in the </a:t>
            </a:r>
            <a:r>
              <a:rPr lang="en-US" sz="1900" kern="0" dirty="0" err="1">
                <a:solidFill>
                  <a:srgbClr val="000000"/>
                </a:solidFill>
                <a:cs typeface="Arial"/>
              </a:rPr>
              <a:t>mucobuccal</a:t>
            </a:r>
            <a:r>
              <a:rPr lang="en-US" sz="1900" kern="0" dirty="0">
                <a:solidFill>
                  <a:srgbClr val="000000"/>
                </a:solidFill>
                <a:cs typeface="Arial"/>
              </a:rPr>
              <a:t> fold taut &amp; increasing visibility</a:t>
            </a:r>
          </a:p>
          <a:p>
            <a:pPr lvl="1" algn="just" fontAlgn="base">
              <a:lnSpc>
                <a:spcPct val="160000"/>
              </a:lnSpc>
              <a:spcAft>
                <a:spcPct val="0"/>
              </a:spcAft>
              <a:buFontTx/>
              <a:buChar char="–"/>
            </a:pPr>
            <a:r>
              <a:rPr lang="en-US" sz="1900" kern="0" dirty="0">
                <a:solidFill>
                  <a:srgbClr val="000000"/>
                </a:solidFill>
                <a:cs typeface="Arial"/>
              </a:rPr>
              <a:t>Insert the needle into the height of </a:t>
            </a:r>
            <a:r>
              <a:rPr lang="en-US" sz="1900" kern="0" dirty="0" err="1">
                <a:solidFill>
                  <a:srgbClr val="000000"/>
                </a:solidFill>
                <a:cs typeface="Arial"/>
              </a:rPr>
              <a:t>mucobuccal</a:t>
            </a:r>
            <a:r>
              <a:rPr lang="en-US" sz="1900" kern="0" dirty="0">
                <a:solidFill>
                  <a:srgbClr val="000000"/>
                </a:solidFill>
                <a:cs typeface="Arial"/>
              </a:rPr>
              <a:t> fold over the first premolar with bevel facing the bone. Orient the syringe towards </a:t>
            </a:r>
            <a:r>
              <a:rPr lang="en-US" sz="1900" kern="0" dirty="0" err="1">
                <a:solidFill>
                  <a:srgbClr val="000000"/>
                </a:solidFill>
                <a:cs typeface="Arial"/>
              </a:rPr>
              <a:t>infraorbital</a:t>
            </a:r>
            <a:r>
              <a:rPr lang="en-US" sz="1900" kern="0" dirty="0">
                <a:solidFill>
                  <a:srgbClr val="000000"/>
                </a:solidFill>
                <a:cs typeface="Arial"/>
              </a:rPr>
              <a:t> foramen</a:t>
            </a:r>
          </a:p>
          <a:p>
            <a:pPr marL="457200" lvl="1" indent="0" algn="just" fontAlgn="base">
              <a:lnSpc>
                <a:spcPct val="170000"/>
              </a:lnSpc>
              <a:spcBef>
                <a:spcPct val="50000"/>
              </a:spcBef>
              <a:spcAft>
                <a:spcPct val="0"/>
              </a:spcAft>
              <a:buFontTx/>
              <a:buNone/>
            </a:pPr>
            <a:r>
              <a:rPr lang="en-US" sz="2000" kern="0" dirty="0">
                <a:solidFill>
                  <a:srgbClr val="000000"/>
                </a:solidFill>
                <a:cs typeface="Arial"/>
              </a:rPr>
              <a:t>Advance the needle slowly until bone is gently contacted </a:t>
            </a:r>
          </a:p>
          <a:p>
            <a:pPr marL="971550" lvl="1" indent="-514350" algn="just" fontAlgn="base">
              <a:lnSpc>
                <a:spcPct val="170000"/>
              </a:lnSpc>
              <a:spcBef>
                <a:spcPct val="50000"/>
              </a:spcBef>
              <a:spcAft>
                <a:spcPct val="0"/>
              </a:spcAft>
              <a:buFontTx/>
              <a:buChar char="–"/>
            </a:pPr>
            <a:r>
              <a:rPr lang="en-US" sz="2000" kern="0" dirty="0">
                <a:solidFill>
                  <a:srgbClr val="000000"/>
                </a:solidFill>
                <a:cs typeface="Arial"/>
              </a:rPr>
              <a:t>Aspirate </a:t>
            </a:r>
          </a:p>
          <a:p>
            <a:pPr marL="971550" lvl="1" indent="-514350" algn="just" fontAlgn="base">
              <a:lnSpc>
                <a:spcPct val="170000"/>
              </a:lnSpc>
              <a:spcBef>
                <a:spcPct val="50000"/>
              </a:spcBef>
              <a:spcAft>
                <a:spcPct val="0"/>
              </a:spcAft>
              <a:buFontTx/>
              <a:buChar char="–"/>
            </a:pPr>
            <a:r>
              <a:rPr lang="en-US" sz="2000" kern="0" dirty="0">
                <a:solidFill>
                  <a:srgbClr val="000000"/>
                </a:solidFill>
                <a:cs typeface="Arial"/>
              </a:rPr>
              <a:t>Slowly deposit 0.9 – 1.2ml little or no swelling should be visible as the solution is deposited</a:t>
            </a:r>
          </a:p>
          <a:p>
            <a:pPr marL="971550" lvl="1" indent="-514350" algn="just" fontAlgn="base">
              <a:lnSpc>
                <a:spcPct val="170000"/>
              </a:lnSpc>
              <a:spcBef>
                <a:spcPct val="50000"/>
              </a:spcBef>
              <a:spcAft>
                <a:spcPct val="0"/>
              </a:spcAft>
              <a:buFontTx/>
              <a:buChar char="–"/>
            </a:pPr>
            <a:r>
              <a:rPr lang="en-US" sz="2000" kern="0" dirty="0">
                <a:solidFill>
                  <a:srgbClr val="000000"/>
                </a:solidFill>
                <a:cs typeface="Arial"/>
              </a:rPr>
              <a:t>Maintain firm pressure with your finger over injection site both during &amp; at least 1 minute after injection</a:t>
            </a:r>
          </a:p>
          <a:p>
            <a:pPr marL="971550" lvl="1" indent="-514350" algn="just" fontAlgn="base">
              <a:lnSpc>
                <a:spcPct val="170000"/>
              </a:lnSpc>
              <a:spcBef>
                <a:spcPct val="50000"/>
              </a:spcBef>
              <a:spcAft>
                <a:spcPct val="0"/>
              </a:spcAft>
              <a:buFontTx/>
              <a:buChar char="–"/>
            </a:pPr>
            <a:r>
              <a:rPr lang="en-US" sz="2000" kern="0" dirty="0">
                <a:solidFill>
                  <a:srgbClr val="000000"/>
                </a:solidFill>
                <a:cs typeface="Arial"/>
              </a:rPr>
              <a:t>Withdraw the syringe slowly </a:t>
            </a:r>
          </a:p>
          <a:p>
            <a:pPr marL="971550" lvl="1" indent="-514350" algn="just" fontAlgn="base">
              <a:lnSpc>
                <a:spcPct val="170000"/>
              </a:lnSpc>
              <a:spcBef>
                <a:spcPct val="50000"/>
              </a:spcBef>
              <a:spcAft>
                <a:spcPct val="0"/>
              </a:spcAft>
              <a:buFontTx/>
              <a:buChar char="–"/>
            </a:pPr>
            <a:r>
              <a:rPr lang="en-US" sz="2000" kern="0" dirty="0">
                <a:solidFill>
                  <a:srgbClr val="000000"/>
                </a:solidFill>
                <a:cs typeface="Arial"/>
              </a:rPr>
              <a:t>Wait 3-5 minute before commencing the dental procedure</a:t>
            </a:r>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73</a:t>
            </a:fld>
            <a:endParaRPr lang="en-IN"/>
          </a:p>
        </p:txBody>
      </p:sp>
    </p:spTree>
    <p:extLst>
      <p:ext uri="{BB962C8B-B14F-4D97-AF65-F5344CB8AC3E}">
        <p14:creationId xmlns:p14="http://schemas.microsoft.com/office/powerpoint/2010/main" val="136551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70000"/>
              </a:lnSpc>
              <a:spcAft>
                <a:spcPct val="0"/>
              </a:spcAft>
              <a:buFontTx/>
              <a:buChar char="•"/>
            </a:pPr>
            <a:r>
              <a:rPr lang="en-US" sz="2200" b="1" kern="0" dirty="0">
                <a:solidFill>
                  <a:srgbClr val="000000"/>
                </a:solidFill>
                <a:cs typeface="Arial"/>
              </a:rPr>
              <a:t>Signs &amp; symptoms</a:t>
            </a:r>
          </a:p>
          <a:p>
            <a:pPr lvl="1" algn="just" fontAlgn="base">
              <a:lnSpc>
                <a:spcPct val="170000"/>
              </a:lnSpc>
              <a:spcAft>
                <a:spcPct val="0"/>
              </a:spcAft>
              <a:buFontTx/>
              <a:buChar char="–"/>
            </a:pPr>
            <a:r>
              <a:rPr lang="en-US" sz="2200" kern="0" dirty="0">
                <a:solidFill>
                  <a:srgbClr val="000000"/>
                </a:solidFill>
                <a:cs typeface="Arial"/>
              </a:rPr>
              <a:t>Tingling or numbness of the lower eyelid, side of nose &amp; upper lip indicate the anesthesia of the </a:t>
            </a:r>
            <a:r>
              <a:rPr lang="en-US" sz="2200" kern="0" dirty="0" err="1">
                <a:solidFill>
                  <a:srgbClr val="000000"/>
                </a:solidFill>
                <a:cs typeface="Arial"/>
              </a:rPr>
              <a:t>infraorbital</a:t>
            </a:r>
            <a:r>
              <a:rPr lang="en-US" sz="2200" kern="0" dirty="0">
                <a:solidFill>
                  <a:srgbClr val="000000"/>
                </a:solidFill>
                <a:cs typeface="Arial"/>
              </a:rPr>
              <a:t> nerve </a:t>
            </a:r>
          </a:p>
          <a:p>
            <a:pPr lvl="1" algn="just" fontAlgn="base">
              <a:lnSpc>
                <a:spcPct val="170000"/>
              </a:lnSpc>
              <a:spcAft>
                <a:spcPct val="0"/>
              </a:spcAft>
              <a:buFontTx/>
              <a:buChar char="–"/>
            </a:pPr>
            <a:r>
              <a:rPr lang="en-US" sz="2200" kern="0" dirty="0">
                <a:solidFill>
                  <a:srgbClr val="000000"/>
                </a:solidFill>
                <a:cs typeface="Arial"/>
              </a:rPr>
              <a:t>Numbness of teeth &amp; soft tissues along the distribution of anterior superior alveolar nerve &amp; middle superior alveolar nerves </a:t>
            </a:r>
          </a:p>
          <a:p>
            <a:pPr lvl="1" algn="just" fontAlgn="base">
              <a:lnSpc>
                <a:spcPct val="170000"/>
              </a:lnSpc>
              <a:spcAft>
                <a:spcPct val="0"/>
              </a:spcAft>
              <a:buFontTx/>
              <a:buChar char="–"/>
            </a:pPr>
            <a:r>
              <a:rPr lang="en-US" sz="2200" kern="0" dirty="0">
                <a:solidFill>
                  <a:srgbClr val="000000"/>
                </a:solidFill>
                <a:cs typeface="Arial"/>
              </a:rPr>
              <a:t>No pain during dental therapy</a:t>
            </a:r>
          </a:p>
          <a:p>
            <a:pPr lvl="0" algn="just" fontAlgn="base">
              <a:lnSpc>
                <a:spcPct val="160000"/>
              </a:lnSpc>
              <a:spcAft>
                <a:spcPct val="0"/>
              </a:spcAft>
              <a:buFontTx/>
              <a:buChar char="•"/>
            </a:pPr>
            <a:r>
              <a:rPr lang="en-US" sz="1800" b="1" kern="0" dirty="0">
                <a:solidFill>
                  <a:srgbClr val="000000"/>
                </a:solidFill>
                <a:cs typeface="Arial"/>
              </a:rPr>
              <a:t>Safety features</a:t>
            </a:r>
          </a:p>
          <a:p>
            <a:pPr lvl="1" algn="just" fontAlgn="base">
              <a:lnSpc>
                <a:spcPct val="160000"/>
              </a:lnSpc>
              <a:spcAft>
                <a:spcPct val="0"/>
              </a:spcAft>
              <a:buFontTx/>
              <a:buChar char="–"/>
            </a:pPr>
            <a:r>
              <a:rPr lang="en-US" sz="1800" kern="0" dirty="0">
                <a:solidFill>
                  <a:srgbClr val="000000"/>
                </a:solidFill>
                <a:cs typeface="Arial"/>
              </a:rPr>
              <a:t>Needle contact with bone at root of </a:t>
            </a:r>
            <a:r>
              <a:rPr lang="en-US" sz="1800" kern="0" dirty="0" err="1">
                <a:solidFill>
                  <a:srgbClr val="000000"/>
                </a:solidFill>
                <a:cs typeface="Arial"/>
              </a:rPr>
              <a:t>infraorbital</a:t>
            </a:r>
            <a:r>
              <a:rPr lang="en-US" sz="1800" kern="0" dirty="0">
                <a:solidFill>
                  <a:srgbClr val="000000"/>
                </a:solidFill>
                <a:cs typeface="Arial"/>
              </a:rPr>
              <a:t> foramen prevents inadvertent over insertion &amp; possible puncture of the orbit</a:t>
            </a:r>
          </a:p>
          <a:p>
            <a:pPr lvl="1" algn="just" fontAlgn="base">
              <a:lnSpc>
                <a:spcPct val="160000"/>
              </a:lnSpc>
              <a:spcAft>
                <a:spcPct val="0"/>
              </a:spcAft>
              <a:buFontTx/>
              <a:buChar char="–"/>
            </a:pPr>
            <a:r>
              <a:rPr lang="en-US" sz="1800" kern="0" dirty="0">
                <a:solidFill>
                  <a:srgbClr val="000000"/>
                </a:solidFill>
                <a:cs typeface="Arial"/>
              </a:rPr>
              <a:t>Finger over the </a:t>
            </a:r>
            <a:r>
              <a:rPr lang="en-US" sz="1800" kern="0" dirty="0" err="1">
                <a:solidFill>
                  <a:srgbClr val="000000"/>
                </a:solidFill>
                <a:cs typeface="Arial"/>
              </a:rPr>
              <a:t>infraorbital</a:t>
            </a:r>
            <a:r>
              <a:rPr lang="en-US" sz="1800" kern="0" dirty="0">
                <a:solidFill>
                  <a:srgbClr val="000000"/>
                </a:solidFill>
                <a:cs typeface="Arial"/>
              </a:rPr>
              <a:t> foramen helps direct the needle towards foramen</a:t>
            </a:r>
          </a:p>
          <a:p>
            <a:pPr lvl="0" algn="just" fontAlgn="base">
              <a:lnSpc>
                <a:spcPct val="160000"/>
              </a:lnSpc>
              <a:spcAft>
                <a:spcPct val="0"/>
              </a:spcAft>
              <a:buFontTx/>
              <a:buChar char="•"/>
            </a:pPr>
            <a:r>
              <a:rPr lang="en-US" sz="1800" b="1" kern="0" dirty="0">
                <a:solidFill>
                  <a:srgbClr val="000000"/>
                </a:solidFill>
                <a:cs typeface="Arial"/>
              </a:rPr>
              <a:t>Precautions</a:t>
            </a:r>
          </a:p>
          <a:p>
            <a:pPr lvl="1" algn="just" fontAlgn="base">
              <a:lnSpc>
                <a:spcPct val="160000"/>
              </a:lnSpc>
              <a:spcAft>
                <a:spcPct val="0"/>
              </a:spcAft>
              <a:buFontTx/>
              <a:buChar char="–"/>
            </a:pPr>
            <a:r>
              <a:rPr lang="en-US" sz="1800" kern="0" dirty="0">
                <a:solidFill>
                  <a:srgbClr val="000000"/>
                </a:solidFill>
                <a:cs typeface="Arial"/>
              </a:rPr>
              <a:t>For the pain on insertion of the needle move in a more lateral position &amp; deposit solution as needle advances through soft tissue </a:t>
            </a:r>
          </a:p>
          <a:p>
            <a:pPr lvl="1" algn="just" fontAlgn="base">
              <a:lnSpc>
                <a:spcPct val="160000"/>
              </a:lnSpc>
              <a:spcAft>
                <a:spcPct val="0"/>
              </a:spcAft>
              <a:buFontTx/>
              <a:buChar char="–"/>
            </a:pPr>
            <a:r>
              <a:rPr lang="en-US" sz="1800" kern="0" dirty="0">
                <a:solidFill>
                  <a:srgbClr val="000000"/>
                </a:solidFill>
                <a:cs typeface="Arial"/>
              </a:rPr>
              <a:t>For over insertion of the needle, estimate the depth of penetration  before injection before injection &amp; exert the finger pressure over foramen </a:t>
            </a:r>
          </a:p>
          <a:p>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74</a:t>
            </a:fld>
            <a:endParaRPr lang="en-IN"/>
          </a:p>
        </p:txBody>
      </p:sp>
    </p:spTree>
    <p:extLst>
      <p:ext uri="{BB962C8B-B14F-4D97-AF65-F5344CB8AC3E}">
        <p14:creationId xmlns:p14="http://schemas.microsoft.com/office/powerpoint/2010/main" val="988548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70000"/>
              </a:lnSpc>
              <a:spcAft>
                <a:spcPct val="0"/>
              </a:spcAft>
              <a:buFontTx/>
              <a:buChar char="•"/>
            </a:pPr>
            <a:r>
              <a:rPr lang="en-US" sz="1800" b="1" kern="0" dirty="0">
                <a:solidFill>
                  <a:srgbClr val="000000"/>
                </a:solidFill>
                <a:latin typeface="Arial"/>
                <a:cs typeface="Arial"/>
              </a:rPr>
              <a:t>Nerves anesthetized</a:t>
            </a:r>
          </a:p>
          <a:p>
            <a:pPr lvl="1" algn="just" fontAlgn="base">
              <a:lnSpc>
                <a:spcPct val="170000"/>
              </a:lnSpc>
              <a:spcAft>
                <a:spcPct val="0"/>
              </a:spcAft>
              <a:buFontTx/>
              <a:buChar char="–"/>
            </a:pPr>
            <a:r>
              <a:rPr lang="en-US" sz="1800" kern="0" dirty="0">
                <a:solidFill>
                  <a:srgbClr val="000000"/>
                </a:solidFill>
                <a:latin typeface="Arial"/>
                <a:cs typeface="Arial"/>
              </a:rPr>
              <a:t>Middle superior alveolar nerve and terminal branches </a:t>
            </a:r>
          </a:p>
          <a:p>
            <a:pPr lvl="0" algn="just" fontAlgn="base">
              <a:lnSpc>
                <a:spcPct val="170000"/>
              </a:lnSpc>
              <a:spcAft>
                <a:spcPct val="0"/>
              </a:spcAft>
              <a:buFontTx/>
              <a:buChar char="•"/>
            </a:pPr>
            <a:r>
              <a:rPr lang="en-US" sz="1800" b="1" kern="0" dirty="0">
                <a:solidFill>
                  <a:srgbClr val="000000"/>
                </a:solidFill>
                <a:latin typeface="Arial"/>
                <a:cs typeface="Arial"/>
              </a:rPr>
              <a:t>Areas anaesthetized </a:t>
            </a:r>
          </a:p>
          <a:p>
            <a:pPr lvl="1" algn="just" fontAlgn="base">
              <a:lnSpc>
                <a:spcPct val="170000"/>
              </a:lnSpc>
              <a:spcAft>
                <a:spcPct val="0"/>
              </a:spcAft>
              <a:buFontTx/>
              <a:buChar char="–"/>
            </a:pPr>
            <a:r>
              <a:rPr lang="en-US" sz="1800" kern="0" dirty="0">
                <a:solidFill>
                  <a:srgbClr val="000000"/>
                </a:solidFill>
                <a:latin typeface="Arial"/>
                <a:cs typeface="Arial"/>
              </a:rPr>
              <a:t>Pulps of maxillary first and second premolars. </a:t>
            </a:r>
          </a:p>
          <a:p>
            <a:pPr lvl="1" algn="just" fontAlgn="base">
              <a:lnSpc>
                <a:spcPct val="170000"/>
              </a:lnSpc>
              <a:spcAft>
                <a:spcPct val="0"/>
              </a:spcAft>
              <a:buFontTx/>
              <a:buChar char="–"/>
            </a:pPr>
            <a:r>
              <a:rPr lang="en-US" sz="1800" kern="0" dirty="0" err="1">
                <a:solidFill>
                  <a:srgbClr val="000000"/>
                </a:solidFill>
                <a:latin typeface="Arial"/>
                <a:cs typeface="Arial"/>
              </a:rPr>
              <a:t>Mesiobuccal</a:t>
            </a:r>
            <a:r>
              <a:rPr lang="en-US" sz="1800" kern="0" dirty="0">
                <a:solidFill>
                  <a:srgbClr val="000000"/>
                </a:solidFill>
                <a:latin typeface="Arial"/>
                <a:cs typeface="Arial"/>
              </a:rPr>
              <a:t> roots of first molar </a:t>
            </a:r>
          </a:p>
          <a:p>
            <a:pPr lvl="1" algn="just" fontAlgn="base">
              <a:lnSpc>
                <a:spcPct val="170000"/>
              </a:lnSpc>
              <a:spcAft>
                <a:spcPct val="0"/>
              </a:spcAft>
              <a:buFontTx/>
              <a:buChar char="–"/>
            </a:pPr>
            <a:r>
              <a:rPr lang="en-US" sz="1800" kern="0" dirty="0">
                <a:solidFill>
                  <a:srgbClr val="000000"/>
                </a:solidFill>
                <a:latin typeface="Arial"/>
                <a:cs typeface="Arial"/>
              </a:rPr>
              <a:t>Buccal periodontal tissue</a:t>
            </a:r>
          </a:p>
          <a:p>
            <a:pPr lvl="0" algn="just" fontAlgn="base">
              <a:lnSpc>
                <a:spcPct val="170000"/>
              </a:lnSpc>
              <a:spcAft>
                <a:spcPct val="0"/>
              </a:spcAft>
              <a:buFontTx/>
              <a:buChar char="•"/>
            </a:pPr>
            <a:r>
              <a:rPr lang="en-US" sz="1800" b="1" kern="0" dirty="0">
                <a:solidFill>
                  <a:srgbClr val="000000"/>
                </a:solidFill>
                <a:latin typeface="Arial"/>
                <a:cs typeface="Arial"/>
              </a:rPr>
              <a:t>Indications</a:t>
            </a:r>
          </a:p>
          <a:p>
            <a:pPr lvl="1" algn="just" fontAlgn="base">
              <a:lnSpc>
                <a:spcPct val="170000"/>
              </a:lnSpc>
              <a:spcAft>
                <a:spcPct val="0"/>
              </a:spcAft>
              <a:buFontTx/>
              <a:buChar char="–"/>
            </a:pPr>
            <a:r>
              <a:rPr lang="en-US" sz="1800" kern="0" dirty="0">
                <a:solidFill>
                  <a:srgbClr val="000000"/>
                </a:solidFill>
                <a:latin typeface="Arial"/>
                <a:cs typeface="Arial"/>
              </a:rPr>
              <a:t>Any surgical procedures, Endodontic procedures, periodontal procedure</a:t>
            </a:r>
          </a:p>
          <a:p>
            <a:pPr lvl="1" algn="just" fontAlgn="base">
              <a:lnSpc>
                <a:spcPct val="170000"/>
              </a:lnSpc>
              <a:spcAft>
                <a:spcPct val="0"/>
              </a:spcAft>
              <a:buFontTx/>
              <a:buChar char="–"/>
            </a:pPr>
            <a:r>
              <a:rPr lang="en-US" sz="1800" kern="0" dirty="0">
                <a:solidFill>
                  <a:srgbClr val="000000"/>
                </a:solidFill>
                <a:latin typeface="Arial"/>
                <a:cs typeface="Arial"/>
              </a:rPr>
              <a:t>When infra orbital nerve block fails to provide pulpal anesthesia distal to  </a:t>
            </a:r>
            <a:br>
              <a:rPr lang="en-US" sz="1800" kern="0" dirty="0">
                <a:solidFill>
                  <a:srgbClr val="000000"/>
                </a:solidFill>
                <a:latin typeface="Arial"/>
                <a:cs typeface="Arial"/>
              </a:rPr>
            </a:br>
            <a:r>
              <a:rPr lang="en-US" sz="1800" kern="0" dirty="0">
                <a:solidFill>
                  <a:srgbClr val="000000"/>
                </a:solidFill>
                <a:latin typeface="Arial"/>
                <a:cs typeface="Arial"/>
              </a:rPr>
              <a:t>  the maxillary canine</a:t>
            </a:r>
          </a:p>
          <a:p>
            <a:pPr lvl="1" algn="just" fontAlgn="base">
              <a:lnSpc>
                <a:spcPct val="170000"/>
              </a:lnSpc>
              <a:spcAft>
                <a:spcPct val="0"/>
              </a:spcAft>
              <a:buFontTx/>
              <a:buChar char="–"/>
            </a:pPr>
            <a:r>
              <a:rPr lang="en-US" sz="1800" kern="0" dirty="0">
                <a:solidFill>
                  <a:srgbClr val="000000"/>
                </a:solidFill>
                <a:latin typeface="Arial"/>
                <a:cs typeface="Arial"/>
              </a:rPr>
              <a:t>Dental procedures involving both maxillary premolars only</a:t>
            </a:r>
            <a:endParaRPr lang="en-US" sz="1800" b="1" kern="0" dirty="0">
              <a:solidFill>
                <a:srgbClr val="000000"/>
              </a:solidFill>
              <a:cs typeface="Arial"/>
            </a:endParaRPr>
          </a:p>
          <a:p>
            <a:pPr lvl="0" algn="just" fontAlgn="base">
              <a:lnSpc>
                <a:spcPct val="150000"/>
              </a:lnSpc>
              <a:spcAft>
                <a:spcPct val="0"/>
              </a:spcAft>
              <a:buFontTx/>
              <a:buChar char="•"/>
            </a:pPr>
            <a:r>
              <a:rPr lang="en-US" sz="1800" b="1" kern="0" dirty="0">
                <a:solidFill>
                  <a:srgbClr val="000000"/>
                </a:solidFill>
                <a:cs typeface="Arial"/>
              </a:rPr>
              <a:t>Technique</a:t>
            </a:r>
          </a:p>
          <a:p>
            <a:pPr lvl="1" algn="just" fontAlgn="base">
              <a:lnSpc>
                <a:spcPct val="150000"/>
              </a:lnSpc>
              <a:spcAft>
                <a:spcPct val="0"/>
              </a:spcAft>
              <a:buFontTx/>
              <a:buChar char="–"/>
            </a:pPr>
            <a:r>
              <a:rPr lang="en-US" sz="1800" kern="0" dirty="0">
                <a:solidFill>
                  <a:srgbClr val="000000"/>
                </a:solidFill>
                <a:cs typeface="Arial"/>
              </a:rPr>
              <a:t>Insert the needle into the height of </a:t>
            </a:r>
            <a:r>
              <a:rPr lang="en-US" sz="1800" kern="0" dirty="0" err="1">
                <a:solidFill>
                  <a:srgbClr val="000000"/>
                </a:solidFill>
                <a:cs typeface="Arial"/>
              </a:rPr>
              <a:t>mucobuccal</a:t>
            </a:r>
            <a:r>
              <a:rPr lang="en-US" sz="1800" kern="0" dirty="0">
                <a:solidFill>
                  <a:srgbClr val="000000"/>
                </a:solidFill>
                <a:cs typeface="Arial"/>
              </a:rPr>
              <a:t> fold above the second  premolar</a:t>
            </a:r>
          </a:p>
          <a:p>
            <a:pPr lvl="1" algn="just" fontAlgn="base">
              <a:lnSpc>
                <a:spcPct val="150000"/>
              </a:lnSpc>
              <a:spcAft>
                <a:spcPct val="0"/>
              </a:spcAft>
              <a:buFontTx/>
              <a:buChar char="–"/>
            </a:pPr>
            <a:r>
              <a:rPr lang="en-US" sz="1800" kern="0" dirty="0">
                <a:solidFill>
                  <a:srgbClr val="000000"/>
                </a:solidFill>
                <a:cs typeface="Arial"/>
              </a:rPr>
              <a:t>Penetrate the mucous membrane and slowly advance the needle until its tip is located well above the apex of second premolars</a:t>
            </a:r>
          </a:p>
          <a:p>
            <a:pPr lvl="1" algn="just" fontAlgn="base">
              <a:lnSpc>
                <a:spcPct val="150000"/>
              </a:lnSpc>
              <a:spcAft>
                <a:spcPct val="0"/>
              </a:spcAft>
              <a:buFontTx/>
              <a:buChar char="–"/>
            </a:pPr>
            <a:r>
              <a:rPr lang="en-US" sz="1800" kern="0" dirty="0">
                <a:solidFill>
                  <a:srgbClr val="000000"/>
                </a:solidFill>
                <a:cs typeface="Arial"/>
              </a:rPr>
              <a:t>Aspirate and inject 0.9-1.2ml</a:t>
            </a:r>
          </a:p>
          <a:p>
            <a:pPr lvl="0" algn="just" fontAlgn="base">
              <a:lnSpc>
                <a:spcPct val="150000"/>
              </a:lnSpc>
              <a:spcAft>
                <a:spcPct val="0"/>
              </a:spcAft>
              <a:buFontTx/>
              <a:buChar char="•"/>
            </a:pPr>
            <a:endParaRPr lang="en-US" sz="1800" b="1" kern="0" dirty="0">
              <a:solidFill>
                <a:srgbClr val="000000"/>
              </a:solidFill>
              <a:cs typeface="Arial"/>
            </a:endParaRPr>
          </a:p>
          <a:p>
            <a:pPr lvl="0" algn="just" fontAlgn="base">
              <a:lnSpc>
                <a:spcPct val="150000"/>
              </a:lnSpc>
              <a:spcAft>
                <a:spcPct val="0"/>
              </a:spcAft>
              <a:buFontTx/>
              <a:buChar char="•"/>
            </a:pPr>
            <a:endParaRPr lang="en-US" sz="1800" b="1" kern="0" dirty="0">
              <a:solidFill>
                <a:srgbClr val="000000"/>
              </a:solidFill>
              <a:cs typeface="Arial"/>
            </a:endParaRPr>
          </a:p>
          <a:p>
            <a:pPr lvl="0" algn="just" fontAlgn="base">
              <a:lnSpc>
                <a:spcPct val="150000"/>
              </a:lnSpc>
              <a:spcAft>
                <a:spcPct val="0"/>
              </a:spcAft>
              <a:buFontTx/>
              <a:buChar char="•"/>
            </a:pPr>
            <a:endParaRPr lang="en-US" sz="1800" b="1" kern="0" dirty="0">
              <a:solidFill>
                <a:srgbClr val="000000"/>
              </a:solidFill>
              <a:cs typeface="Arial"/>
            </a:endParaRPr>
          </a:p>
          <a:p>
            <a:pPr lvl="0" algn="just" fontAlgn="base">
              <a:lnSpc>
                <a:spcPct val="150000"/>
              </a:lnSpc>
              <a:spcAft>
                <a:spcPct val="0"/>
              </a:spcAft>
              <a:buFontTx/>
              <a:buChar char="•"/>
            </a:pPr>
            <a:endParaRPr lang="en-US" sz="1800" b="1" kern="0" dirty="0">
              <a:solidFill>
                <a:srgbClr val="000000"/>
              </a:solidFill>
              <a:cs typeface="Arial"/>
            </a:endParaRPr>
          </a:p>
          <a:p>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75</a:t>
            </a:fld>
            <a:endParaRPr lang="en-IN"/>
          </a:p>
        </p:txBody>
      </p:sp>
    </p:spTree>
    <p:extLst>
      <p:ext uri="{BB962C8B-B14F-4D97-AF65-F5344CB8AC3E}">
        <p14:creationId xmlns:p14="http://schemas.microsoft.com/office/powerpoint/2010/main" val="2971587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fontAlgn="base">
              <a:lnSpc>
                <a:spcPct val="150000"/>
              </a:lnSpc>
              <a:spcAft>
                <a:spcPct val="0"/>
              </a:spcAft>
              <a:buFontTx/>
              <a:buChar char="–"/>
            </a:pPr>
            <a:r>
              <a:rPr lang="en-US" sz="2400" b="1" kern="0" dirty="0">
                <a:solidFill>
                  <a:srgbClr val="000000"/>
                </a:solidFill>
                <a:cs typeface="Arial"/>
              </a:rPr>
              <a:t>Synonym</a:t>
            </a:r>
          </a:p>
          <a:p>
            <a:pPr lvl="2" algn="just" fontAlgn="base">
              <a:lnSpc>
                <a:spcPct val="150000"/>
              </a:lnSpc>
              <a:spcAft>
                <a:spcPct val="0"/>
              </a:spcAft>
              <a:buFontTx/>
              <a:buChar char="•"/>
            </a:pPr>
            <a:r>
              <a:rPr lang="en-US" kern="0" dirty="0">
                <a:solidFill>
                  <a:srgbClr val="000000"/>
                </a:solidFill>
                <a:cs typeface="Arial"/>
              </a:rPr>
              <a:t>Anterior palatine nerve block</a:t>
            </a:r>
          </a:p>
          <a:p>
            <a:pPr lvl="1" algn="just" fontAlgn="base">
              <a:lnSpc>
                <a:spcPct val="150000"/>
              </a:lnSpc>
              <a:spcAft>
                <a:spcPct val="0"/>
              </a:spcAft>
              <a:buFontTx/>
              <a:buChar char="–"/>
            </a:pPr>
            <a:r>
              <a:rPr lang="en-US" sz="2400" b="1" kern="0" dirty="0">
                <a:solidFill>
                  <a:srgbClr val="000000"/>
                </a:solidFill>
                <a:cs typeface="Arial"/>
              </a:rPr>
              <a:t>Nerves anesthetized</a:t>
            </a:r>
          </a:p>
          <a:p>
            <a:pPr lvl="2" algn="just" fontAlgn="base">
              <a:lnSpc>
                <a:spcPct val="150000"/>
              </a:lnSpc>
              <a:spcAft>
                <a:spcPct val="0"/>
              </a:spcAft>
              <a:buFontTx/>
              <a:buChar char="•"/>
            </a:pPr>
            <a:r>
              <a:rPr lang="en-US" kern="0" dirty="0">
                <a:solidFill>
                  <a:srgbClr val="000000"/>
                </a:solidFill>
                <a:cs typeface="Arial"/>
              </a:rPr>
              <a:t>Greater palatine nerve</a:t>
            </a:r>
          </a:p>
          <a:p>
            <a:pPr lvl="1" algn="just" fontAlgn="base">
              <a:lnSpc>
                <a:spcPct val="150000"/>
              </a:lnSpc>
              <a:spcAft>
                <a:spcPct val="0"/>
              </a:spcAft>
              <a:buFontTx/>
              <a:buChar char="–"/>
            </a:pPr>
            <a:r>
              <a:rPr lang="en-US" sz="2400" b="1" kern="0" dirty="0">
                <a:solidFill>
                  <a:srgbClr val="000000"/>
                </a:solidFill>
                <a:cs typeface="Arial"/>
              </a:rPr>
              <a:t>Areas anesthetized</a:t>
            </a:r>
          </a:p>
          <a:p>
            <a:pPr lvl="2" algn="just" fontAlgn="base">
              <a:lnSpc>
                <a:spcPct val="150000"/>
              </a:lnSpc>
              <a:spcAft>
                <a:spcPct val="0"/>
              </a:spcAft>
              <a:buFontTx/>
              <a:buChar char="•"/>
            </a:pPr>
            <a:r>
              <a:rPr lang="en-US" kern="0" dirty="0">
                <a:solidFill>
                  <a:srgbClr val="000000"/>
                </a:solidFill>
                <a:cs typeface="Arial"/>
              </a:rPr>
              <a:t>Posterior portion of hard palate, some portion of soft palate up to palatine </a:t>
            </a:r>
            <a:r>
              <a:rPr lang="en-US" kern="0" dirty="0" err="1">
                <a:solidFill>
                  <a:srgbClr val="000000"/>
                </a:solidFill>
                <a:cs typeface="Arial"/>
              </a:rPr>
              <a:t>raphae</a:t>
            </a:r>
            <a:endParaRPr lang="en-US" kern="0" dirty="0">
              <a:solidFill>
                <a:srgbClr val="000000"/>
              </a:solidFill>
              <a:cs typeface="Arial"/>
            </a:endParaRPr>
          </a:p>
          <a:p>
            <a:pPr lvl="0" algn="just" fontAlgn="base">
              <a:lnSpc>
                <a:spcPct val="170000"/>
              </a:lnSpc>
              <a:spcAft>
                <a:spcPct val="0"/>
              </a:spcAft>
              <a:buFontTx/>
              <a:buChar char="•"/>
            </a:pPr>
            <a:r>
              <a:rPr lang="en-US" sz="2200" b="1" kern="0" dirty="0">
                <a:solidFill>
                  <a:srgbClr val="000000"/>
                </a:solidFill>
                <a:cs typeface="Arial"/>
              </a:rPr>
              <a:t>Anatomical land marks </a:t>
            </a:r>
          </a:p>
          <a:p>
            <a:pPr lvl="1" algn="just" fontAlgn="base">
              <a:lnSpc>
                <a:spcPct val="170000"/>
              </a:lnSpc>
              <a:spcAft>
                <a:spcPct val="0"/>
              </a:spcAft>
              <a:buFontTx/>
              <a:buChar char="–"/>
            </a:pPr>
            <a:r>
              <a:rPr lang="en-US" sz="2200" kern="0" dirty="0">
                <a:solidFill>
                  <a:srgbClr val="000000"/>
                </a:solidFill>
                <a:cs typeface="Arial"/>
              </a:rPr>
              <a:t>Second and third maxillary molars palatal gingival margin of molars, midline of palate</a:t>
            </a:r>
          </a:p>
          <a:p>
            <a:pPr lvl="0" algn="just" fontAlgn="base">
              <a:lnSpc>
                <a:spcPct val="170000"/>
              </a:lnSpc>
              <a:spcAft>
                <a:spcPct val="0"/>
              </a:spcAft>
              <a:buFontTx/>
              <a:buChar char="•"/>
            </a:pPr>
            <a:r>
              <a:rPr lang="en-US" sz="2200" b="1" kern="0" dirty="0">
                <a:solidFill>
                  <a:srgbClr val="000000"/>
                </a:solidFill>
                <a:cs typeface="Arial"/>
              </a:rPr>
              <a:t>Technique</a:t>
            </a:r>
          </a:p>
          <a:p>
            <a:pPr lvl="1" algn="just" fontAlgn="base">
              <a:lnSpc>
                <a:spcPct val="170000"/>
              </a:lnSpc>
              <a:spcAft>
                <a:spcPct val="0"/>
              </a:spcAft>
              <a:buFontTx/>
              <a:buChar char="–"/>
            </a:pPr>
            <a:r>
              <a:rPr lang="en-US" sz="2200" kern="0" dirty="0">
                <a:solidFill>
                  <a:srgbClr val="000000"/>
                </a:solidFill>
                <a:cs typeface="Arial"/>
              </a:rPr>
              <a:t>Assume the correct position</a:t>
            </a:r>
          </a:p>
          <a:p>
            <a:pPr lvl="1" algn="just" fontAlgn="base">
              <a:lnSpc>
                <a:spcPct val="170000"/>
              </a:lnSpc>
              <a:spcAft>
                <a:spcPct val="0"/>
              </a:spcAft>
              <a:buFontTx/>
              <a:buChar char="–"/>
            </a:pPr>
            <a:r>
              <a:rPr lang="en-US" sz="2200" kern="0" dirty="0">
                <a:solidFill>
                  <a:srgbClr val="000000"/>
                </a:solidFill>
                <a:cs typeface="Arial"/>
              </a:rPr>
              <a:t>Locate the greater palatine foramen</a:t>
            </a:r>
          </a:p>
          <a:p>
            <a:pPr lvl="1" algn="just" fontAlgn="base">
              <a:lnSpc>
                <a:spcPct val="170000"/>
              </a:lnSpc>
              <a:spcAft>
                <a:spcPct val="0"/>
              </a:spcAft>
              <a:buFontTx/>
              <a:buChar char="–"/>
            </a:pPr>
            <a:r>
              <a:rPr lang="en-US" sz="2200" kern="0" dirty="0">
                <a:solidFill>
                  <a:srgbClr val="000000"/>
                </a:solidFill>
                <a:cs typeface="Arial"/>
              </a:rPr>
              <a:t>Direct the syringe into the mouth from opposite side with the needle approaching the injection site at right angle</a:t>
            </a:r>
          </a:p>
          <a:p>
            <a:pPr lvl="1" algn="just" fontAlgn="base">
              <a:lnSpc>
                <a:spcPct val="170000"/>
              </a:lnSpc>
              <a:spcAft>
                <a:spcPct val="0"/>
              </a:spcAft>
              <a:buFontTx/>
              <a:buChar char="–"/>
            </a:pPr>
            <a:r>
              <a:rPr lang="en-US" sz="2200" kern="0" dirty="0">
                <a:solidFill>
                  <a:srgbClr val="000000"/>
                </a:solidFill>
                <a:cs typeface="Arial"/>
              </a:rPr>
              <a:t>Aspirate and inject</a:t>
            </a:r>
          </a:p>
          <a:p>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77</a:t>
            </a:fld>
            <a:endParaRPr lang="en-IN"/>
          </a:p>
        </p:txBody>
      </p:sp>
    </p:spTree>
    <p:extLst>
      <p:ext uri="{BB962C8B-B14F-4D97-AF65-F5344CB8AC3E}">
        <p14:creationId xmlns:p14="http://schemas.microsoft.com/office/powerpoint/2010/main" val="1730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70000"/>
              </a:lnSpc>
              <a:spcAft>
                <a:spcPct val="0"/>
              </a:spcAft>
              <a:buFontTx/>
              <a:buChar char="•"/>
            </a:pPr>
            <a:r>
              <a:rPr lang="en-US" sz="2000" b="1" kern="0" dirty="0">
                <a:solidFill>
                  <a:srgbClr val="000000"/>
                </a:solidFill>
                <a:cs typeface="Arial"/>
              </a:rPr>
              <a:t>Synonym</a:t>
            </a:r>
          </a:p>
          <a:p>
            <a:pPr lvl="1" algn="just" fontAlgn="base">
              <a:lnSpc>
                <a:spcPct val="170000"/>
              </a:lnSpc>
              <a:spcAft>
                <a:spcPct val="0"/>
              </a:spcAft>
              <a:buFontTx/>
              <a:buChar char="–"/>
            </a:pPr>
            <a:r>
              <a:rPr lang="en-US" sz="2000" kern="0" dirty="0">
                <a:solidFill>
                  <a:srgbClr val="000000"/>
                </a:solidFill>
                <a:cs typeface="Arial"/>
              </a:rPr>
              <a:t>Incisive nerve block, </a:t>
            </a:r>
            <a:r>
              <a:rPr lang="en-US" sz="2000" kern="0" dirty="0" err="1">
                <a:solidFill>
                  <a:srgbClr val="000000"/>
                </a:solidFill>
                <a:cs typeface="Arial"/>
              </a:rPr>
              <a:t>sphenopalatine</a:t>
            </a:r>
            <a:r>
              <a:rPr lang="en-US" sz="2000" kern="0" dirty="0">
                <a:solidFill>
                  <a:srgbClr val="000000"/>
                </a:solidFill>
                <a:cs typeface="Arial"/>
              </a:rPr>
              <a:t> nerve block </a:t>
            </a:r>
          </a:p>
          <a:p>
            <a:pPr lvl="0" algn="just" fontAlgn="base">
              <a:lnSpc>
                <a:spcPct val="170000"/>
              </a:lnSpc>
              <a:spcAft>
                <a:spcPct val="0"/>
              </a:spcAft>
              <a:buFontTx/>
              <a:buChar char="•"/>
            </a:pPr>
            <a:r>
              <a:rPr lang="en-US" sz="2000" b="1" kern="0" dirty="0">
                <a:solidFill>
                  <a:srgbClr val="000000"/>
                </a:solidFill>
                <a:cs typeface="Arial"/>
              </a:rPr>
              <a:t>Nerves anesthetized</a:t>
            </a:r>
          </a:p>
          <a:p>
            <a:pPr lvl="1" algn="just" fontAlgn="base">
              <a:lnSpc>
                <a:spcPct val="170000"/>
              </a:lnSpc>
              <a:spcAft>
                <a:spcPct val="0"/>
              </a:spcAft>
              <a:buFontTx/>
              <a:buChar char="–"/>
            </a:pPr>
            <a:r>
              <a:rPr lang="en-US" sz="2000" kern="0" dirty="0">
                <a:solidFill>
                  <a:srgbClr val="000000"/>
                </a:solidFill>
                <a:cs typeface="Arial"/>
              </a:rPr>
              <a:t>Anterior portion of hard palate from mesial of first premolars to opposite side</a:t>
            </a:r>
          </a:p>
          <a:p>
            <a:pPr lvl="0" algn="just" fontAlgn="base">
              <a:lnSpc>
                <a:spcPct val="170000"/>
              </a:lnSpc>
              <a:spcAft>
                <a:spcPct val="0"/>
              </a:spcAft>
              <a:buFontTx/>
              <a:buChar char="•"/>
            </a:pPr>
            <a:r>
              <a:rPr lang="en-US" sz="2000" b="1" kern="0" dirty="0">
                <a:solidFill>
                  <a:srgbClr val="000000"/>
                </a:solidFill>
                <a:cs typeface="Arial"/>
              </a:rPr>
              <a:t>Indications</a:t>
            </a:r>
          </a:p>
          <a:p>
            <a:pPr lvl="1" algn="just" fontAlgn="base">
              <a:lnSpc>
                <a:spcPct val="170000"/>
              </a:lnSpc>
              <a:spcAft>
                <a:spcPct val="0"/>
              </a:spcAft>
              <a:buFontTx/>
              <a:buChar char="–"/>
            </a:pPr>
            <a:r>
              <a:rPr lang="en-US" sz="2000" kern="0" dirty="0">
                <a:solidFill>
                  <a:srgbClr val="000000"/>
                </a:solidFill>
                <a:cs typeface="Arial"/>
              </a:rPr>
              <a:t>Any surgical procedures involving anterior maxillary region</a:t>
            </a:r>
          </a:p>
          <a:p>
            <a:pPr lvl="1" algn="just" fontAlgn="base">
              <a:lnSpc>
                <a:spcPct val="170000"/>
              </a:lnSpc>
              <a:spcAft>
                <a:spcPct val="0"/>
              </a:spcAft>
              <a:buFontTx/>
              <a:buChar char="–"/>
            </a:pPr>
            <a:r>
              <a:rPr lang="en-US" sz="2000" kern="0" dirty="0">
                <a:solidFill>
                  <a:srgbClr val="000000"/>
                </a:solidFill>
                <a:cs typeface="Arial"/>
              </a:rPr>
              <a:t>In case where local anesthesia not possible </a:t>
            </a:r>
          </a:p>
          <a:p>
            <a:pPr lvl="0" algn="just" fontAlgn="base">
              <a:lnSpc>
                <a:spcPct val="170000"/>
              </a:lnSpc>
              <a:spcAft>
                <a:spcPct val="0"/>
              </a:spcAft>
              <a:buFontTx/>
              <a:buChar char="•"/>
            </a:pPr>
            <a:r>
              <a:rPr lang="en-US" sz="1800" b="1" kern="0" dirty="0">
                <a:solidFill>
                  <a:srgbClr val="000000"/>
                </a:solidFill>
                <a:cs typeface="Arial"/>
              </a:rPr>
              <a:t>Anatomical Land marks </a:t>
            </a:r>
          </a:p>
          <a:p>
            <a:pPr lvl="1" algn="just" fontAlgn="base">
              <a:lnSpc>
                <a:spcPct val="170000"/>
              </a:lnSpc>
              <a:spcAft>
                <a:spcPct val="0"/>
              </a:spcAft>
              <a:buFontTx/>
              <a:buChar char="–"/>
            </a:pPr>
            <a:r>
              <a:rPr lang="en-US" sz="1800" kern="0" dirty="0">
                <a:solidFill>
                  <a:srgbClr val="000000"/>
                </a:solidFill>
                <a:cs typeface="Arial"/>
              </a:rPr>
              <a:t>Central incisor teeth</a:t>
            </a:r>
          </a:p>
          <a:p>
            <a:pPr lvl="1" algn="just" fontAlgn="base">
              <a:lnSpc>
                <a:spcPct val="170000"/>
              </a:lnSpc>
              <a:spcAft>
                <a:spcPct val="0"/>
              </a:spcAft>
              <a:buFontTx/>
              <a:buChar char="–"/>
            </a:pPr>
            <a:r>
              <a:rPr lang="en-US" sz="1800" kern="0" dirty="0">
                <a:solidFill>
                  <a:srgbClr val="000000"/>
                </a:solidFill>
                <a:cs typeface="Arial"/>
              </a:rPr>
              <a:t>Incisive papilla </a:t>
            </a:r>
          </a:p>
          <a:p>
            <a:pPr lvl="0" algn="just" fontAlgn="base">
              <a:lnSpc>
                <a:spcPct val="170000"/>
              </a:lnSpc>
              <a:spcAft>
                <a:spcPct val="0"/>
              </a:spcAft>
              <a:buFontTx/>
              <a:buChar char="•"/>
            </a:pPr>
            <a:r>
              <a:rPr lang="en-US" sz="1800" b="1" kern="0" dirty="0">
                <a:solidFill>
                  <a:srgbClr val="000000"/>
                </a:solidFill>
                <a:cs typeface="Arial"/>
              </a:rPr>
              <a:t>Technique </a:t>
            </a:r>
          </a:p>
          <a:p>
            <a:pPr lvl="1" algn="just" fontAlgn="base">
              <a:lnSpc>
                <a:spcPct val="170000"/>
              </a:lnSpc>
              <a:spcAft>
                <a:spcPct val="0"/>
              </a:spcAft>
              <a:buFontTx/>
              <a:buChar char="–"/>
            </a:pPr>
            <a:r>
              <a:rPr lang="en-US" sz="1800" kern="0" dirty="0">
                <a:solidFill>
                  <a:srgbClr val="000000"/>
                </a:solidFill>
                <a:cs typeface="Arial"/>
              </a:rPr>
              <a:t>Area of insertion</a:t>
            </a:r>
          </a:p>
          <a:p>
            <a:pPr lvl="2" algn="just" fontAlgn="base">
              <a:lnSpc>
                <a:spcPct val="170000"/>
              </a:lnSpc>
              <a:spcAft>
                <a:spcPct val="0"/>
              </a:spcAft>
              <a:buFontTx/>
              <a:buChar char="•"/>
            </a:pPr>
            <a:r>
              <a:rPr lang="en-US" sz="1800" kern="0" dirty="0">
                <a:solidFill>
                  <a:srgbClr val="000000"/>
                </a:solidFill>
                <a:cs typeface="Arial"/>
              </a:rPr>
              <a:t>Palatal Mucosa just lateral to the incisive papilla </a:t>
            </a:r>
          </a:p>
          <a:p>
            <a:pPr lvl="1" algn="just" fontAlgn="base">
              <a:lnSpc>
                <a:spcPct val="170000"/>
              </a:lnSpc>
              <a:spcAft>
                <a:spcPct val="0"/>
              </a:spcAft>
              <a:buFontTx/>
              <a:buChar char="–"/>
            </a:pPr>
            <a:r>
              <a:rPr lang="en-US" sz="1800" kern="0" dirty="0">
                <a:solidFill>
                  <a:srgbClr val="000000"/>
                </a:solidFill>
                <a:cs typeface="Arial"/>
              </a:rPr>
              <a:t>Target area</a:t>
            </a:r>
          </a:p>
          <a:p>
            <a:pPr lvl="2" algn="just" fontAlgn="base">
              <a:lnSpc>
                <a:spcPct val="170000"/>
              </a:lnSpc>
              <a:spcAft>
                <a:spcPct val="0"/>
              </a:spcAft>
              <a:buFontTx/>
              <a:buChar char="•"/>
            </a:pPr>
            <a:r>
              <a:rPr lang="en-US" sz="1800" kern="0" dirty="0">
                <a:solidFill>
                  <a:srgbClr val="000000"/>
                </a:solidFill>
                <a:cs typeface="Arial"/>
              </a:rPr>
              <a:t>Incisive foramen, beneath the incisive papilla</a:t>
            </a:r>
          </a:p>
          <a:p>
            <a:pPr lvl="2" algn="just" fontAlgn="base">
              <a:lnSpc>
                <a:spcPct val="170000"/>
              </a:lnSpc>
              <a:spcAft>
                <a:spcPct val="0"/>
              </a:spcAft>
              <a:buFontTx/>
              <a:buChar char="•"/>
            </a:pPr>
            <a:r>
              <a:rPr lang="en-US" sz="1800" kern="0" dirty="0">
                <a:solidFill>
                  <a:srgbClr val="000000"/>
                </a:solidFill>
                <a:cs typeface="Arial"/>
              </a:rPr>
              <a:t>Needle is inserted in incisive papilla </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78</a:t>
            </a:fld>
            <a:endParaRPr lang="en-IN"/>
          </a:p>
        </p:txBody>
      </p:sp>
    </p:spTree>
    <p:extLst>
      <p:ext uri="{BB962C8B-B14F-4D97-AF65-F5344CB8AC3E}">
        <p14:creationId xmlns:p14="http://schemas.microsoft.com/office/powerpoint/2010/main" val="44090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2</a:t>
            </a:fld>
            <a:endParaRPr lang="en-IN"/>
          </a:p>
        </p:txBody>
      </p:sp>
    </p:spTree>
    <p:extLst>
      <p:ext uri="{BB962C8B-B14F-4D97-AF65-F5344CB8AC3E}">
        <p14:creationId xmlns:p14="http://schemas.microsoft.com/office/powerpoint/2010/main" val="1026212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70000"/>
              </a:lnSpc>
              <a:spcAft>
                <a:spcPct val="0"/>
              </a:spcAft>
              <a:buFontTx/>
              <a:buChar char="•"/>
            </a:pPr>
            <a:r>
              <a:rPr lang="en-US" sz="2000" b="1" kern="0" dirty="0">
                <a:solidFill>
                  <a:srgbClr val="000000"/>
                </a:solidFill>
                <a:cs typeface="Arial"/>
              </a:rPr>
              <a:t>Areas anesthetized</a:t>
            </a:r>
          </a:p>
          <a:p>
            <a:pPr lvl="1" algn="just" fontAlgn="base">
              <a:lnSpc>
                <a:spcPct val="170000"/>
              </a:lnSpc>
              <a:spcAft>
                <a:spcPct val="0"/>
              </a:spcAft>
              <a:buFontTx/>
              <a:buChar char="–"/>
            </a:pPr>
            <a:r>
              <a:rPr lang="en-US" sz="2000" kern="0" dirty="0">
                <a:solidFill>
                  <a:srgbClr val="000000"/>
                </a:solidFill>
                <a:cs typeface="Arial"/>
              </a:rPr>
              <a:t>Pulpal anesthesia of maxillary teeth on the side of block</a:t>
            </a:r>
          </a:p>
          <a:p>
            <a:pPr lvl="1" algn="just" fontAlgn="base">
              <a:lnSpc>
                <a:spcPct val="170000"/>
              </a:lnSpc>
              <a:spcAft>
                <a:spcPct val="0"/>
              </a:spcAft>
              <a:buFontTx/>
              <a:buChar char="–"/>
            </a:pPr>
            <a:r>
              <a:rPr lang="en-US" sz="2000" kern="0" dirty="0">
                <a:solidFill>
                  <a:srgbClr val="000000"/>
                </a:solidFill>
                <a:cs typeface="Arial"/>
              </a:rPr>
              <a:t>Buccal </a:t>
            </a:r>
            <a:r>
              <a:rPr lang="en-US" sz="2000" kern="0" dirty="0" err="1">
                <a:solidFill>
                  <a:srgbClr val="000000"/>
                </a:solidFill>
                <a:cs typeface="Arial"/>
              </a:rPr>
              <a:t>periodontium</a:t>
            </a:r>
            <a:r>
              <a:rPr lang="en-US" sz="2000" kern="0" dirty="0">
                <a:solidFill>
                  <a:srgbClr val="000000"/>
                </a:solidFill>
                <a:cs typeface="Arial"/>
              </a:rPr>
              <a:t> &amp; bone overlying these teeth</a:t>
            </a:r>
          </a:p>
          <a:p>
            <a:pPr lvl="1" algn="just" fontAlgn="base">
              <a:lnSpc>
                <a:spcPct val="170000"/>
              </a:lnSpc>
              <a:spcAft>
                <a:spcPct val="0"/>
              </a:spcAft>
              <a:buFontTx/>
              <a:buChar char="–"/>
            </a:pPr>
            <a:r>
              <a:rPr lang="en-US" sz="2000" kern="0" dirty="0">
                <a:solidFill>
                  <a:srgbClr val="000000"/>
                </a:solidFill>
                <a:cs typeface="Arial"/>
              </a:rPr>
              <a:t>Soft tissues and bone of  hard palate medially to midline</a:t>
            </a:r>
          </a:p>
          <a:p>
            <a:pPr lvl="1" algn="just" fontAlgn="base">
              <a:lnSpc>
                <a:spcPct val="170000"/>
              </a:lnSpc>
              <a:spcAft>
                <a:spcPct val="0"/>
              </a:spcAft>
              <a:buFontTx/>
              <a:buChar char="–"/>
            </a:pPr>
            <a:r>
              <a:rPr lang="en-US" sz="2000" kern="0" dirty="0">
                <a:solidFill>
                  <a:srgbClr val="000000"/>
                </a:solidFill>
                <a:cs typeface="Arial"/>
              </a:rPr>
              <a:t>Skin of lower eyelid</a:t>
            </a:r>
          </a:p>
          <a:p>
            <a:pPr lvl="1" algn="just" fontAlgn="base">
              <a:lnSpc>
                <a:spcPct val="170000"/>
              </a:lnSpc>
              <a:spcAft>
                <a:spcPct val="0"/>
              </a:spcAft>
              <a:buFontTx/>
              <a:buChar char="–"/>
            </a:pPr>
            <a:r>
              <a:rPr lang="en-US" sz="2000" kern="0" dirty="0">
                <a:solidFill>
                  <a:srgbClr val="000000"/>
                </a:solidFill>
                <a:cs typeface="Arial"/>
              </a:rPr>
              <a:t>Side of nose, cheek &amp; upper  lip</a:t>
            </a:r>
          </a:p>
          <a:p>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79</a:t>
            </a:fld>
            <a:endParaRPr lang="en-IN"/>
          </a:p>
        </p:txBody>
      </p:sp>
    </p:spTree>
    <p:extLst>
      <p:ext uri="{BB962C8B-B14F-4D97-AF65-F5344CB8AC3E}">
        <p14:creationId xmlns:p14="http://schemas.microsoft.com/office/powerpoint/2010/main" val="3300652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60000"/>
              </a:lnSpc>
              <a:spcAft>
                <a:spcPct val="0"/>
              </a:spcAft>
              <a:buFontTx/>
              <a:buChar char="•"/>
            </a:pPr>
            <a:r>
              <a:rPr lang="en-US" sz="1600" b="1" kern="0" dirty="0">
                <a:solidFill>
                  <a:srgbClr val="000000"/>
                </a:solidFill>
                <a:cs typeface="Arial"/>
              </a:rPr>
              <a:t>Techniques</a:t>
            </a:r>
          </a:p>
          <a:p>
            <a:pPr lvl="1" algn="just" fontAlgn="base">
              <a:lnSpc>
                <a:spcPct val="160000"/>
              </a:lnSpc>
              <a:spcAft>
                <a:spcPct val="0"/>
              </a:spcAft>
              <a:buFontTx/>
              <a:buChar char="–"/>
            </a:pPr>
            <a:r>
              <a:rPr lang="en-US" sz="1600" kern="0" dirty="0">
                <a:solidFill>
                  <a:srgbClr val="000000"/>
                </a:solidFill>
                <a:cs typeface="Arial"/>
              </a:rPr>
              <a:t>High Tuberosity Approach</a:t>
            </a:r>
          </a:p>
          <a:p>
            <a:pPr lvl="2" algn="just" fontAlgn="base">
              <a:lnSpc>
                <a:spcPct val="160000"/>
              </a:lnSpc>
              <a:spcAft>
                <a:spcPct val="0"/>
              </a:spcAft>
              <a:buFontTx/>
              <a:buChar char="•"/>
            </a:pPr>
            <a:r>
              <a:rPr lang="en-US" sz="1600" kern="0" dirty="0">
                <a:solidFill>
                  <a:srgbClr val="000000"/>
                </a:solidFill>
                <a:cs typeface="Arial"/>
              </a:rPr>
              <a:t>27 gauge needle is used</a:t>
            </a:r>
            <a:endParaRPr lang="en-US" sz="1600" b="1" kern="0" dirty="0">
              <a:solidFill>
                <a:srgbClr val="000000"/>
              </a:solidFill>
              <a:cs typeface="Arial"/>
            </a:endParaRPr>
          </a:p>
          <a:p>
            <a:pPr lvl="1" algn="just" fontAlgn="base">
              <a:lnSpc>
                <a:spcPct val="160000"/>
              </a:lnSpc>
              <a:spcAft>
                <a:spcPct val="0"/>
              </a:spcAft>
              <a:buFont typeface="Wingdings" pitchFamily="2" charset="2"/>
              <a:buChar char="§"/>
            </a:pPr>
            <a:r>
              <a:rPr lang="en-US" sz="1600" b="1" kern="0" dirty="0">
                <a:solidFill>
                  <a:srgbClr val="000000"/>
                </a:solidFill>
                <a:cs typeface="Arial"/>
              </a:rPr>
              <a:t>Area of insertion</a:t>
            </a:r>
          </a:p>
          <a:p>
            <a:pPr lvl="2" algn="just" fontAlgn="base">
              <a:lnSpc>
                <a:spcPct val="160000"/>
              </a:lnSpc>
              <a:spcAft>
                <a:spcPct val="0"/>
              </a:spcAft>
              <a:buFont typeface="Wingdings" pitchFamily="2" charset="2"/>
              <a:buChar char="§"/>
            </a:pPr>
            <a:r>
              <a:rPr lang="en-US" sz="1600" kern="0" dirty="0">
                <a:solidFill>
                  <a:srgbClr val="000000"/>
                </a:solidFill>
                <a:cs typeface="Arial"/>
              </a:rPr>
              <a:t>Height of </a:t>
            </a:r>
            <a:r>
              <a:rPr lang="en-US" sz="1600" kern="0" dirty="0" err="1">
                <a:solidFill>
                  <a:srgbClr val="000000"/>
                </a:solidFill>
                <a:cs typeface="Arial"/>
              </a:rPr>
              <a:t>mucobuccal</a:t>
            </a:r>
            <a:r>
              <a:rPr lang="en-US" sz="1600" kern="0" dirty="0">
                <a:solidFill>
                  <a:srgbClr val="000000"/>
                </a:solidFill>
                <a:cs typeface="Arial"/>
              </a:rPr>
              <a:t> fold above the distal aspect of maxillary second molar</a:t>
            </a:r>
          </a:p>
          <a:p>
            <a:pPr lvl="0" algn="just" fontAlgn="base">
              <a:lnSpc>
                <a:spcPct val="170000"/>
              </a:lnSpc>
              <a:spcBef>
                <a:spcPct val="50000"/>
              </a:spcBef>
              <a:spcAft>
                <a:spcPct val="0"/>
              </a:spcAft>
              <a:buFont typeface="Wingdings" pitchFamily="2" charset="2"/>
              <a:buChar char="§"/>
            </a:pPr>
            <a:r>
              <a:rPr lang="en-US" sz="1800" b="1" kern="0" dirty="0">
                <a:solidFill>
                  <a:srgbClr val="000000"/>
                </a:solidFill>
                <a:cs typeface="Arial"/>
              </a:rPr>
              <a:t>Target area </a:t>
            </a:r>
          </a:p>
          <a:p>
            <a:pPr lvl="1" algn="just" fontAlgn="base">
              <a:lnSpc>
                <a:spcPct val="170000"/>
              </a:lnSpc>
              <a:spcBef>
                <a:spcPct val="50000"/>
              </a:spcBef>
              <a:spcAft>
                <a:spcPct val="0"/>
              </a:spcAft>
              <a:buFont typeface="Wingdings" pitchFamily="2" charset="2"/>
              <a:buChar char="§"/>
            </a:pPr>
            <a:r>
              <a:rPr lang="en-US" sz="1800" kern="0" dirty="0">
                <a:solidFill>
                  <a:srgbClr val="000000"/>
                </a:solidFill>
                <a:cs typeface="Arial"/>
              </a:rPr>
              <a:t>Maxillary nerve as it passes through </a:t>
            </a:r>
            <a:r>
              <a:rPr lang="en-US" sz="1800" kern="0" dirty="0" err="1">
                <a:solidFill>
                  <a:srgbClr val="000000"/>
                </a:solidFill>
                <a:cs typeface="Arial"/>
              </a:rPr>
              <a:t>pterygopalatine</a:t>
            </a:r>
            <a:r>
              <a:rPr lang="en-US" sz="1800" kern="0" dirty="0">
                <a:solidFill>
                  <a:srgbClr val="000000"/>
                </a:solidFill>
                <a:cs typeface="Arial"/>
              </a:rPr>
              <a:t> fossa, superior and medial to target area of PSA nerve block</a:t>
            </a:r>
          </a:p>
          <a:p>
            <a:pPr lvl="0" algn="just" fontAlgn="base">
              <a:lnSpc>
                <a:spcPct val="170000"/>
              </a:lnSpc>
              <a:spcBef>
                <a:spcPct val="50000"/>
              </a:spcBef>
              <a:spcAft>
                <a:spcPct val="0"/>
              </a:spcAft>
              <a:buFont typeface="Wingdings" pitchFamily="2" charset="2"/>
              <a:buChar char="§"/>
            </a:pPr>
            <a:r>
              <a:rPr lang="en-US" sz="1800" b="1" kern="0" dirty="0">
                <a:solidFill>
                  <a:srgbClr val="000000"/>
                </a:solidFill>
                <a:cs typeface="Arial"/>
              </a:rPr>
              <a:t> Landmarks</a:t>
            </a:r>
          </a:p>
          <a:p>
            <a:pPr lvl="1" algn="just" fontAlgn="base">
              <a:lnSpc>
                <a:spcPct val="170000"/>
              </a:lnSpc>
              <a:spcBef>
                <a:spcPct val="50000"/>
              </a:spcBef>
              <a:spcAft>
                <a:spcPct val="0"/>
              </a:spcAft>
              <a:buFont typeface="Wingdings" pitchFamily="2" charset="2"/>
              <a:buChar char="§"/>
            </a:pPr>
            <a:r>
              <a:rPr lang="en-US" sz="1800" kern="0" dirty="0" err="1">
                <a:solidFill>
                  <a:srgbClr val="000000"/>
                </a:solidFill>
                <a:cs typeface="Arial"/>
              </a:rPr>
              <a:t>Mucobuccal</a:t>
            </a:r>
            <a:r>
              <a:rPr lang="en-US" sz="1800" kern="0" dirty="0">
                <a:solidFill>
                  <a:srgbClr val="000000"/>
                </a:solidFill>
                <a:cs typeface="Arial"/>
              </a:rPr>
              <a:t> fold at distal aspect of max II molar</a:t>
            </a:r>
          </a:p>
          <a:p>
            <a:pPr lvl="1" algn="just" fontAlgn="base">
              <a:lnSpc>
                <a:spcPct val="170000"/>
              </a:lnSpc>
              <a:spcBef>
                <a:spcPct val="50000"/>
              </a:spcBef>
              <a:spcAft>
                <a:spcPct val="0"/>
              </a:spcAft>
              <a:buFont typeface="Wingdings" pitchFamily="2" charset="2"/>
              <a:buChar char="§"/>
            </a:pPr>
            <a:r>
              <a:rPr lang="en-US" sz="1800" kern="0" dirty="0">
                <a:solidFill>
                  <a:srgbClr val="000000"/>
                </a:solidFill>
                <a:cs typeface="Arial"/>
              </a:rPr>
              <a:t>Maxillary tuberosity</a:t>
            </a:r>
          </a:p>
          <a:p>
            <a:pPr lvl="1" algn="just" fontAlgn="base">
              <a:lnSpc>
                <a:spcPct val="170000"/>
              </a:lnSpc>
              <a:spcBef>
                <a:spcPct val="50000"/>
              </a:spcBef>
              <a:spcAft>
                <a:spcPct val="0"/>
              </a:spcAft>
              <a:buFont typeface="Wingdings" pitchFamily="2" charset="2"/>
              <a:buChar char="§"/>
            </a:pPr>
            <a:r>
              <a:rPr lang="en-US" sz="1800" kern="0" dirty="0">
                <a:solidFill>
                  <a:srgbClr val="000000"/>
                </a:solidFill>
                <a:cs typeface="Arial"/>
              </a:rPr>
              <a:t>Zygomatic process of maxilla</a:t>
            </a:r>
          </a:p>
          <a:p>
            <a:pPr lvl="0" algn="just" fontAlgn="base">
              <a:lnSpc>
                <a:spcPct val="170000"/>
              </a:lnSpc>
              <a:spcBef>
                <a:spcPct val="50000"/>
              </a:spcBef>
              <a:spcAft>
                <a:spcPct val="0"/>
              </a:spcAft>
              <a:buFont typeface="Wingdings" pitchFamily="2" charset="2"/>
              <a:buChar char="§"/>
            </a:pPr>
            <a:r>
              <a:rPr lang="en-US" sz="1800" b="1" kern="0" dirty="0">
                <a:solidFill>
                  <a:srgbClr val="000000"/>
                </a:solidFill>
                <a:cs typeface="Arial"/>
              </a:rPr>
              <a:t>Orientation of bevel</a:t>
            </a:r>
          </a:p>
          <a:p>
            <a:pPr lvl="1" algn="just" fontAlgn="base">
              <a:lnSpc>
                <a:spcPct val="170000"/>
              </a:lnSpc>
              <a:spcBef>
                <a:spcPct val="50000"/>
              </a:spcBef>
              <a:spcAft>
                <a:spcPct val="0"/>
              </a:spcAft>
              <a:buFont typeface="Wingdings" pitchFamily="2" charset="2"/>
              <a:buChar char="§"/>
            </a:pPr>
            <a:r>
              <a:rPr lang="en-US" sz="1800" kern="0" dirty="0">
                <a:solidFill>
                  <a:srgbClr val="000000"/>
                </a:solidFill>
                <a:cs typeface="Arial"/>
              </a:rPr>
              <a:t>Towards bone</a:t>
            </a:r>
          </a:p>
          <a:p>
            <a:pPr lvl="0" fontAlgn="base">
              <a:lnSpc>
                <a:spcPct val="170000"/>
              </a:lnSpc>
              <a:spcAft>
                <a:spcPct val="0"/>
              </a:spcAft>
              <a:buFontTx/>
              <a:buChar char="•"/>
            </a:pPr>
            <a:r>
              <a:rPr lang="en-US" sz="1600" b="1" kern="0" dirty="0">
                <a:solidFill>
                  <a:srgbClr val="000000"/>
                </a:solidFill>
                <a:cs typeface="Arial"/>
              </a:rPr>
              <a:t>Procedure</a:t>
            </a:r>
          </a:p>
          <a:p>
            <a:pPr lvl="1" algn="just" fontAlgn="base">
              <a:lnSpc>
                <a:spcPct val="170000"/>
              </a:lnSpc>
              <a:spcBef>
                <a:spcPct val="50000"/>
              </a:spcBef>
              <a:spcAft>
                <a:spcPct val="0"/>
              </a:spcAft>
              <a:buFont typeface="Wingdings" pitchFamily="2" charset="2"/>
              <a:buChar char="§"/>
            </a:pPr>
            <a:endParaRPr lang="en-US" sz="1800" kern="0" dirty="0">
              <a:solidFill>
                <a:srgbClr val="000000"/>
              </a:solidFill>
              <a:cs typeface="Arial"/>
            </a:endParaRP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Place the needle into height of </a:t>
            </a:r>
            <a:r>
              <a:rPr lang="en-US" sz="1800" kern="0" dirty="0" err="1">
                <a:solidFill>
                  <a:srgbClr val="000000"/>
                </a:solidFill>
                <a:cs typeface="Arial"/>
              </a:rPr>
              <a:t>mucobuccal</a:t>
            </a:r>
            <a:r>
              <a:rPr lang="en-US" sz="1800" kern="0" dirty="0">
                <a:solidFill>
                  <a:srgbClr val="000000"/>
                </a:solidFill>
                <a:cs typeface="Arial"/>
              </a:rPr>
              <a:t> fold over the maxillary II molar</a:t>
            </a: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Advance the needle slowly in the upwards, inwards &amp; backward direction</a:t>
            </a: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Advance the needle to needle to the depth of 30 mm. No resistance to needle penetration should be felt</a:t>
            </a: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Aspirate</a:t>
            </a: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If negative, slowly deposit 1.8 ml</a:t>
            </a: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Withdraw the syringe</a:t>
            </a: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Make the needle safe</a:t>
            </a:r>
          </a:p>
          <a:p>
            <a:pPr marL="914400" lvl="1" indent="-514350" algn="just" fontAlgn="base">
              <a:lnSpc>
                <a:spcPct val="170000"/>
              </a:lnSpc>
              <a:spcBef>
                <a:spcPct val="50000"/>
              </a:spcBef>
              <a:spcAft>
                <a:spcPct val="0"/>
              </a:spcAft>
              <a:buFontTx/>
              <a:buChar char="–"/>
            </a:pPr>
            <a:r>
              <a:rPr lang="en-US" sz="1800" kern="0" dirty="0">
                <a:solidFill>
                  <a:srgbClr val="000000"/>
                </a:solidFill>
                <a:cs typeface="Arial"/>
              </a:rPr>
              <a:t>Wait 3-5 min before commencing dental procedure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80</a:t>
            </a:fld>
            <a:endParaRPr lang="en-IN"/>
          </a:p>
        </p:txBody>
      </p:sp>
    </p:spTree>
    <p:extLst>
      <p:ext uri="{BB962C8B-B14F-4D97-AF65-F5344CB8AC3E}">
        <p14:creationId xmlns:p14="http://schemas.microsoft.com/office/powerpoint/2010/main" val="2271976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lnSpc>
                <a:spcPct val="170000"/>
              </a:lnSpc>
              <a:spcBef>
                <a:spcPct val="50000"/>
              </a:spcBef>
              <a:spcAft>
                <a:spcPct val="0"/>
              </a:spcAft>
              <a:buNone/>
            </a:pPr>
            <a:r>
              <a:rPr lang="en-US" sz="1900" b="1" kern="0" dirty="0">
                <a:solidFill>
                  <a:srgbClr val="000000"/>
                </a:solidFill>
                <a:cs typeface="Arial"/>
              </a:rPr>
              <a:t>Greater Palatine Canal Approach </a:t>
            </a:r>
          </a:p>
          <a:p>
            <a:pPr lvl="0" algn="just" fontAlgn="base">
              <a:lnSpc>
                <a:spcPct val="170000"/>
              </a:lnSpc>
              <a:spcBef>
                <a:spcPct val="50000"/>
              </a:spcBef>
              <a:spcAft>
                <a:spcPct val="0"/>
              </a:spcAft>
              <a:buFont typeface="Wingdings" pitchFamily="2" charset="2"/>
              <a:buChar char="§"/>
            </a:pPr>
            <a:r>
              <a:rPr lang="en-US" sz="1900" kern="0" dirty="0">
                <a:solidFill>
                  <a:srgbClr val="000000"/>
                </a:solidFill>
                <a:cs typeface="Arial"/>
              </a:rPr>
              <a:t>25 gauge long needle used</a:t>
            </a:r>
          </a:p>
          <a:p>
            <a:pPr lvl="0" algn="just" fontAlgn="base">
              <a:lnSpc>
                <a:spcPct val="170000"/>
              </a:lnSpc>
              <a:spcBef>
                <a:spcPct val="50000"/>
              </a:spcBef>
              <a:spcAft>
                <a:spcPct val="0"/>
              </a:spcAft>
              <a:buFont typeface="Wingdings" pitchFamily="2" charset="2"/>
              <a:buChar char="§"/>
            </a:pPr>
            <a:r>
              <a:rPr lang="en-US" sz="1900" b="1" kern="0" dirty="0">
                <a:solidFill>
                  <a:srgbClr val="000000"/>
                </a:solidFill>
                <a:cs typeface="Arial"/>
              </a:rPr>
              <a:t>Area of insertion</a:t>
            </a:r>
          </a:p>
          <a:p>
            <a:pPr lvl="1" algn="just" fontAlgn="base">
              <a:lnSpc>
                <a:spcPct val="170000"/>
              </a:lnSpc>
              <a:spcBef>
                <a:spcPct val="50000"/>
              </a:spcBef>
              <a:spcAft>
                <a:spcPct val="0"/>
              </a:spcAft>
              <a:buFont typeface="Wingdings" pitchFamily="2" charset="2"/>
              <a:buChar char="§"/>
            </a:pPr>
            <a:r>
              <a:rPr lang="en-US" sz="1900" kern="0" dirty="0">
                <a:solidFill>
                  <a:srgbClr val="000000"/>
                </a:solidFill>
                <a:cs typeface="Arial"/>
              </a:rPr>
              <a:t>Palatal soft tissue directly over the greater palatine foramen </a:t>
            </a:r>
          </a:p>
          <a:p>
            <a:pPr lvl="0" algn="just" fontAlgn="base">
              <a:lnSpc>
                <a:spcPct val="170000"/>
              </a:lnSpc>
              <a:spcBef>
                <a:spcPct val="50000"/>
              </a:spcBef>
              <a:spcAft>
                <a:spcPct val="0"/>
              </a:spcAft>
              <a:buFont typeface="Wingdings" pitchFamily="2" charset="2"/>
              <a:buChar char="§"/>
            </a:pPr>
            <a:r>
              <a:rPr lang="en-US" sz="1900" b="1" kern="0" dirty="0">
                <a:solidFill>
                  <a:srgbClr val="000000"/>
                </a:solidFill>
                <a:cs typeface="Arial"/>
              </a:rPr>
              <a:t>Target area</a:t>
            </a:r>
          </a:p>
          <a:p>
            <a:pPr lvl="1" algn="just" fontAlgn="base">
              <a:lnSpc>
                <a:spcPct val="170000"/>
              </a:lnSpc>
              <a:spcBef>
                <a:spcPct val="50000"/>
              </a:spcBef>
              <a:spcAft>
                <a:spcPct val="0"/>
              </a:spcAft>
              <a:buFont typeface="Wingdings" pitchFamily="2" charset="2"/>
              <a:buChar char="§"/>
            </a:pPr>
            <a:r>
              <a:rPr lang="en-US" sz="1900" kern="0" dirty="0">
                <a:solidFill>
                  <a:srgbClr val="000000"/>
                </a:solidFill>
                <a:cs typeface="Arial"/>
              </a:rPr>
              <a:t>Maxillary nerve as it passes through the </a:t>
            </a:r>
            <a:r>
              <a:rPr lang="en-US" sz="1900" kern="0" dirty="0" err="1">
                <a:solidFill>
                  <a:srgbClr val="000000"/>
                </a:solidFill>
                <a:cs typeface="Arial"/>
              </a:rPr>
              <a:t>pterygopalatine</a:t>
            </a:r>
            <a:r>
              <a:rPr lang="en-US" sz="1900" kern="0" dirty="0">
                <a:solidFill>
                  <a:srgbClr val="000000"/>
                </a:solidFill>
                <a:cs typeface="Arial"/>
              </a:rPr>
              <a:t> fossa</a:t>
            </a:r>
          </a:p>
          <a:p>
            <a:pPr lvl="1" algn="just" fontAlgn="base">
              <a:lnSpc>
                <a:spcPct val="170000"/>
              </a:lnSpc>
              <a:spcBef>
                <a:spcPct val="50000"/>
              </a:spcBef>
              <a:spcAft>
                <a:spcPct val="0"/>
              </a:spcAft>
              <a:buFont typeface="Wingdings" pitchFamily="2" charset="2"/>
              <a:buChar char="§"/>
            </a:pPr>
            <a:r>
              <a:rPr lang="en-US" sz="1900" kern="0" dirty="0">
                <a:solidFill>
                  <a:srgbClr val="000000"/>
                </a:solidFill>
                <a:cs typeface="Arial"/>
              </a:rPr>
              <a:t>Needle passes through greater palatine canal to reach </a:t>
            </a:r>
            <a:r>
              <a:rPr lang="en-US" sz="1900" kern="0" dirty="0" err="1">
                <a:solidFill>
                  <a:srgbClr val="000000"/>
                </a:solidFill>
                <a:cs typeface="Arial"/>
              </a:rPr>
              <a:t>pterygopalatine</a:t>
            </a:r>
            <a:r>
              <a:rPr lang="en-US" sz="1900" kern="0" dirty="0">
                <a:solidFill>
                  <a:srgbClr val="000000"/>
                </a:solidFill>
                <a:cs typeface="Arial"/>
              </a:rPr>
              <a:t> fossa</a:t>
            </a:r>
          </a:p>
          <a:p>
            <a:pPr>
              <a:lnSpc>
                <a:spcPct val="170000"/>
              </a:lnSpc>
              <a:spcBef>
                <a:spcPct val="50000"/>
              </a:spcBef>
              <a:buFont typeface="Wingdings" pitchFamily="2" charset="2"/>
              <a:buChar char="§"/>
            </a:pPr>
            <a:r>
              <a:rPr lang="en-US" b="1" dirty="0"/>
              <a:t>Orientation of bevel</a:t>
            </a:r>
          </a:p>
          <a:p>
            <a:pPr lvl="1">
              <a:lnSpc>
                <a:spcPct val="170000"/>
              </a:lnSpc>
              <a:spcBef>
                <a:spcPct val="50000"/>
              </a:spcBef>
              <a:buFont typeface="Wingdings" pitchFamily="2" charset="2"/>
              <a:buChar char="§"/>
            </a:pPr>
            <a:r>
              <a:rPr lang="en-US" dirty="0"/>
              <a:t>Towards palatine soft tissues</a:t>
            </a:r>
          </a:p>
          <a:p>
            <a:pPr>
              <a:lnSpc>
                <a:spcPct val="170000"/>
              </a:lnSpc>
              <a:spcBef>
                <a:spcPct val="50000"/>
              </a:spcBef>
              <a:buFont typeface="Wingdings" pitchFamily="2" charset="2"/>
              <a:buChar char="§"/>
            </a:pPr>
            <a:r>
              <a:rPr lang="en-US" b="1" dirty="0"/>
              <a:t> Procedure</a:t>
            </a:r>
          </a:p>
          <a:p>
            <a:pPr lvl="1">
              <a:lnSpc>
                <a:spcPct val="170000"/>
              </a:lnSpc>
              <a:spcBef>
                <a:spcPct val="50000"/>
              </a:spcBef>
              <a:buFont typeface="Wingdings" pitchFamily="2" charset="2"/>
              <a:buChar char="§"/>
            </a:pPr>
            <a:r>
              <a:rPr lang="en-US" dirty="0"/>
              <a:t>Measure the length of needle from tip to hub</a:t>
            </a:r>
          </a:p>
          <a:p>
            <a:pPr lvl="1">
              <a:lnSpc>
                <a:spcPct val="170000"/>
              </a:lnSpc>
              <a:spcBef>
                <a:spcPct val="50000"/>
              </a:spcBef>
              <a:buFont typeface="Wingdings" pitchFamily="2" charset="2"/>
              <a:buChar char="§"/>
            </a:pPr>
            <a:r>
              <a:rPr lang="en-US" dirty="0"/>
              <a:t>Assume the correct position</a:t>
            </a:r>
          </a:p>
          <a:p>
            <a:pPr lvl="1">
              <a:lnSpc>
                <a:spcPct val="170000"/>
              </a:lnSpc>
              <a:spcBef>
                <a:spcPct val="50000"/>
              </a:spcBef>
              <a:buFont typeface="Wingdings" pitchFamily="2" charset="2"/>
              <a:buChar char="§"/>
            </a:pPr>
            <a:r>
              <a:rPr lang="en-US" dirty="0"/>
              <a:t>Patient in supine</a:t>
            </a:r>
          </a:p>
          <a:p>
            <a:pPr lvl="1">
              <a:lnSpc>
                <a:spcPct val="170000"/>
              </a:lnSpc>
              <a:spcBef>
                <a:spcPct val="50000"/>
              </a:spcBef>
              <a:buFont typeface="Wingdings" pitchFamily="2" charset="2"/>
              <a:buChar char="§"/>
            </a:pPr>
            <a:r>
              <a:rPr lang="en-US" dirty="0"/>
              <a:t>Locate greater palatine foramen</a:t>
            </a:r>
          </a:p>
          <a:p>
            <a:pPr lvl="1">
              <a:lnSpc>
                <a:spcPct val="170000"/>
              </a:lnSpc>
              <a:spcBef>
                <a:spcPct val="50000"/>
              </a:spcBef>
              <a:buFont typeface="Wingdings" pitchFamily="2" charset="2"/>
              <a:buChar char="§"/>
            </a:pPr>
            <a:r>
              <a:rPr lang="en-US" dirty="0"/>
              <a:t>Prepare the tissues directly over greater palatine foramen</a:t>
            </a:r>
          </a:p>
          <a:p>
            <a:pPr marL="771525" lvl="1" indent="-371475" algn="just">
              <a:lnSpc>
                <a:spcPct val="160000"/>
              </a:lnSpc>
              <a:spcBef>
                <a:spcPct val="50000"/>
              </a:spcBef>
            </a:pPr>
            <a:r>
              <a:rPr lang="en-US" sz="2000" dirty="0"/>
              <a:t>After 1 minute the topical anesthetic application move the swab posteriorly so it lies just posterior to greater palatine foramen</a:t>
            </a:r>
          </a:p>
          <a:p>
            <a:pPr marL="771525" lvl="1" indent="-371475" algn="just">
              <a:lnSpc>
                <a:spcPct val="160000"/>
              </a:lnSpc>
              <a:spcBef>
                <a:spcPct val="50000"/>
              </a:spcBef>
            </a:pPr>
            <a:r>
              <a:rPr lang="en-US" sz="2000" dirty="0"/>
              <a:t>Direct syringe into the mouth from opposite side with the needle approaching the injection site at right angle</a:t>
            </a:r>
          </a:p>
          <a:p>
            <a:pPr marL="771525" lvl="1" indent="-371475" algn="just">
              <a:lnSpc>
                <a:spcPct val="160000"/>
              </a:lnSpc>
              <a:spcBef>
                <a:spcPct val="50000"/>
              </a:spcBef>
            </a:pPr>
            <a:r>
              <a:rPr lang="en-US" sz="2000" dirty="0"/>
              <a:t>Place the bevel against the ischemic soft tissue at injection site</a:t>
            </a:r>
          </a:p>
          <a:p>
            <a:pPr marL="771525" lvl="1" indent="-371475" algn="just">
              <a:lnSpc>
                <a:spcPct val="160000"/>
              </a:lnSpc>
              <a:spcBef>
                <a:spcPct val="50000"/>
              </a:spcBef>
            </a:pPr>
            <a:r>
              <a:rPr lang="en-US" sz="2000" dirty="0"/>
              <a:t>With the bevel lying against the tissue, deposit a small volume of LA</a:t>
            </a:r>
          </a:p>
          <a:p>
            <a:pPr marL="771525" lvl="1" indent="-371475" algn="just">
              <a:lnSpc>
                <a:spcPct val="160000"/>
              </a:lnSpc>
              <a:spcBef>
                <a:spcPct val="50000"/>
              </a:spcBef>
            </a:pPr>
            <a:r>
              <a:rPr lang="en-US" sz="2000" dirty="0"/>
              <a:t>Straighten the needle &amp; permit the bevel to penetrate mucosa</a:t>
            </a:r>
          </a:p>
          <a:p>
            <a:pPr marL="771525" lvl="1" indent="-371475" algn="just">
              <a:lnSpc>
                <a:spcPct val="160000"/>
              </a:lnSpc>
              <a:spcBef>
                <a:spcPct val="50000"/>
              </a:spcBef>
            </a:pPr>
            <a:r>
              <a:rPr lang="en-US" sz="2000" dirty="0"/>
              <a:t>Continue to deposit small volume of anesthetic throughout the procedure</a:t>
            </a:r>
          </a:p>
          <a:p>
            <a:pPr marL="771525" lvl="1" indent="-371475" algn="just">
              <a:lnSpc>
                <a:spcPct val="170000"/>
              </a:lnSpc>
              <a:spcBef>
                <a:spcPct val="50000"/>
              </a:spcBef>
            </a:pPr>
            <a:r>
              <a:rPr lang="en-US" dirty="0"/>
              <a:t>Continue to apply pressure with he cotton applicator stick during this part of procedure</a:t>
            </a:r>
          </a:p>
          <a:p>
            <a:pPr marL="771525" lvl="1" indent="-371475" algn="just">
              <a:lnSpc>
                <a:spcPct val="170000"/>
              </a:lnSpc>
              <a:spcBef>
                <a:spcPct val="50000"/>
              </a:spcBef>
            </a:pPr>
            <a:r>
              <a:rPr lang="en-US" dirty="0"/>
              <a:t>Probe gently for the greater palatine foramen. The needle must usually be held at 45 degree angle to facilitate entry into grater palatine foramen</a:t>
            </a:r>
          </a:p>
          <a:p>
            <a:pPr marL="771525" lvl="1" indent="-371475" algn="just">
              <a:lnSpc>
                <a:spcPct val="170000"/>
              </a:lnSpc>
              <a:spcBef>
                <a:spcPct val="50000"/>
              </a:spcBef>
            </a:pPr>
            <a:r>
              <a:rPr lang="en-US" dirty="0"/>
              <a:t>After locating the foramen, slowly advance the needle into greater palatine canal to a depth of 30mm</a:t>
            </a:r>
          </a:p>
          <a:p>
            <a:pPr lvl="1" algn="just">
              <a:lnSpc>
                <a:spcPct val="170000"/>
              </a:lnSpc>
            </a:pPr>
            <a:r>
              <a:rPr lang="en-US" dirty="0"/>
              <a:t>Aspirate, if negative, slowly deposit 1.8 ml of solution over a minimum of 1 minute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81</a:t>
            </a:fld>
            <a:endParaRPr lang="en-IN"/>
          </a:p>
        </p:txBody>
      </p:sp>
    </p:spTree>
    <p:extLst>
      <p:ext uri="{BB962C8B-B14F-4D97-AF65-F5344CB8AC3E}">
        <p14:creationId xmlns:p14="http://schemas.microsoft.com/office/powerpoint/2010/main" val="2297115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75" indent="-371475" algn="just">
              <a:lnSpc>
                <a:spcPct val="170000"/>
              </a:lnSpc>
            </a:pPr>
            <a:r>
              <a:rPr lang="en-US" b="1" dirty="0"/>
              <a:t>Complications</a:t>
            </a:r>
          </a:p>
          <a:p>
            <a:pPr marL="771525" lvl="1" indent="-371475" algn="just">
              <a:lnSpc>
                <a:spcPct val="170000"/>
              </a:lnSpc>
            </a:pPr>
            <a:r>
              <a:rPr lang="en-US" dirty="0"/>
              <a:t>Hematoma if maxillary artery is punctured via high tuberosity approach</a:t>
            </a:r>
          </a:p>
          <a:p>
            <a:pPr marL="771525" lvl="1" indent="-371475" algn="just">
              <a:lnSpc>
                <a:spcPct val="170000"/>
              </a:lnSpc>
            </a:pPr>
            <a:r>
              <a:rPr lang="en-US" sz="1800" b="1" dirty="0"/>
              <a:t>Penetration of the orbit </a:t>
            </a:r>
            <a:r>
              <a:rPr lang="en-US" sz="1800" dirty="0"/>
              <a:t>during greater palatine approach </a:t>
            </a:r>
          </a:p>
          <a:p>
            <a:pPr marL="1171575" lvl="2" indent="-371475" algn="just">
              <a:lnSpc>
                <a:spcPct val="170000"/>
              </a:lnSpc>
            </a:pPr>
            <a:r>
              <a:rPr lang="en-US" sz="1800" dirty="0"/>
              <a:t>The complications produced by injecting the LA into orbit include</a:t>
            </a:r>
          </a:p>
          <a:p>
            <a:pPr marL="1171575" lvl="2" indent="-371475" algn="just">
              <a:lnSpc>
                <a:spcPct val="170000"/>
              </a:lnSpc>
            </a:pPr>
            <a:r>
              <a:rPr lang="en-US" sz="1800" dirty="0"/>
              <a:t>producing </a:t>
            </a:r>
            <a:r>
              <a:rPr lang="en-US" sz="1800" dirty="0" err="1"/>
              <a:t>periorbital</a:t>
            </a:r>
            <a:r>
              <a:rPr lang="en-US" sz="1800" dirty="0"/>
              <a:t> swelling &amp; </a:t>
            </a:r>
            <a:r>
              <a:rPr lang="en-US" sz="1800" dirty="0" err="1"/>
              <a:t>proptosis</a:t>
            </a:r>
            <a:endParaRPr lang="en-US" sz="1800" dirty="0"/>
          </a:p>
          <a:p>
            <a:pPr marL="1171575" lvl="2" indent="-371475" algn="just">
              <a:lnSpc>
                <a:spcPct val="170000"/>
              </a:lnSpc>
            </a:pPr>
            <a:r>
              <a:rPr lang="en-US" sz="1800" dirty="0"/>
              <a:t>Regional block of sixth cranial nerve producing diplopia</a:t>
            </a:r>
          </a:p>
          <a:p>
            <a:pPr marL="1171575" lvl="2" indent="-371475" algn="just">
              <a:lnSpc>
                <a:spcPct val="170000"/>
              </a:lnSpc>
            </a:pPr>
            <a:r>
              <a:rPr lang="en-US" sz="1800" dirty="0"/>
              <a:t>Classic </a:t>
            </a:r>
            <a:r>
              <a:rPr lang="en-US" sz="1800" dirty="0" err="1"/>
              <a:t>retrobulbar</a:t>
            </a:r>
            <a:r>
              <a:rPr lang="en-US" sz="1800" dirty="0"/>
              <a:t> block, producing </a:t>
            </a:r>
            <a:r>
              <a:rPr lang="en-US" sz="1800" dirty="0" err="1"/>
              <a:t>mydriasis</a:t>
            </a:r>
            <a:r>
              <a:rPr lang="en-US" sz="1800" dirty="0"/>
              <a:t>, corneal anesthesia &amp; </a:t>
            </a:r>
            <a:r>
              <a:rPr lang="en-US" sz="1800" dirty="0" err="1"/>
              <a:t>ophthalmoplegia</a:t>
            </a:r>
            <a:endParaRPr lang="en-US" sz="1800" dirty="0"/>
          </a:p>
          <a:p>
            <a:pPr marL="1171575" lvl="2" indent="-371475" algn="just">
              <a:lnSpc>
                <a:spcPct val="170000"/>
              </a:lnSpc>
            </a:pPr>
            <a:r>
              <a:rPr lang="en-US" sz="1800" dirty="0"/>
              <a:t>Possible optic nerve block with transient loss of vision</a:t>
            </a:r>
          </a:p>
          <a:p>
            <a:pPr marL="1171575" lvl="2" indent="-371475" algn="just">
              <a:lnSpc>
                <a:spcPct val="170000"/>
              </a:lnSpc>
            </a:pPr>
            <a:r>
              <a:rPr lang="en-US" sz="1800" dirty="0"/>
              <a:t>Possible </a:t>
            </a:r>
            <a:r>
              <a:rPr lang="en-US" sz="1800" dirty="0" err="1"/>
              <a:t>retrobulbar</a:t>
            </a:r>
            <a:r>
              <a:rPr lang="en-US" sz="1800" dirty="0"/>
              <a:t> hemorrhage</a:t>
            </a:r>
          </a:p>
          <a:p>
            <a:pPr lvl="1" algn="just">
              <a:lnSpc>
                <a:spcPct val="160000"/>
              </a:lnSpc>
            </a:pPr>
            <a:r>
              <a:rPr lang="en-US" sz="2400" b="1" dirty="0"/>
              <a:t>Penetration of nasal cavity</a:t>
            </a:r>
          </a:p>
          <a:p>
            <a:pPr lvl="2" algn="just">
              <a:lnSpc>
                <a:spcPct val="160000"/>
              </a:lnSpc>
            </a:pPr>
            <a:r>
              <a:rPr lang="en-US" dirty="0"/>
              <a:t>If needle deviates medially during insertion through greater palatine canal, the paper thin medial wall of </a:t>
            </a:r>
            <a:r>
              <a:rPr lang="en-US" dirty="0" err="1"/>
              <a:t>pterygopalatine</a:t>
            </a:r>
            <a:r>
              <a:rPr lang="en-US" dirty="0"/>
              <a:t> fossa will be penetrated &amp; needle will enter into nasal cavity</a:t>
            </a:r>
          </a:p>
          <a:p>
            <a:pPr lvl="2" algn="just">
              <a:lnSpc>
                <a:spcPct val="160000"/>
              </a:lnSpc>
            </a:pPr>
            <a:r>
              <a:rPr lang="en-US" dirty="0"/>
              <a:t>On aspiration, large amount of air appear in cartridge</a:t>
            </a:r>
          </a:p>
          <a:p>
            <a:pPr lvl="2" algn="just">
              <a:lnSpc>
                <a:spcPct val="160000"/>
              </a:lnSpc>
            </a:pPr>
            <a:r>
              <a:rPr lang="en-US" dirty="0"/>
              <a:t>On injection, the patient complaints that LA solution in running down the throat</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82</a:t>
            </a:fld>
            <a:endParaRPr lang="en-IN"/>
          </a:p>
        </p:txBody>
      </p:sp>
    </p:spTree>
    <p:extLst>
      <p:ext uri="{BB962C8B-B14F-4D97-AF65-F5344CB8AC3E}">
        <p14:creationId xmlns:p14="http://schemas.microsoft.com/office/powerpoint/2010/main" val="2345367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70000"/>
              </a:lnSpc>
              <a:buNone/>
              <a:tabLst>
                <a:tab pos="457200" algn="l"/>
              </a:tabLst>
            </a:pPr>
            <a:r>
              <a:rPr lang="en-US" sz="1600" b="1" dirty="0"/>
              <a:t>Mandibular block/</a:t>
            </a:r>
            <a:r>
              <a:rPr lang="en-US" sz="1600" b="1" dirty="0" err="1"/>
              <a:t>Pterygomandibular</a:t>
            </a:r>
            <a:r>
              <a:rPr lang="en-US" sz="1600" b="1" dirty="0"/>
              <a:t> block)</a:t>
            </a:r>
          </a:p>
          <a:p>
            <a:pPr marL="457200" indent="-457200" algn="just">
              <a:lnSpc>
                <a:spcPct val="170000"/>
              </a:lnSpc>
              <a:tabLst>
                <a:tab pos="457200" algn="l"/>
              </a:tabLst>
            </a:pPr>
            <a:r>
              <a:rPr lang="en-US" sz="1600" dirty="0"/>
              <a:t>Most commonly used &amp; possibly the most important technique in dentistry</a:t>
            </a:r>
          </a:p>
          <a:p>
            <a:pPr marL="457200" indent="-457200" algn="just">
              <a:lnSpc>
                <a:spcPct val="170000"/>
              </a:lnSpc>
              <a:tabLst>
                <a:tab pos="457200" algn="l"/>
              </a:tabLst>
            </a:pPr>
            <a:r>
              <a:rPr lang="en-US" sz="1600" dirty="0"/>
              <a:t>An especially useful technique for quadrant dentistry </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84</a:t>
            </a:fld>
            <a:endParaRPr lang="en-IN"/>
          </a:p>
        </p:txBody>
      </p:sp>
    </p:spTree>
    <p:extLst>
      <p:ext uri="{BB962C8B-B14F-4D97-AF65-F5344CB8AC3E}">
        <p14:creationId xmlns:p14="http://schemas.microsoft.com/office/powerpoint/2010/main" val="3391592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60000"/>
              </a:lnSpc>
              <a:tabLst>
                <a:tab pos="457200" algn="l"/>
              </a:tabLst>
            </a:pPr>
            <a:r>
              <a:rPr lang="en-US" sz="1200" b="1" dirty="0"/>
              <a:t>Target area </a:t>
            </a:r>
          </a:p>
          <a:p>
            <a:pPr marL="857250" lvl="1" indent="-457200" algn="just">
              <a:lnSpc>
                <a:spcPct val="160000"/>
              </a:lnSpc>
              <a:tabLst>
                <a:tab pos="457200" algn="l"/>
              </a:tabLst>
            </a:pPr>
            <a:r>
              <a:rPr lang="en-US" sz="1200" dirty="0"/>
              <a:t>Inferior alveolar nerve as it passes downward through sulcus </a:t>
            </a:r>
            <a:r>
              <a:rPr lang="en-US" sz="1200" dirty="0" err="1"/>
              <a:t>mandibulris</a:t>
            </a:r>
            <a:r>
              <a:rPr lang="en-US" sz="1200" dirty="0"/>
              <a:t> towards mandibular foramen before it enters into foramen</a:t>
            </a:r>
          </a:p>
          <a:p>
            <a:pPr marL="457200" indent="-457200" algn="just">
              <a:lnSpc>
                <a:spcPct val="160000"/>
              </a:lnSpc>
              <a:tabLst>
                <a:tab pos="457200" algn="l"/>
              </a:tabLst>
            </a:pPr>
            <a:r>
              <a:rPr lang="en-US" sz="1200" dirty="0"/>
              <a:t>Position of the patient</a:t>
            </a:r>
          </a:p>
          <a:p>
            <a:pPr marL="857250" lvl="2" indent="-457200">
              <a:lnSpc>
                <a:spcPct val="170000"/>
              </a:lnSpc>
              <a:tabLst>
                <a:tab pos="457200" algn="l"/>
              </a:tabLst>
            </a:pPr>
            <a:r>
              <a:rPr lang="en-US" sz="1200" dirty="0"/>
              <a:t>Semi supine with mouth open &amp; occlusal plane of the </a:t>
            </a:r>
            <a:r>
              <a:rPr lang="en-US" sz="1200" dirty="0" err="1"/>
              <a:t>madibular</a:t>
            </a:r>
            <a:r>
              <a:rPr lang="en-US" sz="1200" dirty="0"/>
              <a:t> molars parallel to the floor</a:t>
            </a:r>
          </a:p>
          <a:p>
            <a:pPr marL="457200" indent="-457200">
              <a:lnSpc>
                <a:spcPct val="170000"/>
              </a:lnSpc>
              <a:tabLst>
                <a:tab pos="457200" algn="l"/>
              </a:tabLst>
            </a:pPr>
            <a:r>
              <a:rPr lang="en-US" sz="1200" b="1" dirty="0"/>
              <a:t>Landmarks</a:t>
            </a:r>
          </a:p>
          <a:p>
            <a:pPr marL="857250" lvl="1" indent="-457200">
              <a:lnSpc>
                <a:spcPct val="170000"/>
              </a:lnSpc>
              <a:buFontTx/>
              <a:buChar char="•"/>
              <a:tabLst>
                <a:tab pos="457200" algn="l"/>
              </a:tabLst>
            </a:pPr>
            <a:r>
              <a:rPr lang="en-US" sz="1200" dirty="0"/>
              <a:t>External oblique ridge</a:t>
            </a:r>
          </a:p>
          <a:p>
            <a:pPr marL="857250" lvl="1" indent="-457200">
              <a:lnSpc>
                <a:spcPct val="170000"/>
              </a:lnSpc>
              <a:buFontTx/>
              <a:buChar char="•"/>
              <a:tabLst>
                <a:tab pos="457200" algn="l"/>
              </a:tabLst>
            </a:pPr>
            <a:r>
              <a:rPr lang="en-US" sz="1200" dirty="0"/>
              <a:t>Internal oblique ridge</a:t>
            </a:r>
          </a:p>
          <a:p>
            <a:pPr marL="857250" lvl="1" indent="-457200">
              <a:lnSpc>
                <a:spcPct val="170000"/>
              </a:lnSpc>
              <a:buFontTx/>
              <a:buChar char="•"/>
              <a:tabLst>
                <a:tab pos="457200" algn="l"/>
              </a:tabLst>
            </a:pPr>
            <a:r>
              <a:rPr lang="en-US" sz="1200" dirty="0"/>
              <a:t>Coronoid notch</a:t>
            </a:r>
          </a:p>
          <a:p>
            <a:pPr marL="857250" lvl="1" indent="-457200">
              <a:lnSpc>
                <a:spcPct val="170000"/>
              </a:lnSpc>
              <a:buFontTx/>
              <a:buChar char="•"/>
              <a:tabLst>
                <a:tab pos="457200" algn="l"/>
              </a:tabLst>
            </a:pPr>
            <a:r>
              <a:rPr lang="en-US" sz="1200" dirty="0" err="1"/>
              <a:t>Pterygomandibular</a:t>
            </a:r>
            <a:r>
              <a:rPr lang="en-US" sz="1200" dirty="0"/>
              <a:t> </a:t>
            </a:r>
            <a:r>
              <a:rPr lang="en-US" sz="1200" dirty="0" err="1"/>
              <a:t>raphae</a:t>
            </a:r>
            <a:endParaRPr lang="en-US" sz="1200" dirty="0"/>
          </a:p>
          <a:p>
            <a:pPr marL="857250" lvl="1" indent="-457200">
              <a:lnSpc>
                <a:spcPct val="170000"/>
              </a:lnSpc>
              <a:buFontTx/>
              <a:buChar char="•"/>
              <a:tabLst>
                <a:tab pos="457200" algn="l"/>
              </a:tabLst>
            </a:pPr>
            <a:r>
              <a:rPr lang="en-US" sz="1200" dirty="0"/>
              <a:t>Occlusal plane of the mandibular posterior teeth</a:t>
            </a:r>
          </a:p>
          <a:p>
            <a:pPr marL="457200" indent="-457200">
              <a:lnSpc>
                <a:spcPct val="170000"/>
              </a:lnSpc>
              <a:tabLst>
                <a:tab pos="457200" algn="l"/>
              </a:tabLst>
            </a:pPr>
            <a:r>
              <a:rPr lang="en-US" sz="1200" b="1" dirty="0"/>
              <a:t>Height of injection</a:t>
            </a:r>
          </a:p>
          <a:p>
            <a:pPr marL="857250" lvl="1" indent="-457200">
              <a:lnSpc>
                <a:spcPct val="170000"/>
              </a:lnSpc>
              <a:tabLst>
                <a:tab pos="457200" algn="l"/>
              </a:tabLst>
            </a:pPr>
            <a:r>
              <a:rPr lang="en-US" sz="1200" dirty="0"/>
              <a:t>6-10 mm above the occlusal plane of mandibular molars</a:t>
            </a:r>
          </a:p>
          <a:p>
            <a:pPr marL="457200" indent="-457200">
              <a:lnSpc>
                <a:spcPct val="150000"/>
              </a:lnSpc>
              <a:tabLst>
                <a:tab pos="457200" algn="l"/>
              </a:tabLst>
            </a:pPr>
            <a:r>
              <a:rPr lang="en-US" sz="1200" b="1" dirty="0"/>
              <a:t>Procedure</a:t>
            </a:r>
          </a:p>
          <a:p>
            <a:pPr marL="857250" lvl="1" indent="-457200" algn="just">
              <a:lnSpc>
                <a:spcPct val="150000"/>
              </a:lnSpc>
              <a:buFontTx/>
              <a:buAutoNum type="arabicPeriod"/>
              <a:tabLst>
                <a:tab pos="457200" algn="l"/>
              </a:tabLst>
            </a:pPr>
            <a:r>
              <a:rPr lang="en-US" sz="1200" dirty="0"/>
              <a:t>Place the index finger on the external oblique ridge or anterior border of ramus of mandible</a:t>
            </a:r>
          </a:p>
          <a:p>
            <a:pPr marL="857250" lvl="1" indent="-457200" algn="just">
              <a:lnSpc>
                <a:spcPct val="150000"/>
              </a:lnSpc>
              <a:buFontTx/>
              <a:buAutoNum type="arabicPeriod"/>
              <a:tabLst>
                <a:tab pos="457200" algn="l"/>
              </a:tabLst>
            </a:pPr>
            <a:r>
              <a:rPr lang="en-US" sz="1200" dirty="0"/>
              <a:t>When the finger contact the ramus it is moved up&amp; down until the greatest depth of anterior border of ramus is </a:t>
            </a:r>
            <a:r>
              <a:rPr lang="en-US" sz="1200" dirty="0" err="1"/>
              <a:t>indentified</a:t>
            </a:r>
            <a:r>
              <a:rPr lang="en-US" sz="1200" dirty="0"/>
              <a:t>, the coronoid notch</a:t>
            </a:r>
          </a:p>
          <a:p>
            <a:pPr marL="857250" lvl="1" indent="-457200" algn="just">
              <a:lnSpc>
                <a:spcPct val="150000"/>
              </a:lnSpc>
              <a:buFontTx/>
              <a:buAutoNum type="arabicPeriod"/>
              <a:tabLst>
                <a:tab pos="457200" algn="l"/>
              </a:tabLst>
            </a:pPr>
            <a:r>
              <a:rPr lang="en-US" sz="1200" dirty="0"/>
              <a:t>Height of injection is parallel and 6-10 mm above the occlusal plane of mandibular molars</a:t>
            </a:r>
          </a:p>
          <a:p>
            <a:pPr marL="857250" lvl="1" indent="-457200" algn="just">
              <a:lnSpc>
                <a:spcPct val="150000"/>
              </a:lnSpc>
              <a:buFontTx/>
              <a:buAutoNum type="arabicPeriod"/>
              <a:tabLst>
                <a:tab pos="457200" algn="l"/>
              </a:tabLst>
            </a:pPr>
            <a:r>
              <a:rPr lang="en-US" sz="1200" dirty="0"/>
              <a:t>Palpating finger is moved lingual across the </a:t>
            </a:r>
            <a:r>
              <a:rPr lang="en-US" sz="1200" dirty="0" err="1"/>
              <a:t>retromolar</a:t>
            </a:r>
            <a:r>
              <a:rPr lang="en-US" sz="1200" dirty="0"/>
              <a:t> triangle and onto the internal oblique ridge</a:t>
            </a:r>
          </a:p>
          <a:p>
            <a:pPr marL="857250" lvl="1" indent="-457200" algn="just">
              <a:lnSpc>
                <a:spcPct val="170000"/>
              </a:lnSpc>
              <a:buNone/>
              <a:tabLst>
                <a:tab pos="457200" algn="l"/>
              </a:tabLst>
            </a:pPr>
            <a:r>
              <a:rPr lang="en-US" sz="3600" dirty="0"/>
              <a:t>The finger still in the line with coronoid notch and in contact with internal oblique ridge is moved to buccal side, taking with it the buccal pad of fat</a:t>
            </a:r>
          </a:p>
          <a:p>
            <a:pPr marL="857250" lvl="1" indent="-457200" algn="just">
              <a:lnSpc>
                <a:spcPct val="170000"/>
              </a:lnSpc>
              <a:buNone/>
              <a:tabLst>
                <a:tab pos="457200" algn="l"/>
              </a:tabLst>
            </a:pPr>
            <a:r>
              <a:rPr lang="en-US" sz="3600" dirty="0"/>
              <a:t>6.	This gives better exposure to internal oblique ridge, the </a:t>
            </a:r>
            <a:r>
              <a:rPr lang="en-US" sz="3600" dirty="0" err="1"/>
              <a:t>pterygomandibular</a:t>
            </a:r>
            <a:r>
              <a:rPr lang="en-US" sz="3600" dirty="0"/>
              <a:t> </a:t>
            </a:r>
            <a:r>
              <a:rPr lang="en-US" sz="3600" dirty="0" err="1"/>
              <a:t>raphae</a:t>
            </a:r>
            <a:r>
              <a:rPr lang="en-US" sz="3600" dirty="0"/>
              <a:t> &amp; </a:t>
            </a:r>
            <a:r>
              <a:rPr lang="en-US" sz="3600" dirty="0" err="1"/>
              <a:t>pterygotemporal</a:t>
            </a:r>
            <a:r>
              <a:rPr lang="en-US" sz="3600" dirty="0"/>
              <a:t> depression</a:t>
            </a:r>
          </a:p>
          <a:p>
            <a:pPr marL="857250" lvl="1" indent="-457200" algn="just">
              <a:lnSpc>
                <a:spcPct val="170000"/>
              </a:lnSpc>
              <a:buNone/>
              <a:tabLst>
                <a:tab pos="457200" algn="l"/>
              </a:tabLst>
            </a:pPr>
            <a:r>
              <a:rPr lang="en-US" sz="3600" dirty="0"/>
              <a:t>7.	When palpating the intraoral landmarks with thumb, the operator may place the index finger extra orally behind the ramus of mandible, thus holding mandible between thumb &amp; index finger to assess </a:t>
            </a:r>
            <a:r>
              <a:rPr lang="en-US" sz="3600" dirty="0" err="1"/>
              <a:t>anteroposterior</a:t>
            </a:r>
            <a:r>
              <a:rPr lang="en-US" sz="3600" dirty="0"/>
              <a:t> width of ramus</a:t>
            </a:r>
          </a:p>
          <a:p>
            <a:pPr marL="857250" lvl="1" indent="-457200" algn="just">
              <a:lnSpc>
                <a:spcPct val="170000"/>
              </a:lnSpc>
              <a:buNone/>
              <a:tabLst>
                <a:tab pos="457200" algn="l"/>
              </a:tabLst>
            </a:pPr>
            <a:r>
              <a:rPr lang="en-US" sz="3600" dirty="0"/>
              <a:t>8.	Depth of needle penetration can be determined by estimating </a:t>
            </a:r>
            <a:r>
              <a:rPr lang="en-US" sz="3600" dirty="0" err="1"/>
              <a:t>anteroposterior</a:t>
            </a:r>
            <a:r>
              <a:rPr lang="en-US" sz="3600" dirty="0"/>
              <a:t> width of ramus of mandible when the needle tip has been advanced half the distance between the palpating thumb &amp; index finger</a:t>
            </a:r>
          </a:p>
          <a:p>
            <a:pPr marL="457200" indent="-457200" algn="just">
              <a:lnSpc>
                <a:spcPct val="170000"/>
              </a:lnSpc>
              <a:tabLst>
                <a:tab pos="457200" algn="l"/>
              </a:tabLst>
            </a:pPr>
            <a:r>
              <a:rPr lang="en-US" sz="2000" dirty="0"/>
              <a:t>The syringe &amp; needle is then inserted at previously described height of insertion from opposite mandibular premolars at the level bisecting finger &amp; penetrating the tissues of the </a:t>
            </a:r>
            <a:r>
              <a:rPr lang="en-US" sz="2000" dirty="0" err="1"/>
              <a:t>pterygomandibular</a:t>
            </a:r>
            <a:r>
              <a:rPr lang="en-US" sz="2000" dirty="0"/>
              <a:t> space</a:t>
            </a:r>
          </a:p>
          <a:p>
            <a:pPr marL="857250" lvl="1" indent="-457200" algn="just">
              <a:lnSpc>
                <a:spcPct val="170000"/>
              </a:lnSpc>
              <a:buFontTx/>
              <a:buAutoNum type="arabicPeriod"/>
              <a:tabLst>
                <a:tab pos="457200" algn="l"/>
              </a:tabLst>
            </a:pPr>
            <a:r>
              <a:rPr lang="en-US" sz="2000" dirty="0"/>
              <a:t>During insertion, the patient is asked to keep the mouth wide open. The needle is penetrated into the tissues until gently contacting the bone on the medial surface of the ramus of mandible</a:t>
            </a:r>
          </a:p>
          <a:p>
            <a:pPr marL="857250" lvl="1" indent="-457200" algn="just">
              <a:lnSpc>
                <a:spcPct val="170000"/>
              </a:lnSpc>
              <a:buFontTx/>
              <a:buAutoNum type="arabicPeriod"/>
              <a:tabLst>
                <a:tab pos="457200" algn="l"/>
              </a:tabLst>
            </a:pPr>
            <a:r>
              <a:rPr lang="en-US" sz="2000" dirty="0"/>
              <a:t>The needle is then withdrawn about 1 mm &amp; 0.8 - 1ml of the solution is deposited slowly</a:t>
            </a:r>
          </a:p>
          <a:p>
            <a:pPr marL="857250" lvl="1" indent="-457200" algn="just">
              <a:lnSpc>
                <a:spcPct val="170000"/>
              </a:lnSpc>
              <a:buFontTx/>
              <a:buAutoNum type="arabicPeriod"/>
              <a:tabLst>
                <a:tab pos="457200" algn="l"/>
              </a:tabLst>
            </a:pPr>
            <a:r>
              <a:rPr lang="en-US" sz="2000" dirty="0"/>
              <a:t>The needle is moved to the same side, then withdrawn slowly and when about one-half of its inserted depth has been withdrawn, 0.5ml of solution is injected in this area to anesthetize lingual nerve</a:t>
            </a:r>
          </a:p>
          <a:p>
            <a:pPr marL="857250" lvl="1" indent="-457200" algn="just">
              <a:lnSpc>
                <a:spcPct val="170000"/>
              </a:lnSpc>
              <a:buNone/>
              <a:tabLst>
                <a:tab pos="457200" algn="l"/>
              </a:tabLst>
            </a:pPr>
            <a:r>
              <a:rPr lang="en-US" sz="1800" dirty="0"/>
              <a:t>Long buccal nerve is anesthetized with a separate insertion </a:t>
            </a:r>
          </a:p>
          <a:p>
            <a:pPr marL="857250" lvl="1" indent="-457200" algn="just">
              <a:lnSpc>
                <a:spcPct val="170000"/>
              </a:lnSpc>
              <a:buNone/>
              <a:tabLst>
                <a:tab pos="457200" algn="l"/>
              </a:tabLst>
            </a:pPr>
            <a:r>
              <a:rPr lang="en-US" sz="1800" dirty="0"/>
              <a:t>5.	Wait for 3-5 min &amp; commence with surgical or dental procedure </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85</a:t>
            </a:fld>
            <a:endParaRPr lang="en-IN"/>
          </a:p>
        </p:txBody>
      </p:sp>
    </p:spTree>
    <p:extLst>
      <p:ext uri="{BB962C8B-B14F-4D97-AF65-F5344CB8AC3E}">
        <p14:creationId xmlns:p14="http://schemas.microsoft.com/office/powerpoint/2010/main" val="4122576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70000"/>
              </a:lnSpc>
              <a:tabLst>
                <a:tab pos="457200" algn="l"/>
              </a:tabLst>
            </a:pPr>
            <a:r>
              <a:rPr lang="en-US" sz="1800" b="1" dirty="0"/>
              <a:t>Signs &amp; Symptoms</a:t>
            </a:r>
          </a:p>
          <a:p>
            <a:pPr marL="857250" lvl="1" indent="-457200">
              <a:lnSpc>
                <a:spcPct val="170000"/>
              </a:lnSpc>
              <a:tabLst>
                <a:tab pos="457200" algn="l"/>
              </a:tabLst>
            </a:pPr>
            <a:r>
              <a:rPr lang="en-US" sz="1800" dirty="0"/>
              <a:t>Tingling &amp; numbness of lower lip</a:t>
            </a:r>
          </a:p>
          <a:p>
            <a:pPr marL="857250" lvl="1" indent="-457200">
              <a:lnSpc>
                <a:spcPct val="170000"/>
              </a:lnSpc>
              <a:tabLst>
                <a:tab pos="457200" algn="l"/>
              </a:tabLst>
            </a:pPr>
            <a:r>
              <a:rPr lang="en-US" sz="1800" dirty="0"/>
              <a:t>Tingling &amp; numbness of one half of the tongue</a:t>
            </a:r>
          </a:p>
          <a:p>
            <a:pPr marL="857250" lvl="1" indent="-457200">
              <a:lnSpc>
                <a:spcPct val="170000"/>
              </a:lnSpc>
              <a:tabLst>
                <a:tab pos="457200" algn="l"/>
              </a:tabLst>
            </a:pPr>
            <a:r>
              <a:rPr lang="en-US" sz="1800" dirty="0"/>
              <a:t>Absence of pain during dental therapy</a:t>
            </a:r>
          </a:p>
          <a:p>
            <a:pPr marL="457200" indent="-457200">
              <a:lnSpc>
                <a:spcPct val="170000"/>
              </a:lnSpc>
              <a:tabLst>
                <a:tab pos="457200" algn="l"/>
              </a:tabLst>
            </a:pPr>
            <a:r>
              <a:rPr lang="en-US" sz="1800" b="1" dirty="0"/>
              <a:t>Complications</a:t>
            </a:r>
          </a:p>
          <a:p>
            <a:pPr marL="857250" lvl="1" indent="-457200">
              <a:lnSpc>
                <a:spcPct val="170000"/>
              </a:lnSpc>
              <a:tabLst>
                <a:tab pos="457200" algn="l"/>
              </a:tabLst>
            </a:pPr>
            <a:r>
              <a:rPr lang="en-US" sz="1800" dirty="0"/>
              <a:t>Hematoma</a:t>
            </a:r>
          </a:p>
          <a:p>
            <a:pPr marL="857250" lvl="1" indent="-457200">
              <a:lnSpc>
                <a:spcPct val="170000"/>
              </a:lnSpc>
              <a:tabLst>
                <a:tab pos="457200" algn="l"/>
              </a:tabLst>
            </a:pPr>
            <a:r>
              <a:rPr lang="en-US" sz="1800" dirty="0" err="1"/>
              <a:t>Trismus</a:t>
            </a:r>
            <a:endParaRPr lang="en-US" sz="18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Transient facial paralysis by the deposition of local anesthesia into body of parotid gland</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86</a:t>
            </a:fld>
            <a:endParaRPr lang="en-IN"/>
          </a:p>
        </p:txBody>
      </p:sp>
    </p:spTree>
    <p:extLst>
      <p:ext uri="{BB962C8B-B14F-4D97-AF65-F5344CB8AC3E}">
        <p14:creationId xmlns:p14="http://schemas.microsoft.com/office/powerpoint/2010/main" val="966606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70000"/>
              </a:lnSpc>
              <a:tabLst>
                <a:tab pos="457200" algn="l"/>
              </a:tabLst>
            </a:pPr>
            <a:r>
              <a:rPr lang="en-US" sz="1800" dirty="0"/>
              <a:t>Three positional Nerve Block Technique/Fischer1-2-3 technique</a:t>
            </a:r>
          </a:p>
          <a:p>
            <a:pPr marL="857250" lvl="1" indent="-457200">
              <a:lnSpc>
                <a:spcPct val="170000"/>
              </a:lnSpc>
              <a:tabLst>
                <a:tab pos="457200" algn="l"/>
              </a:tabLst>
            </a:pPr>
            <a:r>
              <a:rPr lang="en-US" sz="1800" dirty="0"/>
              <a:t>Position</a:t>
            </a:r>
          </a:p>
          <a:p>
            <a:pPr marL="1257300" lvl="2" indent="-457200">
              <a:lnSpc>
                <a:spcPct val="170000"/>
              </a:lnSpc>
              <a:tabLst>
                <a:tab pos="457200" algn="l"/>
              </a:tabLst>
            </a:pPr>
            <a:r>
              <a:rPr lang="en-US" sz="1800" dirty="0"/>
              <a:t>Directed from same side to inject between external &amp; internal oblique ridge for long buccal nerve</a:t>
            </a:r>
          </a:p>
          <a:p>
            <a:pPr marL="1257300" lvl="2" indent="-457200">
              <a:lnSpc>
                <a:spcPct val="170000"/>
              </a:lnSpc>
              <a:tabLst>
                <a:tab pos="457200" algn="l"/>
              </a:tabLst>
            </a:pPr>
            <a:r>
              <a:rPr lang="en-US" sz="1800" dirty="0"/>
              <a:t>Directed from same side for lingual nerve</a:t>
            </a:r>
          </a:p>
          <a:p>
            <a:pPr marL="1257300" lvl="2" indent="-457200">
              <a:lnSpc>
                <a:spcPct val="170000"/>
              </a:lnSpc>
              <a:tabLst>
                <a:tab pos="457200" algn="l"/>
              </a:tabLst>
            </a:pPr>
            <a:r>
              <a:rPr lang="en-US" sz="1800" dirty="0"/>
              <a:t>Directed from opposite side for inferior alveolar nerve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87</a:t>
            </a:fld>
            <a:endParaRPr lang="en-IN"/>
          </a:p>
        </p:txBody>
      </p:sp>
    </p:spTree>
    <p:extLst>
      <p:ext uri="{BB962C8B-B14F-4D97-AF65-F5344CB8AC3E}">
        <p14:creationId xmlns:p14="http://schemas.microsoft.com/office/powerpoint/2010/main" val="4181425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800" dirty="0"/>
              <a:t>Target area</a:t>
            </a:r>
          </a:p>
          <a:p>
            <a:pPr lvl="1">
              <a:lnSpc>
                <a:spcPct val="150000"/>
              </a:lnSpc>
            </a:pPr>
            <a:r>
              <a:rPr lang="en-US" sz="1800" dirty="0"/>
              <a:t>Buccal nerve as it passes over anterior border of ramus</a:t>
            </a:r>
          </a:p>
          <a:p>
            <a:pPr>
              <a:lnSpc>
                <a:spcPct val="150000"/>
              </a:lnSpc>
            </a:pPr>
            <a:r>
              <a:rPr lang="en-US" sz="1800" dirty="0"/>
              <a:t>Areas anesthetized</a:t>
            </a:r>
          </a:p>
          <a:p>
            <a:pPr lvl="1">
              <a:lnSpc>
                <a:spcPct val="150000"/>
              </a:lnSpc>
            </a:pPr>
            <a:r>
              <a:rPr lang="en-US" sz="1800" dirty="0"/>
              <a:t>Soft tissues &amp; periosteum buccal to mandibular molar teeth</a:t>
            </a:r>
          </a:p>
          <a:p>
            <a:pPr>
              <a:lnSpc>
                <a:spcPct val="150000"/>
              </a:lnSpc>
            </a:pPr>
            <a:r>
              <a:rPr lang="en-US" sz="1800" dirty="0"/>
              <a:t>Landmarks</a:t>
            </a:r>
          </a:p>
          <a:p>
            <a:pPr lvl="1">
              <a:lnSpc>
                <a:spcPct val="150000"/>
              </a:lnSpc>
            </a:pPr>
            <a:r>
              <a:rPr lang="en-US" sz="1800" dirty="0"/>
              <a:t>Mandibular molars &amp; </a:t>
            </a:r>
            <a:r>
              <a:rPr lang="en-US" sz="1800" dirty="0" err="1"/>
              <a:t>mucobuccal</a:t>
            </a:r>
            <a:r>
              <a:rPr lang="en-US" sz="1800" dirty="0"/>
              <a:t> fold</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88</a:t>
            </a:fld>
            <a:endParaRPr lang="en-IN"/>
          </a:p>
        </p:txBody>
      </p:sp>
    </p:spTree>
    <p:extLst>
      <p:ext uri="{BB962C8B-B14F-4D97-AF65-F5344CB8AC3E}">
        <p14:creationId xmlns:p14="http://schemas.microsoft.com/office/powerpoint/2010/main" val="3319682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pPr>
            <a:r>
              <a:rPr lang="en-US" sz="1800" dirty="0"/>
              <a:t>Procedure</a:t>
            </a:r>
          </a:p>
          <a:p>
            <a:pPr lvl="1" algn="just">
              <a:lnSpc>
                <a:spcPct val="170000"/>
              </a:lnSpc>
            </a:pPr>
            <a:r>
              <a:rPr lang="en-US" sz="1800" dirty="0"/>
              <a:t>Assume correct position</a:t>
            </a:r>
          </a:p>
          <a:p>
            <a:pPr lvl="1" algn="just">
              <a:lnSpc>
                <a:spcPct val="170000"/>
              </a:lnSpc>
            </a:pPr>
            <a:r>
              <a:rPr lang="en-US" sz="1800" dirty="0"/>
              <a:t>Position the patient supine/semi supine</a:t>
            </a:r>
          </a:p>
          <a:p>
            <a:pPr lvl="1" algn="just">
              <a:lnSpc>
                <a:spcPct val="170000"/>
              </a:lnSpc>
            </a:pPr>
            <a:r>
              <a:rPr lang="en-US" sz="1800" dirty="0"/>
              <a:t>Buccal soft tissue is retracted with the index finger of left hand</a:t>
            </a:r>
          </a:p>
          <a:p>
            <a:pPr lvl="1" algn="just">
              <a:lnSpc>
                <a:spcPct val="170000"/>
              </a:lnSpc>
            </a:pPr>
            <a:r>
              <a:rPr lang="en-US" sz="1800" dirty="0"/>
              <a:t>Syringe is directed towards injection site parallel to the occlusal plane on the side of the injection</a:t>
            </a:r>
          </a:p>
          <a:p>
            <a:pPr lvl="1" algn="just">
              <a:lnSpc>
                <a:spcPct val="170000"/>
              </a:lnSpc>
            </a:pPr>
            <a:r>
              <a:rPr lang="en-US" sz="1800" dirty="0"/>
              <a:t>Penetrate needle distal &amp; buccal to last molar</a:t>
            </a:r>
          </a:p>
          <a:p>
            <a:pPr lvl="1" algn="just">
              <a:lnSpc>
                <a:spcPct val="170000"/>
              </a:lnSpc>
            </a:pPr>
            <a:r>
              <a:rPr lang="en-US" sz="1800" dirty="0"/>
              <a:t>With negative aspiration deposit 0.2 – 0.5 ml of solution</a:t>
            </a:r>
          </a:p>
          <a:p>
            <a:pPr lvl="1" algn="just">
              <a:lnSpc>
                <a:spcPct val="170000"/>
              </a:lnSpc>
            </a:pPr>
            <a:r>
              <a:rPr lang="en-US" sz="1800" dirty="0"/>
              <a:t>Withdraw the needle &amp; make it safe</a:t>
            </a:r>
          </a:p>
          <a:p>
            <a:pPr lvl="1" algn="just">
              <a:lnSpc>
                <a:spcPct val="170000"/>
              </a:lnSpc>
            </a:pPr>
            <a:r>
              <a:rPr lang="en-US" sz="1800" dirty="0"/>
              <a:t>Wait approximately 1 min before commencement of procedure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89</a:t>
            </a:fld>
            <a:endParaRPr lang="en-IN"/>
          </a:p>
        </p:txBody>
      </p:sp>
    </p:spTree>
    <p:extLst>
      <p:ext uri="{BB962C8B-B14F-4D97-AF65-F5344CB8AC3E}">
        <p14:creationId xmlns:p14="http://schemas.microsoft.com/office/powerpoint/2010/main" val="144254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3E6A8B9-7F2E-41C0-90BF-BC003AA97B72}" type="slidenum">
              <a:rPr lang="en-IN" smtClean="0"/>
              <a:pPr/>
              <a:t>4</a:t>
            </a:fld>
            <a:endParaRPr lang="en-IN"/>
          </a:p>
        </p:txBody>
      </p:sp>
    </p:spTree>
    <p:extLst>
      <p:ext uri="{BB962C8B-B14F-4D97-AF65-F5344CB8AC3E}">
        <p14:creationId xmlns:p14="http://schemas.microsoft.com/office/powerpoint/2010/main" val="3879498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pPr>
            <a:r>
              <a:rPr lang="en-US" sz="1800" b="1" dirty="0"/>
              <a:t>Nerves anesthetized </a:t>
            </a:r>
          </a:p>
          <a:p>
            <a:pPr lvl="1" algn="just">
              <a:lnSpc>
                <a:spcPct val="170000"/>
              </a:lnSpc>
            </a:pPr>
            <a:r>
              <a:rPr lang="en-US" sz="1800" dirty="0"/>
              <a:t>Lingual nerve, a branch of the mandibular nerve</a:t>
            </a:r>
          </a:p>
          <a:p>
            <a:pPr algn="just">
              <a:lnSpc>
                <a:spcPct val="170000"/>
              </a:lnSpc>
            </a:pPr>
            <a:r>
              <a:rPr lang="en-US" sz="1800" b="1" dirty="0"/>
              <a:t>Areas anesthetized</a:t>
            </a:r>
          </a:p>
          <a:p>
            <a:pPr lvl="1" algn="just">
              <a:lnSpc>
                <a:spcPct val="170000"/>
              </a:lnSpc>
            </a:pPr>
            <a:r>
              <a:rPr lang="en-US" sz="1800" dirty="0"/>
              <a:t>Anterior two thirds of the tongue and the floor of the oral cavity</a:t>
            </a:r>
          </a:p>
          <a:p>
            <a:pPr lvl="1" algn="just">
              <a:lnSpc>
                <a:spcPct val="170000"/>
              </a:lnSpc>
            </a:pPr>
            <a:r>
              <a:rPr lang="en-US" sz="1800" dirty="0"/>
              <a:t>Mucosa and </a:t>
            </a:r>
            <a:r>
              <a:rPr lang="en-US" sz="1800" dirty="0" err="1"/>
              <a:t>mucoperiosteum</a:t>
            </a:r>
            <a:r>
              <a:rPr lang="en-US" sz="1800" dirty="0"/>
              <a:t> on the lingual side of the mandible</a:t>
            </a:r>
          </a:p>
          <a:p>
            <a:pPr algn="just">
              <a:lnSpc>
                <a:spcPct val="170000"/>
              </a:lnSpc>
            </a:pPr>
            <a:r>
              <a:rPr lang="en-US" sz="1800" b="1" dirty="0"/>
              <a:t>Anatomical landmarks</a:t>
            </a:r>
          </a:p>
          <a:p>
            <a:pPr lvl="1" algn="just">
              <a:lnSpc>
                <a:spcPct val="170000"/>
              </a:lnSpc>
            </a:pPr>
            <a:r>
              <a:rPr lang="en-US" sz="1800" dirty="0"/>
              <a:t>The landmarks are the same as those for the inferior alveolar nerve</a:t>
            </a:r>
          </a:p>
          <a:p>
            <a:pPr algn="just">
              <a:lnSpc>
                <a:spcPct val="170000"/>
              </a:lnSpc>
            </a:pPr>
            <a:r>
              <a:rPr lang="en-US" sz="1800" b="1" dirty="0"/>
              <a:t>Indication</a:t>
            </a:r>
          </a:p>
          <a:p>
            <a:pPr lvl="1" algn="just">
              <a:lnSpc>
                <a:spcPct val="170000"/>
              </a:lnSpc>
            </a:pPr>
            <a:r>
              <a:rPr lang="en-US" sz="1800" dirty="0"/>
              <a:t>For surgical procedures of the anterior two thirds of the tongue, floor of the oral cavity, and mucous membrane on the lingual side of the mandible</a:t>
            </a:r>
          </a:p>
          <a:p>
            <a:pPr algn="just">
              <a:lnSpc>
                <a:spcPct val="170000"/>
              </a:lnSpc>
            </a:pPr>
            <a:endParaRPr lang="en-US" sz="1800" b="1" dirty="0"/>
          </a:p>
          <a:p>
            <a:pPr algn="just">
              <a:lnSpc>
                <a:spcPct val="170000"/>
              </a:lnSpc>
            </a:pPr>
            <a:r>
              <a:rPr lang="en-US" sz="1800" b="1" dirty="0"/>
              <a:t>Technique</a:t>
            </a:r>
          </a:p>
          <a:p>
            <a:pPr lvl="1" algn="just">
              <a:lnSpc>
                <a:spcPct val="170000"/>
              </a:lnSpc>
            </a:pPr>
            <a:r>
              <a:rPr lang="en-US" sz="1800" dirty="0"/>
              <a:t>The technique is the same as that for the inferior alveolar nerve, as previously described</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90</a:t>
            </a:fld>
            <a:endParaRPr lang="en-IN"/>
          </a:p>
        </p:txBody>
      </p:sp>
    </p:spTree>
    <p:extLst>
      <p:ext uri="{BB962C8B-B14F-4D97-AF65-F5344CB8AC3E}">
        <p14:creationId xmlns:p14="http://schemas.microsoft.com/office/powerpoint/2010/main" val="2237490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70000"/>
              </a:lnSpc>
              <a:tabLst>
                <a:tab pos="457200" algn="l"/>
              </a:tabLst>
            </a:pPr>
            <a:r>
              <a:rPr lang="en-US" sz="2000" b="1" dirty="0"/>
              <a:t>Nerves anesthetized </a:t>
            </a:r>
          </a:p>
          <a:p>
            <a:pPr marL="857250" lvl="1" indent="-457200" algn="just">
              <a:lnSpc>
                <a:spcPct val="170000"/>
              </a:lnSpc>
              <a:tabLst>
                <a:tab pos="457200" algn="l"/>
              </a:tabLst>
            </a:pPr>
            <a:r>
              <a:rPr lang="en-US" sz="2000" dirty="0"/>
              <a:t>Mental nerve</a:t>
            </a:r>
          </a:p>
          <a:p>
            <a:pPr marL="457200" indent="-457200" algn="just">
              <a:lnSpc>
                <a:spcPct val="170000"/>
              </a:lnSpc>
              <a:tabLst>
                <a:tab pos="457200" algn="l"/>
              </a:tabLst>
            </a:pPr>
            <a:r>
              <a:rPr lang="en-US" sz="2000" b="1" dirty="0"/>
              <a:t>Areas anesthetized</a:t>
            </a:r>
          </a:p>
          <a:p>
            <a:pPr marL="857250" lvl="1" indent="-457200" algn="just">
              <a:lnSpc>
                <a:spcPct val="170000"/>
              </a:lnSpc>
              <a:tabLst>
                <a:tab pos="457200" algn="l"/>
              </a:tabLst>
            </a:pPr>
            <a:r>
              <a:rPr lang="en-US" sz="2000" dirty="0"/>
              <a:t>Buccal mucous membrane anterior to mental foramen to midline and skin of lower lip</a:t>
            </a:r>
          </a:p>
          <a:p>
            <a:pPr marL="457200" indent="-457200">
              <a:lnSpc>
                <a:spcPct val="150000"/>
              </a:lnSpc>
              <a:tabLst>
                <a:tab pos="457200" algn="l"/>
              </a:tabLst>
            </a:pPr>
            <a:r>
              <a:rPr lang="en-US" sz="1800" b="1" dirty="0"/>
              <a:t>Technique  </a:t>
            </a:r>
          </a:p>
          <a:p>
            <a:pPr marL="857250" lvl="1" indent="-457200">
              <a:lnSpc>
                <a:spcPct val="150000"/>
              </a:lnSpc>
              <a:tabLst>
                <a:tab pos="457200" algn="l"/>
              </a:tabLst>
            </a:pPr>
            <a:r>
              <a:rPr lang="en-US" sz="1800" dirty="0"/>
              <a:t>25 or 27 gauge short needle is used</a:t>
            </a:r>
          </a:p>
          <a:p>
            <a:pPr marL="457200" indent="-457200">
              <a:lnSpc>
                <a:spcPct val="150000"/>
              </a:lnSpc>
              <a:tabLst>
                <a:tab pos="457200" algn="l"/>
              </a:tabLst>
            </a:pPr>
            <a:r>
              <a:rPr lang="en-US" sz="1800" b="1" dirty="0"/>
              <a:t>Area of insertion</a:t>
            </a:r>
          </a:p>
          <a:p>
            <a:pPr marL="857250" lvl="1" indent="-457200">
              <a:lnSpc>
                <a:spcPct val="150000"/>
              </a:lnSpc>
              <a:tabLst>
                <a:tab pos="457200" algn="l"/>
              </a:tabLst>
            </a:pPr>
            <a:r>
              <a:rPr lang="en-US" sz="1800" dirty="0" err="1"/>
              <a:t>Mucobuccal</a:t>
            </a:r>
            <a:r>
              <a:rPr lang="en-US" sz="1800" dirty="0"/>
              <a:t> fold at or just anterior to mental foramen</a:t>
            </a:r>
          </a:p>
          <a:p>
            <a:pPr marL="457200" indent="-457200">
              <a:lnSpc>
                <a:spcPct val="150000"/>
              </a:lnSpc>
              <a:tabLst>
                <a:tab pos="457200" algn="l"/>
              </a:tabLst>
            </a:pPr>
            <a:r>
              <a:rPr lang="en-US" sz="1800" b="1" dirty="0"/>
              <a:t>Landmarks</a:t>
            </a:r>
          </a:p>
          <a:p>
            <a:pPr marL="857250" lvl="1" indent="-457200">
              <a:lnSpc>
                <a:spcPct val="150000"/>
              </a:lnSpc>
              <a:tabLst>
                <a:tab pos="457200" algn="l"/>
              </a:tabLst>
            </a:pPr>
            <a:r>
              <a:rPr lang="en-US" sz="1800" dirty="0"/>
              <a:t>Mandibular premolar &amp; </a:t>
            </a:r>
            <a:r>
              <a:rPr lang="en-US" sz="1800" dirty="0" err="1"/>
              <a:t>mucobuccal</a:t>
            </a:r>
            <a:r>
              <a:rPr lang="en-US" sz="1800" dirty="0"/>
              <a:t> fold</a:t>
            </a:r>
          </a:p>
          <a:p>
            <a:pPr marL="457200" indent="-457200">
              <a:lnSpc>
                <a:spcPct val="150000"/>
              </a:lnSpc>
              <a:tabLst>
                <a:tab pos="457200" algn="l"/>
              </a:tabLst>
            </a:pPr>
            <a:r>
              <a:rPr lang="en-US" sz="1800" b="1" dirty="0"/>
              <a:t>Orientation of bevel</a:t>
            </a:r>
          </a:p>
          <a:p>
            <a:pPr marL="857250" lvl="1" indent="-457200">
              <a:lnSpc>
                <a:spcPct val="150000"/>
              </a:lnSpc>
              <a:tabLst>
                <a:tab pos="457200" algn="l"/>
              </a:tabLst>
            </a:pPr>
            <a:r>
              <a:rPr lang="en-US" sz="1800" dirty="0"/>
              <a:t>Towards bone </a:t>
            </a:r>
          </a:p>
          <a:p>
            <a:pPr marL="857250" lvl="1" indent="-457200" algn="just">
              <a:lnSpc>
                <a:spcPct val="170000"/>
              </a:lnSpc>
              <a:tabLst>
                <a:tab pos="457200" algn="l"/>
              </a:tabLst>
            </a:pP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91</a:t>
            </a:fld>
            <a:endParaRPr lang="en-IN"/>
          </a:p>
        </p:txBody>
      </p:sp>
    </p:spTree>
    <p:extLst>
      <p:ext uri="{BB962C8B-B14F-4D97-AF65-F5344CB8AC3E}">
        <p14:creationId xmlns:p14="http://schemas.microsoft.com/office/powerpoint/2010/main" val="3663927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70000"/>
              </a:lnSpc>
              <a:tabLst>
                <a:tab pos="457200" algn="l"/>
              </a:tabLst>
            </a:pPr>
            <a:r>
              <a:rPr lang="en-US" sz="2000" b="1" dirty="0"/>
              <a:t>Procedure</a:t>
            </a:r>
          </a:p>
          <a:p>
            <a:pPr marL="857250" lvl="1" indent="-457200" algn="just">
              <a:lnSpc>
                <a:spcPct val="170000"/>
              </a:lnSpc>
              <a:tabLst>
                <a:tab pos="457200" algn="l"/>
              </a:tabLst>
            </a:pPr>
            <a:r>
              <a:rPr lang="en-US" sz="2000" dirty="0"/>
              <a:t>Assume the correct position</a:t>
            </a:r>
          </a:p>
          <a:p>
            <a:pPr marL="857250" lvl="1" indent="-457200" algn="just">
              <a:lnSpc>
                <a:spcPct val="170000"/>
              </a:lnSpc>
              <a:tabLst>
                <a:tab pos="457200" algn="l"/>
              </a:tabLst>
            </a:pPr>
            <a:r>
              <a:rPr lang="en-US" sz="2000" dirty="0"/>
              <a:t>Patient in supine position</a:t>
            </a:r>
          </a:p>
          <a:p>
            <a:pPr marL="857250" lvl="1" indent="-457200" algn="just">
              <a:lnSpc>
                <a:spcPct val="170000"/>
              </a:lnSpc>
              <a:tabLst>
                <a:tab pos="457200" algn="l"/>
              </a:tabLst>
            </a:pPr>
            <a:r>
              <a:rPr lang="en-US" sz="2000" dirty="0"/>
              <a:t>Locate the mental foramen</a:t>
            </a:r>
          </a:p>
          <a:p>
            <a:pPr marL="857250" lvl="1" indent="-457200" algn="just">
              <a:lnSpc>
                <a:spcPct val="170000"/>
              </a:lnSpc>
              <a:tabLst>
                <a:tab pos="457200" algn="l"/>
              </a:tabLst>
            </a:pPr>
            <a:r>
              <a:rPr lang="en-US" sz="2000" dirty="0"/>
              <a:t>Place the index finger in the </a:t>
            </a:r>
            <a:r>
              <a:rPr lang="en-US" sz="2000" dirty="0" err="1"/>
              <a:t>mucobuccal</a:t>
            </a:r>
            <a:r>
              <a:rPr lang="en-US" sz="2000" dirty="0"/>
              <a:t> fold &amp;press against the body or mandible in the 1 molar area</a:t>
            </a:r>
          </a:p>
          <a:p>
            <a:pPr marL="857250" lvl="1" indent="-457200" algn="just">
              <a:lnSpc>
                <a:spcPct val="170000"/>
              </a:lnSpc>
              <a:tabLst>
                <a:tab pos="457200" algn="l"/>
              </a:tabLst>
            </a:pPr>
            <a:r>
              <a:rPr lang="en-US" sz="2000" dirty="0"/>
              <a:t>Move finger slowly anteriorly until the bone beneath finger feels irregular &amp; some what concave</a:t>
            </a:r>
          </a:p>
          <a:p>
            <a:pPr marL="857250" lvl="1" indent="-457200" algn="just">
              <a:lnSpc>
                <a:spcPct val="170000"/>
              </a:lnSpc>
              <a:tabLst>
                <a:tab pos="457200" algn="l"/>
              </a:tabLst>
            </a:pPr>
            <a:r>
              <a:rPr lang="en-US" sz="2000" dirty="0"/>
              <a:t>Prepare the tissue at the site of the injection</a:t>
            </a:r>
          </a:p>
          <a:p>
            <a:pPr marL="857250" lvl="1" indent="-457200" algn="just">
              <a:lnSpc>
                <a:spcPct val="150000"/>
              </a:lnSpc>
              <a:tabLst>
                <a:tab pos="457200" algn="l"/>
              </a:tabLst>
            </a:pPr>
            <a:r>
              <a:rPr lang="en-US" sz="2000" dirty="0"/>
              <a:t>With your index finger pull lower lip &amp; buccal soft tissues laterally</a:t>
            </a:r>
          </a:p>
          <a:p>
            <a:pPr marL="857250" lvl="1" indent="-457200" algn="just">
              <a:lnSpc>
                <a:spcPct val="150000"/>
              </a:lnSpc>
              <a:tabLst>
                <a:tab pos="457200" algn="l"/>
              </a:tabLst>
            </a:pPr>
            <a:r>
              <a:rPr lang="en-US" sz="2000" dirty="0"/>
              <a:t>Orient the syringe with bevel directed towards bone</a:t>
            </a:r>
          </a:p>
          <a:p>
            <a:pPr marL="857250" lvl="1" indent="-457200" algn="just">
              <a:lnSpc>
                <a:spcPct val="150000"/>
              </a:lnSpc>
              <a:tabLst>
                <a:tab pos="457200" algn="l"/>
              </a:tabLst>
            </a:pPr>
            <a:r>
              <a:rPr lang="en-US" sz="2000" dirty="0"/>
              <a:t>Penetrate the mucous membrane at the injection site, at the canine or 1</a:t>
            </a:r>
            <a:r>
              <a:rPr lang="en-US" sz="2000" baseline="30000" dirty="0"/>
              <a:t>st</a:t>
            </a:r>
            <a:r>
              <a:rPr lang="en-US" sz="2000" dirty="0"/>
              <a:t> premolar, directing syringe towards the mental foramen</a:t>
            </a:r>
          </a:p>
          <a:p>
            <a:pPr marL="857250" lvl="1" indent="-457200" algn="just">
              <a:lnSpc>
                <a:spcPct val="150000"/>
              </a:lnSpc>
              <a:tabLst>
                <a:tab pos="457200" algn="l"/>
              </a:tabLst>
            </a:pPr>
            <a:r>
              <a:rPr lang="en-US" sz="2000" dirty="0"/>
              <a:t>Advance the needle until the foramen is reached</a:t>
            </a:r>
          </a:p>
          <a:p>
            <a:pPr marL="857250" lvl="1" indent="-457200" algn="just">
              <a:lnSpc>
                <a:spcPct val="150000"/>
              </a:lnSpc>
              <a:tabLst>
                <a:tab pos="457200" algn="l"/>
              </a:tabLst>
            </a:pPr>
            <a:r>
              <a:rPr lang="en-US" sz="2000" dirty="0"/>
              <a:t>Aspirate</a:t>
            </a:r>
          </a:p>
          <a:p>
            <a:pPr marL="857250" lvl="1" indent="-457200" algn="just">
              <a:lnSpc>
                <a:spcPct val="150000"/>
              </a:lnSpc>
              <a:tabLst>
                <a:tab pos="457200" algn="l"/>
              </a:tabLst>
            </a:pPr>
            <a:r>
              <a:rPr lang="en-US" sz="2000" dirty="0"/>
              <a:t>If negative, slowly deposit 0.6ml over 20 sec</a:t>
            </a:r>
          </a:p>
          <a:p>
            <a:pPr marL="857250" lvl="1" indent="-457200" algn="just">
              <a:lnSpc>
                <a:spcPct val="150000"/>
              </a:lnSpc>
              <a:tabLst>
                <a:tab pos="457200" algn="l"/>
              </a:tabLst>
            </a:pPr>
            <a:r>
              <a:rPr lang="en-US" sz="2000" dirty="0"/>
              <a:t>Withdraw the syringe &amp; immediately make the needle safe</a:t>
            </a:r>
          </a:p>
          <a:p>
            <a:pPr marL="857250" lvl="1" indent="-457200" algn="just">
              <a:lnSpc>
                <a:spcPct val="150000"/>
              </a:lnSpc>
              <a:tabLst>
                <a:tab pos="457200" algn="l"/>
              </a:tabLst>
            </a:pPr>
            <a:r>
              <a:rPr lang="en-US" sz="2000" dirty="0"/>
              <a:t>Wait 2-3 min before commencing the procedure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92</a:t>
            </a:fld>
            <a:endParaRPr lang="en-IN"/>
          </a:p>
        </p:txBody>
      </p:sp>
    </p:spTree>
    <p:extLst>
      <p:ext uri="{BB962C8B-B14F-4D97-AF65-F5344CB8AC3E}">
        <p14:creationId xmlns:p14="http://schemas.microsoft.com/office/powerpoint/2010/main" val="1641687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sz="1800" dirty="0"/>
              <a:t>Areas anesthetized</a:t>
            </a:r>
          </a:p>
          <a:p>
            <a:pPr lvl="1">
              <a:lnSpc>
                <a:spcPct val="170000"/>
              </a:lnSpc>
            </a:pPr>
            <a:r>
              <a:rPr lang="en-US" sz="1800" dirty="0"/>
              <a:t>Mandibular teeth to midline</a:t>
            </a:r>
          </a:p>
          <a:p>
            <a:pPr lvl="1">
              <a:lnSpc>
                <a:spcPct val="150000"/>
              </a:lnSpc>
            </a:pPr>
            <a:r>
              <a:rPr lang="en-US" sz="1800" dirty="0"/>
              <a:t>Buccal </a:t>
            </a:r>
            <a:r>
              <a:rPr lang="en-US" sz="1800" dirty="0" err="1"/>
              <a:t>mucoperosteum</a:t>
            </a:r>
            <a:r>
              <a:rPr lang="en-US" sz="1800" dirty="0"/>
              <a:t> &amp; mucous membrane</a:t>
            </a:r>
          </a:p>
          <a:p>
            <a:pPr lvl="1">
              <a:lnSpc>
                <a:spcPct val="150000"/>
              </a:lnSpc>
            </a:pPr>
            <a:r>
              <a:rPr lang="en-US" sz="1800" dirty="0"/>
              <a:t>Anterior 2/3</a:t>
            </a:r>
            <a:r>
              <a:rPr lang="en-US" sz="1800" baseline="30000" dirty="0"/>
              <a:t>rd</a:t>
            </a:r>
            <a:r>
              <a:rPr lang="en-US" sz="1800" dirty="0"/>
              <a:t> of tongue &amp; floor of mouth</a:t>
            </a:r>
          </a:p>
          <a:p>
            <a:pPr lvl="1">
              <a:lnSpc>
                <a:spcPct val="150000"/>
              </a:lnSpc>
            </a:pPr>
            <a:r>
              <a:rPr lang="en-US" sz="1800" dirty="0"/>
              <a:t>Lingual soft tissues &amp; periosteum</a:t>
            </a:r>
          </a:p>
          <a:p>
            <a:pPr lvl="1">
              <a:lnSpc>
                <a:spcPct val="150000"/>
              </a:lnSpc>
            </a:pPr>
            <a:r>
              <a:rPr lang="en-US" sz="1800" dirty="0"/>
              <a:t>Body, inferior ramus</a:t>
            </a:r>
          </a:p>
          <a:p>
            <a:pPr lvl="1">
              <a:lnSpc>
                <a:spcPct val="150000"/>
              </a:lnSpc>
            </a:pPr>
            <a:r>
              <a:rPr lang="en-US" sz="1800" dirty="0"/>
              <a:t>Skin over </a:t>
            </a:r>
            <a:r>
              <a:rPr lang="en-US" sz="1800" dirty="0" err="1"/>
              <a:t>zygoma</a:t>
            </a:r>
            <a:r>
              <a:rPr lang="en-US" sz="1800" dirty="0"/>
              <a:t>, </a:t>
            </a:r>
            <a:r>
              <a:rPr lang="en-US" sz="1800" dirty="0" err="1"/>
              <a:t>cheeck</a:t>
            </a:r>
            <a:r>
              <a:rPr lang="en-US" sz="1800" dirty="0"/>
              <a:t> &amp; temporal regions</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93</a:t>
            </a:fld>
            <a:endParaRPr lang="en-IN"/>
          </a:p>
        </p:txBody>
      </p:sp>
    </p:spTree>
    <p:extLst>
      <p:ext uri="{BB962C8B-B14F-4D97-AF65-F5344CB8AC3E}">
        <p14:creationId xmlns:p14="http://schemas.microsoft.com/office/powerpoint/2010/main" val="1454417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2000" dirty="0"/>
              <a:t>Technique</a:t>
            </a:r>
          </a:p>
          <a:p>
            <a:pPr lvl="1" algn="just">
              <a:lnSpc>
                <a:spcPct val="150000"/>
              </a:lnSpc>
            </a:pPr>
            <a:r>
              <a:rPr lang="en-US" sz="2000" dirty="0"/>
              <a:t>25 gauge long needle recommended</a:t>
            </a:r>
          </a:p>
          <a:p>
            <a:pPr algn="just">
              <a:lnSpc>
                <a:spcPct val="150000"/>
              </a:lnSpc>
            </a:pPr>
            <a:r>
              <a:rPr lang="en-US" sz="2000" dirty="0"/>
              <a:t>Area of insertion</a:t>
            </a:r>
          </a:p>
          <a:p>
            <a:pPr lvl="1" algn="just">
              <a:lnSpc>
                <a:spcPct val="150000"/>
              </a:lnSpc>
            </a:pPr>
            <a:r>
              <a:rPr lang="en-US" sz="2000" dirty="0"/>
              <a:t>Mucous membrane on the mesial of mandibular ramus, on a line from </a:t>
            </a:r>
            <a:r>
              <a:rPr lang="en-US" sz="2000" dirty="0" err="1"/>
              <a:t>inertragic</a:t>
            </a:r>
            <a:r>
              <a:rPr lang="en-US" sz="2000" dirty="0"/>
              <a:t> notch to corner of the mouth just distal to maxillary second molar</a:t>
            </a:r>
          </a:p>
          <a:p>
            <a:pPr algn="just">
              <a:lnSpc>
                <a:spcPct val="150000"/>
              </a:lnSpc>
            </a:pPr>
            <a:r>
              <a:rPr lang="en-US" sz="2000" dirty="0"/>
              <a:t>Target area</a:t>
            </a:r>
          </a:p>
          <a:p>
            <a:pPr lvl="1" algn="just">
              <a:lnSpc>
                <a:spcPct val="150000"/>
              </a:lnSpc>
            </a:pPr>
            <a:r>
              <a:rPr lang="en-US" sz="2000" dirty="0"/>
              <a:t>Lateral side of condylar neck, just below the insertion of lateral </a:t>
            </a:r>
            <a:r>
              <a:rPr lang="en-US" sz="2000" dirty="0" err="1"/>
              <a:t>pterygoid</a:t>
            </a:r>
            <a:r>
              <a:rPr lang="en-US" sz="2000" dirty="0"/>
              <a:t> muscle</a:t>
            </a:r>
          </a:p>
          <a:p>
            <a:pPr algn="just">
              <a:lnSpc>
                <a:spcPct val="150000"/>
              </a:lnSpc>
            </a:pPr>
            <a:r>
              <a:rPr lang="en-US" sz="2000" dirty="0"/>
              <a:t>Landmarks</a:t>
            </a:r>
          </a:p>
          <a:p>
            <a:pPr lvl="1" algn="just">
              <a:lnSpc>
                <a:spcPct val="150000"/>
              </a:lnSpc>
            </a:pPr>
            <a:r>
              <a:rPr lang="en-US" sz="2000" dirty="0"/>
              <a:t>Extra oral</a:t>
            </a:r>
          </a:p>
          <a:p>
            <a:pPr lvl="2" algn="just">
              <a:lnSpc>
                <a:spcPct val="150000"/>
              </a:lnSpc>
            </a:pPr>
            <a:r>
              <a:rPr lang="en-US" sz="2000" dirty="0"/>
              <a:t>Lower border of tragus</a:t>
            </a:r>
          </a:p>
          <a:p>
            <a:pPr lvl="2" algn="just">
              <a:lnSpc>
                <a:spcPct val="150000"/>
              </a:lnSpc>
            </a:pPr>
            <a:r>
              <a:rPr lang="en-US" sz="2000" dirty="0"/>
              <a:t>Corner of mouth</a:t>
            </a:r>
          </a:p>
          <a:p>
            <a:pPr lvl="1" algn="just">
              <a:lnSpc>
                <a:spcPct val="150000"/>
              </a:lnSpc>
            </a:pPr>
            <a:r>
              <a:rPr lang="en-US" sz="2000" dirty="0"/>
              <a:t>Intraoral</a:t>
            </a:r>
          </a:p>
          <a:p>
            <a:pPr lvl="2" algn="just">
              <a:lnSpc>
                <a:spcPct val="150000"/>
              </a:lnSpc>
            </a:pPr>
            <a:r>
              <a:rPr lang="en-US" sz="2000" dirty="0" err="1"/>
              <a:t>Mesiolingual</a:t>
            </a:r>
            <a:r>
              <a:rPr lang="en-US" sz="2000" dirty="0"/>
              <a:t> cusp of maxillary second molar</a:t>
            </a:r>
          </a:p>
          <a:p>
            <a:pPr algn="just">
              <a:lnSpc>
                <a:spcPct val="150000"/>
              </a:lnSpc>
            </a:pPr>
            <a:r>
              <a:rPr lang="en-US" sz="2000" dirty="0"/>
              <a:t>Technique</a:t>
            </a:r>
          </a:p>
          <a:p>
            <a:pPr lvl="1" algn="just">
              <a:lnSpc>
                <a:spcPct val="150000"/>
              </a:lnSpc>
            </a:pPr>
            <a:r>
              <a:rPr lang="en-US" sz="2000" dirty="0"/>
              <a:t>Assume correct position</a:t>
            </a:r>
          </a:p>
          <a:p>
            <a:pPr lvl="1" algn="just">
              <a:lnSpc>
                <a:spcPct val="150000"/>
              </a:lnSpc>
            </a:pPr>
            <a:r>
              <a:rPr lang="en-US" sz="2000" dirty="0" err="1"/>
              <a:t>Postion</a:t>
            </a:r>
            <a:r>
              <a:rPr lang="en-US" sz="2000" dirty="0"/>
              <a:t> the patient supine/semi supine</a:t>
            </a:r>
          </a:p>
          <a:p>
            <a:pPr lvl="1" algn="just">
              <a:lnSpc>
                <a:spcPct val="150000"/>
              </a:lnSpc>
            </a:pPr>
            <a:r>
              <a:rPr lang="en-US" sz="2000" dirty="0"/>
              <a:t>Locate extra oral landmarks</a:t>
            </a:r>
          </a:p>
          <a:p>
            <a:pPr lvl="1" algn="just">
              <a:lnSpc>
                <a:spcPct val="150000"/>
              </a:lnSpc>
            </a:pPr>
            <a:r>
              <a:rPr lang="en-US" sz="2000" dirty="0"/>
              <a:t>Visualize intraoral landmarks</a:t>
            </a:r>
          </a:p>
          <a:p>
            <a:pPr lvl="1" algn="just">
              <a:lnSpc>
                <a:spcPct val="150000"/>
              </a:lnSpc>
            </a:pPr>
            <a:r>
              <a:rPr lang="en-US" sz="2000" dirty="0"/>
              <a:t>Direct the syringe towards </a:t>
            </a:r>
            <a:r>
              <a:rPr lang="en-US" sz="2000" dirty="0" err="1"/>
              <a:t>towards</a:t>
            </a:r>
            <a:r>
              <a:rPr lang="en-US" sz="2000" dirty="0"/>
              <a:t> the site of injection from the corner of the mouth from opposite side</a:t>
            </a:r>
          </a:p>
          <a:p>
            <a:pPr lvl="1" algn="just">
              <a:lnSpc>
                <a:spcPct val="150000"/>
              </a:lnSpc>
            </a:pPr>
            <a:r>
              <a:rPr lang="en-US" sz="2000" dirty="0"/>
              <a:t>Insert the needle gently into tissues just distal to maxillary second molar at the height of </a:t>
            </a:r>
            <a:r>
              <a:rPr lang="en-US" sz="2000" dirty="0" err="1"/>
              <a:t>mesiopalatal</a:t>
            </a:r>
            <a:r>
              <a:rPr lang="en-US" sz="2000" dirty="0"/>
              <a:t> cusp</a:t>
            </a:r>
          </a:p>
          <a:p>
            <a:pPr lvl="1" algn="just">
              <a:lnSpc>
                <a:spcPct val="150000"/>
              </a:lnSpc>
            </a:pPr>
            <a:r>
              <a:rPr lang="en-US" sz="2000" dirty="0"/>
              <a:t>Align the needle with the plane extending from corner of the mouth to inter </a:t>
            </a:r>
            <a:r>
              <a:rPr lang="en-US" sz="2000" dirty="0" err="1"/>
              <a:t>trajic</a:t>
            </a:r>
            <a:r>
              <a:rPr lang="en-US" sz="2000" dirty="0"/>
              <a:t> notch on the side of injection</a:t>
            </a:r>
          </a:p>
          <a:p>
            <a:pPr lvl="1" algn="just">
              <a:lnSpc>
                <a:spcPct val="150000"/>
              </a:lnSpc>
            </a:pPr>
            <a:r>
              <a:rPr lang="en-US" sz="2000" dirty="0"/>
              <a:t>Direct the syringe towards the target area</a:t>
            </a:r>
          </a:p>
          <a:p>
            <a:pPr lvl="1" algn="just">
              <a:lnSpc>
                <a:spcPct val="150000"/>
              </a:lnSpc>
            </a:pPr>
            <a:r>
              <a:rPr lang="en-US" sz="2000" dirty="0"/>
              <a:t>Slowly advance the needle until bone is contacted.</a:t>
            </a:r>
          </a:p>
          <a:p>
            <a:pPr lvl="1" algn="just">
              <a:lnSpc>
                <a:spcPct val="150000"/>
              </a:lnSpc>
            </a:pPr>
            <a:r>
              <a:rPr lang="en-US" sz="2000" dirty="0"/>
              <a:t>If not contacted, withdraw the needle slightly &amp; redirect.</a:t>
            </a:r>
          </a:p>
          <a:p>
            <a:pPr lvl="1" algn="just">
              <a:lnSpc>
                <a:spcPct val="150000"/>
              </a:lnSpc>
            </a:pPr>
            <a:r>
              <a:rPr lang="en-US" sz="2000" dirty="0"/>
              <a:t>Do not deposit LA if bone not contacted</a:t>
            </a:r>
          </a:p>
          <a:p>
            <a:pPr lvl="1" algn="just">
              <a:lnSpc>
                <a:spcPct val="150000"/>
              </a:lnSpc>
            </a:pPr>
            <a:r>
              <a:rPr lang="en-US" sz="2000" dirty="0"/>
              <a:t>Withdraw  the needle1 mm</a:t>
            </a:r>
          </a:p>
          <a:p>
            <a:pPr lvl="1" algn="just">
              <a:lnSpc>
                <a:spcPct val="150000"/>
              </a:lnSpc>
            </a:pPr>
            <a:r>
              <a:rPr lang="en-US" sz="2000" dirty="0"/>
              <a:t>Aspirate &amp; if negative slowly deposit 1.8 ml over 60 – 90 seconds</a:t>
            </a:r>
          </a:p>
          <a:p>
            <a:pPr lvl="1" algn="just">
              <a:lnSpc>
                <a:spcPct val="150000"/>
              </a:lnSpc>
            </a:pPr>
            <a:r>
              <a:rPr lang="en-US" sz="2000" dirty="0"/>
              <a:t>Withdraw syringe &amp; make the needle safe</a:t>
            </a:r>
          </a:p>
          <a:p>
            <a:pPr algn="just">
              <a:lnSpc>
                <a:spcPct val="150000"/>
              </a:lnSpc>
            </a:pPr>
            <a:r>
              <a:rPr lang="en-US" sz="2000" dirty="0"/>
              <a:t>Complications</a:t>
            </a:r>
          </a:p>
          <a:p>
            <a:pPr lvl="1" algn="just">
              <a:lnSpc>
                <a:spcPct val="150000"/>
              </a:lnSpc>
            </a:pPr>
            <a:r>
              <a:rPr lang="en-US" sz="2000" dirty="0"/>
              <a:t>Hematoma</a:t>
            </a:r>
          </a:p>
          <a:p>
            <a:pPr lvl="1" algn="just">
              <a:lnSpc>
                <a:spcPct val="150000"/>
              </a:lnSpc>
            </a:pPr>
            <a:r>
              <a:rPr lang="en-US" sz="2000" dirty="0" err="1"/>
              <a:t>Trismus</a:t>
            </a:r>
            <a:endParaRPr lang="en-US" sz="2000" dirty="0"/>
          </a:p>
          <a:p>
            <a:pPr lvl="1" algn="just">
              <a:lnSpc>
                <a:spcPct val="150000"/>
              </a:lnSpc>
            </a:pPr>
            <a:r>
              <a:rPr lang="en-US" sz="2000" dirty="0"/>
              <a:t>Temporary </a:t>
            </a:r>
            <a:r>
              <a:rPr lang="en-US" sz="2000" dirty="0" err="1"/>
              <a:t>parylis</a:t>
            </a:r>
            <a:r>
              <a:rPr lang="en-US" sz="2000" dirty="0"/>
              <a:t> of cranial nerves III, IV, VI</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94</a:t>
            </a:fld>
            <a:endParaRPr lang="en-IN"/>
          </a:p>
        </p:txBody>
      </p:sp>
    </p:spTree>
    <p:extLst>
      <p:ext uri="{BB962C8B-B14F-4D97-AF65-F5344CB8AC3E}">
        <p14:creationId xmlns:p14="http://schemas.microsoft.com/office/powerpoint/2010/main" val="1587690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70000"/>
              </a:lnSpc>
              <a:tabLst>
                <a:tab pos="457200" algn="l"/>
              </a:tabLst>
            </a:pPr>
            <a:r>
              <a:rPr lang="en-US" b="1" dirty="0"/>
              <a:t>Areas anesthetized</a:t>
            </a:r>
          </a:p>
          <a:p>
            <a:pPr marL="857250" lvl="1" indent="-457200" algn="just">
              <a:lnSpc>
                <a:spcPct val="170000"/>
              </a:lnSpc>
              <a:tabLst>
                <a:tab pos="457200" algn="l"/>
              </a:tabLst>
            </a:pPr>
            <a:r>
              <a:rPr lang="en-US" dirty="0"/>
              <a:t>All hard and soft tissues to the midline, including floor of the mouth and anterior 2/3nd of tongue</a:t>
            </a:r>
          </a:p>
          <a:p>
            <a:pPr marL="457200" indent="-457200" algn="just">
              <a:lnSpc>
                <a:spcPct val="170000"/>
              </a:lnSpc>
              <a:tabLst>
                <a:tab pos="457200" algn="l"/>
              </a:tabLst>
            </a:pPr>
            <a:r>
              <a:rPr lang="en-US" b="1" dirty="0"/>
              <a:t>Anatomical Landmarks</a:t>
            </a:r>
          </a:p>
          <a:p>
            <a:pPr marL="857250" lvl="1" indent="-457200" algn="just">
              <a:lnSpc>
                <a:spcPct val="170000"/>
              </a:lnSpc>
              <a:buFontTx/>
              <a:buChar char="•"/>
              <a:tabLst>
                <a:tab pos="457200" algn="l"/>
              </a:tabLst>
            </a:pPr>
            <a:r>
              <a:rPr lang="en-US" dirty="0"/>
              <a:t>Occlusal plane of occluding teeth</a:t>
            </a:r>
          </a:p>
          <a:p>
            <a:pPr marL="857250" lvl="1" indent="-457200" algn="just">
              <a:lnSpc>
                <a:spcPct val="170000"/>
              </a:lnSpc>
              <a:buFontTx/>
              <a:buChar char="•"/>
              <a:tabLst>
                <a:tab pos="457200" algn="l"/>
              </a:tabLst>
            </a:pPr>
            <a:r>
              <a:rPr lang="en-US" dirty="0" err="1"/>
              <a:t>Mucogingival</a:t>
            </a:r>
            <a:r>
              <a:rPr lang="en-US" dirty="0"/>
              <a:t> junction of the max. molar</a:t>
            </a:r>
          </a:p>
          <a:p>
            <a:pPr marL="857250" lvl="1" indent="-457200" algn="just">
              <a:lnSpc>
                <a:spcPct val="170000"/>
              </a:lnSpc>
              <a:buFontTx/>
              <a:buChar char="•"/>
              <a:tabLst>
                <a:tab pos="457200" algn="l"/>
              </a:tabLst>
            </a:pPr>
            <a:r>
              <a:rPr lang="en-US" dirty="0"/>
              <a:t>Anterior border of ramus</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95</a:t>
            </a:fld>
            <a:endParaRPr lang="en-IN"/>
          </a:p>
        </p:txBody>
      </p:sp>
    </p:spTree>
    <p:extLst>
      <p:ext uri="{BB962C8B-B14F-4D97-AF65-F5344CB8AC3E}">
        <p14:creationId xmlns:p14="http://schemas.microsoft.com/office/powerpoint/2010/main" val="316775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70000"/>
              </a:lnSpc>
              <a:tabLst>
                <a:tab pos="457200" algn="l"/>
              </a:tabLst>
            </a:pPr>
            <a:r>
              <a:rPr lang="en-US" b="1" dirty="0"/>
              <a:t>Indications</a:t>
            </a:r>
          </a:p>
          <a:p>
            <a:pPr marL="857250" lvl="1" indent="-457200" algn="just">
              <a:lnSpc>
                <a:spcPct val="170000"/>
              </a:lnSpc>
              <a:tabLst>
                <a:tab pos="457200" algn="l"/>
              </a:tabLst>
            </a:pPr>
            <a:r>
              <a:rPr lang="en-US" dirty="0"/>
              <a:t>Limited mandibular opening</a:t>
            </a:r>
          </a:p>
          <a:p>
            <a:pPr marL="857250" lvl="1" indent="-457200" algn="just">
              <a:lnSpc>
                <a:spcPct val="170000"/>
              </a:lnSpc>
              <a:tabLst>
                <a:tab pos="457200" algn="l"/>
              </a:tabLst>
            </a:pPr>
            <a:r>
              <a:rPr lang="en-US" dirty="0"/>
              <a:t>Multiple procedures on mandibular teeth</a:t>
            </a:r>
          </a:p>
          <a:p>
            <a:pPr marL="857250" lvl="1" indent="-457200" algn="just">
              <a:lnSpc>
                <a:spcPct val="170000"/>
              </a:lnSpc>
              <a:tabLst>
                <a:tab pos="457200" algn="l"/>
              </a:tabLst>
            </a:pPr>
            <a:r>
              <a:rPr lang="en-US" dirty="0"/>
              <a:t>Inability to visualize landmarks for IANB</a:t>
            </a:r>
          </a:p>
          <a:p>
            <a:pPr marL="457200" indent="-457200" algn="just">
              <a:lnSpc>
                <a:spcPct val="170000"/>
              </a:lnSpc>
              <a:tabLst>
                <a:tab pos="457200" algn="l"/>
              </a:tabLst>
            </a:pPr>
            <a:r>
              <a:rPr lang="en-US" b="1" dirty="0"/>
              <a:t>Technique</a:t>
            </a:r>
          </a:p>
          <a:p>
            <a:pPr marL="857250" lvl="1" indent="-457200" algn="just">
              <a:lnSpc>
                <a:spcPct val="170000"/>
              </a:lnSpc>
              <a:tabLst>
                <a:tab pos="457200" algn="l"/>
              </a:tabLst>
            </a:pPr>
            <a:r>
              <a:rPr lang="en-US" dirty="0"/>
              <a:t>Operator position : patient’s right  side slightly to the front</a:t>
            </a:r>
          </a:p>
          <a:p>
            <a:pPr marL="857250" lvl="1" indent="-457200" algn="just">
              <a:lnSpc>
                <a:spcPct val="170000"/>
              </a:lnSpc>
              <a:tabLst>
                <a:tab pos="457200" algn="l"/>
              </a:tabLst>
            </a:pPr>
            <a:r>
              <a:rPr lang="en-US" dirty="0"/>
              <a:t>The patient is instructed to occlude the teeth</a:t>
            </a:r>
          </a:p>
          <a:p>
            <a:pPr marL="857250" lvl="1" indent="-457200" algn="just">
              <a:lnSpc>
                <a:spcPct val="170000"/>
              </a:lnSpc>
              <a:tabLst>
                <a:tab pos="457200" algn="l"/>
              </a:tabLst>
            </a:pPr>
            <a:r>
              <a:rPr lang="en-US" dirty="0"/>
              <a:t>The syringe is aligned to the occlusal and </a:t>
            </a:r>
            <a:r>
              <a:rPr lang="en-US" dirty="0" err="1"/>
              <a:t>sagital</a:t>
            </a:r>
            <a:r>
              <a:rPr lang="en-US" dirty="0"/>
              <a:t> planes but positioned at the level of </a:t>
            </a:r>
            <a:r>
              <a:rPr lang="en-US" dirty="0" err="1"/>
              <a:t>mucogingival</a:t>
            </a:r>
            <a:r>
              <a:rPr lang="en-US" dirty="0"/>
              <a:t> junction of max. molars</a:t>
            </a:r>
          </a:p>
          <a:p>
            <a:pPr marL="857250" lvl="1" indent="-457200" algn="just">
              <a:lnSpc>
                <a:spcPct val="170000"/>
              </a:lnSpc>
              <a:tabLst>
                <a:tab pos="457200" algn="l"/>
              </a:tabLst>
            </a:pPr>
            <a:r>
              <a:rPr lang="en-US" dirty="0"/>
              <a:t>The needle penetrates the mucosa just medial to the ramus and inverted 1½ inches</a:t>
            </a:r>
          </a:p>
          <a:p>
            <a:pPr marL="857250" lvl="1" indent="-457200" algn="just">
              <a:lnSpc>
                <a:spcPct val="170000"/>
              </a:lnSpc>
              <a:tabLst>
                <a:tab pos="457200" algn="l"/>
              </a:tabLst>
            </a:pPr>
            <a:r>
              <a:rPr lang="en-US" dirty="0"/>
              <a:t>Following negative aspiration slowly deposit the solution (1.5to 1.8ml)</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96</a:t>
            </a:fld>
            <a:endParaRPr lang="en-IN"/>
          </a:p>
        </p:txBody>
      </p:sp>
    </p:spTree>
    <p:extLst>
      <p:ext uri="{BB962C8B-B14F-4D97-AF65-F5344CB8AC3E}">
        <p14:creationId xmlns:p14="http://schemas.microsoft.com/office/powerpoint/2010/main" val="567015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endParaRPr lang="en-US"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98</a:t>
            </a:fld>
            <a:endParaRPr lang="en-IN"/>
          </a:p>
        </p:txBody>
      </p:sp>
    </p:spTree>
    <p:extLst>
      <p:ext uri="{BB962C8B-B14F-4D97-AF65-F5344CB8AC3E}">
        <p14:creationId xmlns:p14="http://schemas.microsoft.com/office/powerpoint/2010/main" val="1386751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99</a:t>
            </a:fld>
            <a:endParaRPr lang="en-IN"/>
          </a:p>
        </p:txBody>
      </p:sp>
    </p:spTree>
    <p:extLst>
      <p:ext uri="{BB962C8B-B14F-4D97-AF65-F5344CB8AC3E}">
        <p14:creationId xmlns:p14="http://schemas.microsoft.com/office/powerpoint/2010/main" val="2701338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101</a:t>
            </a:fld>
            <a:endParaRPr lang="en-IN"/>
          </a:p>
        </p:txBody>
      </p:sp>
    </p:spTree>
    <p:extLst>
      <p:ext uri="{BB962C8B-B14F-4D97-AF65-F5344CB8AC3E}">
        <p14:creationId xmlns:p14="http://schemas.microsoft.com/office/powerpoint/2010/main" val="307668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900" dirty="0"/>
              <a:t>resting potential which is negative electrical potential of   -70mV because of differing in concentration of ions on either side of membrane.</a:t>
            </a:r>
          </a:p>
          <a:p>
            <a:r>
              <a:rPr lang="en-IN" sz="900" dirty="0"/>
              <a:t>Internal to the membrane is negative in respect to the outer part.</a:t>
            </a:r>
          </a:p>
          <a:p>
            <a:r>
              <a:rPr lang="en-IN" sz="900" dirty="0"/>
              <a:t>Stimulation excites the nerve cells.</a:t>
            </a:r>
          </a:p>
          <a:p>
            <a:r>
              <a:rPr lang="en-IN" sz="900" dirty="0"/>
              <a:t>Initial phase of slow depolarization, the electrical potential becomes slightly less negative.</a:t>
            </a:r>
          </a:p>
          <a:p>
            <a:r>
              <a:rPr lang="en-IN" sz="900" dirty="0"/>
              <a:t>Falling electrical potential reaches a critical level. Extremely rapid phase of depolarisation results reaches to a threshold potential or firing potential where reversal of electrical potential across nerve membrane.</a:t>
            </a:r>
          </a:p>
          <a:p>
            <a:r>
              <a:rPr lang="en-IN" sz="900" dirty="0"/>
              <a:t>Internal to the membrane becomes positive in respect to the outside (+40mV)</a:t>
            </a:r>
          </a:p>
          <a:p>
            <a:r>
              <a:rPr lang="en-IN" dirty="0"/>
              <a:t>This is a phase of Repolarisation.</a:t>
            </a:r>
          </a:p>
          <a:p>
            <a:r>
              <a:rPr lang="en-IN" dirty="0"/>
              <a:t>Electrical potential gradually becomes more negative in respect to the outside until -70mv is achieved.</a:t>
            </a:r>
          </a:p>
          <a:p>
            <a:endParaRPr lang="en-IN" dirty="0"/>
          </a:p>
          <a:p>
            <a:r>
              <a:rPr lang="en-IN" dirty="0"/>
              <a:t>DEPOLARIZATION- 0.3msec</a:t>
            </a:r>
          </a:p>
          <a:p>
            <a:r>
              <a:rPr lang="en-IN" dirty="0"/>
              <a:t>REPOLARIZTION- 0.7msec</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8</a:t>
            </a:fld>
            <a:endParaRPr lang="en-IN"/>
          </a:p>
        </p:txBody>
      </p:sp>
    </p:spTree>
    <p:extLst>
      <p:ext uri="{BB962C8B-B14F-4D97-AF65-F5344CB8AC3E}">
        <p14:creationId xmlns:p14="http://schemas.microsoft.com/office/powerpoint/2010/main" val="3600077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60000"/>
              </a:lnSpc>
            </a:pPr>
            <a:r>
              <a:rPr lang="en-US" sz="1800" b="1" dirty="0"/>
              <a:t>Technique</a:t>
            </a:r>
          </a:p>
          <a:p>
            <a:pPr lvl="1" algn="just">
              <a:lnSpc>
                <a:spcPct val="160000"/>
              </a:lnSpc>
            </a:pPr>
            <a:r>
              <a:rPr lang="en-US" sz="1800" dirty="0"/>
              <a:t>The technique is essentially the same as that used for the block of the maxillary nerve, with the exception that a marker is placed on the needle at a measured distance of 5 cm</a:t>
            </a:r>
          </a:p>
          <a:p>
            <a:pPr lvl="1" algn="just">
              <a:lnSpc>
                <a:spcPct val="160000"/>
              </a:lnSpc>
            </a:pPr>
            <a:r>
              <a:rPr lang="en-US" sz="1800" dirty="0"/>
              <a:t>After the needle contacts the lateral </a:t>
            </a:r>
            <a:r>
              <a:rPr lang="en-US" sz="1800" dirty="0" err="1"/>
              <a:t>pterygoid</a:t>
            </a:r>
            <a:r>
              <a:rPr lang="en-US" sz="1800" dirty="0"/>
              <a:t> plate, it is withdrawn exactly as in the maxillary block</a:t>
            </a:r>
          </a:p>
          <a:p>
            <a:pPr marL="742950" lvl="2" indent="-342900" algn="just">
              <a:lnSpc>
                <a:spcPct val="160000"/>
              </a:lnSpc>
            </a:pPr>
            <a:r>
              <a:rPr lang="en-US" sz="1800" dirty="0"/>
              <a:t>When reinserted, the needle is directed upward and slightly posteriorly so that the needle will pass posterior to the lateral </a:t>
            </a:r>
            <a:r>
              <a:rPr lang="en-US" sz="1800" dirty="0" err="1"/>
              <a:t>pterygoid</a:t>
            </a:r>
            <a:r>
              <a:rPr lang="en-US" sz="1800" dirty="0"/>
              <a:t> plate</a:t>
            </a:r>
          </a:p>
          <a:p>
            <a:pPr marL="742950" lvl="2" indent="-342900" algn="just">
              <a:lnSpc>
                <a:spcPct val="160000"/>
              </a:lnSpc>
            </a:pPr>
            <a:r>
              <a:rPr lang="en-US" sz="1800" dirty="0"/>
              <a:t>The needle should not be introduced to a depth greater than the measured 5 cm</a:t>
            </a:r>
          </a:p>
          <a:p>
            <a:pPr algn="just">
              <a:lnSpc>
                <a:spcPct val="150000"/>
              </a:lnSpc>
            </a:pPr>
            <a:r>
              <a:rPr lang="en-US" sz="2000" b="1" dirty="0"/>
              <a:t>Symptoms of anesthesia </a:t>
            </a:r>
          </a:p>
          <a:p>
            <a:pPr lvl="1" algn="just">
              <a:lnSpc>
                <a:spcPct val="150000"/>
              </a:lnSpc>
            </a:pPr>
            <a:r>
              <a:rPr lang="en-US" sz="2000" dirty="0"/>
              <a:t>Subjective symptoms</a:t>
            </a:r>
          </a:p>
          <a:p>
            <a:pPr lvl="2" algn="just">
              <a:lnSpc>
                <a:spcPct val="150000"/>
              </a:lnSpc>
            </a:pPr>
            <a:r>
              <a:rPr lang="en-US" sz="2000" dirty="0"/>
              <a:t>Tingling and numbness of the lower lip and anterior two thirds of the tongue. </a:t>
            </a:r>
          </a:p>
          <a:p>
            <a:pPr lvl="1" algn="just">
              <a:lnSpc>
                <a:spcPct val="150000"/>
              </a:lnSpc>
            </a:pPr>
            <a:r>
              <a:rPr lang="en-US" sz="2000" dirty="0"/>
              <a:t>Objective symptoms</a:t>
            </a:r>
          </a:p>
          <a:p>
            <a:pPr lvl="2" algn="just">
              <a:lnSpc>
                <a:spcPct val="150000"/>
              </a:lnSpc>
            </a:pPr>
            <a:r>
              <a:rPr lang="en-US" sz="2000" dirty="0"/>
              <a:t>Opening the mandible and tapping the jaws shut will demonstrate a decided difference in the feeling of the lower teeth and the floor of the mouth</a:t>
            </a:r>
          </a:p>
          <a:p>
            <a:pPr lvl="2" algn="just">
              <a:lnSpc>
                <a:spcPct val="150000"/>
              </a:lnSpc>
            </a:pPr>
            <a:r>
              <a:rPr lang="en-US" sz="2000" dirty="0"/>
              <a:t>Instrumentation will also demonstrate the presence of anesthesia</a:t>
            </a:r>
          </a:p>
          <a:p>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102</a:t>
            </a:fld>
            <a:endParaRPr lang="en-IN"/>
          </a:p>
        </p:txBody>
      </p:sp>
    </p:spTree>
    <p:extLst>
      <p:ext uri="{BB962C8B-B14F-4D97-AF65-F5344CB8AC3E}">
        <p14:creationId xmlns:p14="http://schemas.microsoft.com/office/powerpoint/2010/main" val="3322799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just">
              <a:lnSpc>
                <a:spcPct val="170000"/>
              </a:lnSpc>
              <a:tabLst>
                <a:tab pos="635000" algn="l"/>
              </a:tabLst>
            </a:pPr>
            <a:r>
              <a:rPr lang="en-US" sz="2000" b="1" dirty="0"/>
              <a:t>Causes</a:t>
            </a:r>
          </a:p>
          <a:p>
            <a:pPr marL="1085850" lvl="1" indent="-457200" algn="just">
              <a:lnSpc>
                <a:spcPct val="170000"/>
              </a:lnSpc>
              <a:tabLst>
                <a:tab pos="635000" algn="l"/>
              </a:tabLst>
            </a:pPr>
            <a:r>
              <a:rPr lang="en-US" sz="2000" dirty="0"/>
              <a:t>Sudden unexpected movement</a:t>
            </a:r>
          </a:p>
          <a:p>
            <a:pPr marL="1085850" lvl="1" indent="-457200" algn="just">
              <a:lnSpc>
                <a:spcPct val="170000"/>
              </a:lnSpc>
              <a:tabLst>
                <a:tab pos="635000" algn="l"/>
              </a:tabLst>
            </a:pPr>
            <a:r>
              <a:rPr lang="en-US" sz="2000" dirty="0"/>
              <a:t> movement of the patient is opposite to that of the needle </a:t>
            </a:r>
          </a:p>
          <a:p>
            <a:pPr marL="742950" lvl="2" indent="-342900" algn="just">
              <a:lnSpc>
                <a:spcPct val="170000"/>
              </a:lnSpc>
            </a:pPr>
            <a:r>
              <a:rPr lang="en-US" dirty="0"/>
              <a:t>Smaller needles</a:t>
            </a:r>
          </a:p>
          <a:p>
            <a:pPr marL="742950" lvl="2" indent="-342900" algn="just">
              <a:lnSpc>
                <a:spcPct val="170000"/>
              </a:lnSpc>
            </a:pPr>
            <a:r>
              <a:rPr lang="en-US" dirty="0"/>
              <a:t>An attempt to change the direction of the needle</a:t>
            </a:r>
          </a:p>
          <a:p>
            <a:pPr marL="742950" lvl="2" indent="-342900" algn="just">
              <a:lnSpc>
                <a:spcPct val="170000"/>
              </a:lnSpc>
            </a:pPr>
            <a:r>
              <a:rPr lang="en-US" dirty="0"/>
              <a:t>An attempt to force the needle against resistance</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106</a:t>
            </a:fld>
            <a:endParaRPr lang="en-IN"/>
          </a:p>
        </p:txBody>
      </p:sp>
    </p:spTree>
    <p:extLst>
      <p:ext uri="{BB962C8B-B14F-4D97-AF65-F5344CB8AC3E}">
        <p14:creationId xmlns:p14="http://schemas.microsoft.com/office/powerpoint/2010/main" val="3105470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pPr>
            <a:r>
              <a:rPr lang="en-US" sz="1800" b="1" dirty="0"/>
              <a:t>Prevention </a:t>
            </a:r>
          </a:p>
          <a:p>
            <a:pPr lvl="1" algn="just">
              <a:lnSpc>
                <a:spcPct val="170000"/>
              </a:lnSpc>
            </a:pPr>
            <a:r>
              <a:rPr lang="en-US" sz="1800" dirty="0"/>
              <a:t>Do not attempt to force the needle against resistance</a:t>
            </a:r>
          </a:p>
          <a:p>
            <a:pPr lvl="1" algn="just">
              <a:lnSpc>
                <a:spcPct val="170000"/>
              </a:lnSpc>
            </a:pPr>
            <a:r>
              <a:rPr lang="en-US" sz="1800" dirty="0"/>
              <a:t>Do not attempt to change the direction of the needle while it is embedded in the tissue</a:t>
            </a:r>
          </a:p>
          <a:p>
            <a:pPr lvl="1" algn="just">
              <a:lnSpc>
                <a:spcPct val="170000"/>
              </a:lnSpc>
            </a:pPr>
            <a:r>
              <a:rPr lang="en-US" sz="1800" dirty="0"/>
              <a:t>Use larger gauge needles</a:t>
            </a:r>
          </a:p>
          <a:p>
            <a:pPr lvl="1" algn="just">
              <a:lnSpc>
                <a:spcPct val="170000"/>
              </a:lnSpc>
            </a:pPr>
            <a:r>
              <a:rPr lang="en-US" sz="1800" dirty="0"/>
              <a:t>Do not use </a:t>
            </a:r>
            <a:r>
              <a:rPr lang="en-US" sz="1800" dirty="0" err="1"/>
              <a:t>resterilisable</a:t>
            </a:r>
            <a:r>
              <a:rPr lang="en-US" sz="1800" dirty="0"/>
              <a:t> needles</a:t>
            </a:r>
          </a:p>
          <a:p>
            <a:pPr lvl="1" algn="just">
              <a:lnSpc>
                <a:spcPct val="170000"/>
              </a:lnSpc>
            </a:pPr>
            <a:r>
              <a:rPr lang="en-US" sz="1800" dirty="0"/>
              <a:t>Do not insert the needle so far as it is out of sight in the tissue</a:t>
            </a:r>
          </a:p>
          <a:p>
            <a:pPr lvl="1" algn="just">
              <a:lnSpc>
                <a:spcPct val="170000"/>
              </a:lnSpc>
            </a:pPr>
            <a:r>
              <a:rPr lang="en-US" sz="1800" dirty="0"/>
              <a:t>At least 1/3 of the needle should be in view</a:t>
            </a:r>
          </a:p>
          <a:p>
            <a:pPr lvl="1" algn="just">
              <a:lnSpc>
                <a:spcPct val="170000"/>
              </a:lnSpc>
            </a:pPr>
            <a:r>
              <a:rPr lang="en-US" sz="1800" dirty="0"/>
              <a:t>The point at which the needle shaft meets the hub is the weakest part of the needle</a:t>
            </a:r>
          </a:p>
          <a:p>
            <a:pPr marL="1085850" lvl="1" indent="-457200" algn="just">
              <a:lnSpc>
                <a:spcPct val="170000"/>
              </a:lnSpc>
              <a:tabLst>
                <a:tab pos="635000" algn="l"/>
              </a:tabLst>
            </a:pPr>
            <a:r>
              <a:rPr lang="en-US" sz="1800" dirty="0"/>
              <a:t>This is the place at which needle breakage usually occurs </a:t>
            </a:r>
          </a:p>
          <a:p>
            <a:pPr marL="1085850" lvl="1" indent="-457200" algn="just">
              <a:lnSpc>
                <a:spcPct val="170000"/>
              </a:lnSpc>
              <a:tabLst>
                <a:tab pos="635000" algn="l"/>
              </a:tabLst>
            </a:pPr>
            <a:r>
              <a:rPr lang="en-US" sz="1800" dirty="0"/>
              <a:t>Do not surprise the patient with a sudden unexpected needle insertion</a:t>
            </a:r>
          </a:p>
          <a:p>
            <a:pPr marL="685800" indent="-457200" algn="just">
              <a:lnSpc>
                <a:spcPct val="170000"/>
              </a:lnSpc>
              <a:tabLst>
                <a:tab pos="635000" algn="l"/>
              </a:tabLst>
            </a:pPr>
            <a:r>
              <a:rPr lang="en-US" sz="1800" b="1" dirty="0"/>
              <a:t>Management </a:t>
            </a:r>
          </a:p>
          <a:p>
            <a:pPr marL="1085850" lvl="1" indent="-457200" algn="just">
              <a:lnSpc>
                <a:spcPct val="170000"/>
              </a:lnSpc>
              <a:buNone/>
              <a:tabLst>
                <a:tab pos="635000" algn="l"/>
              </a:tabLst>
            </a:pPr>
            <a:r>
              <a:rPr lang="en-US" sz="1800" dirty="0"/>
              <a:t>When a needle breaks</a:t>
            </a:r>
          </a:p>
          <a:p>
            <a:pPr marL="1085850" lvl="1" indent="-457200" algn="just">
              <a:lnSpc>
                <a:spcPct val="170000"/>
              </a:lnSpc>
              <a:tabLst>
                <a:tab pos="635000" algn="l"/>
              </a:tabLst>
            </a:pPr>
            <a:r>
              <a:rPr lang="en-US" sz="1800" dirty="0"/>
              <a:t>Remain calm do not panic</a:t>
            </a:r>
          </a:p>
          <a:p>
            <a:pPr marL="1085850" lvl="1" indent="-457200" algn="just">
              <a:lnSpc>
                <a:spcPct val="170000"/>
              </a:lnSpc>
              <a:tabLst>
                <a:tab pos="635000" algn="l"/>
              </a:tabLst>
            </a:pPr>
            <a:r>
              <a:rPr lang="en-US" sz="1800" dirty="0"/>
              <a:t>Instruct the patient not to move</a:t>
            </a:r>
          </a:p>
          <a:p>
            <a:pPr marL="1085850" lvl="1" indent="-457200" algn="just">
              <a:lnSpc>
                <a:spcPct val="170000"/>
              </a:lnSpc>
              <a:tabLst>
                <a:tab pos="635000" algn="l"/>
              </a:tabLst>
            </a:pPr>
            <a:r>
              <a:rPr lang="en-US" sz="1800" dirty="0"/>
              <a:t>Keep the patient’s mouth open</a:t>
            </a:r>
          </a:p>
          <a:p>
            <a:pPr marL="1085850" lvl="1" indent="-457200" algn="just">
              <a:lnSpc>
                <a:spcPct val="170000"/>
              </a:lnSpc>
              <a:tabLst>
                <a:tab pos="635000" algn="l"/>
              </a:tabLst>
            </a:pPr>
            <a:r>
              <a:rPr lang="en-US" sz="1800" dirty="0"/>
              <a:t>Place a bite block in patient’s mouth</a:t>
            </a:r>
          </a:p>
          <a:p>
            <a:pPr marL="1085850" lvl="1" indent="-457200" algn="just">
              <a:lnSpc>
                <a:spcPct val="170000"/>
              </a:lnSpc>
              <a:tabLst>
                <a:tab pos="635000" algn="l"/>
              </a:tabLst>
            </a:pPr>
            <a:r>
              <a:rPr lang="en-US" sz="1800" dirty="0"/>
              <a:t>If fragment is visible try to remove with a hemostat or Magill intubation forceps</a:t>
            </a:r>
          </a:p>
          <a:p>
            <a:pPr lvl="1" algn="just">
              <a:lnSpc>
                <a:spcPct val="170000"/>
              </a:lnSpc>
            </a:pPr>
            <a:r>
              <a:rPr lang="en-US" sz="1800" dirty="0"/>
              <a:t>If the needle is lost and not visible and cannot be easily retrieved </a:t>
            </a:r>
          </a:p>
          <a:p>
            <a:pPr lvl="1" algn="just">
              <a:lnSpc>
                <a:spcPct val="170000"/>
              </a:lnSpc>
            </a:pPr>
            <a:r>
              <a:rPr lang="en-US" sz="1800" dirty="0"/>
              <a:t>Do not proceed with an incision or probing</a:t>
            </a:r>
          </a:p>
          <a:p>
            <a:pPr lvl="1" algn="just">
              <a:lnSpc>
                <a:spcPct val="170000"/>
              </a:lnSpc>
            </a:pPr>
            <a:r>
              <a:rPr lang="en-US" sz="1800" dirty="0"/>
              <a:t>Calm the patient</a:t>
            </a:r>
          </a:p>
          <a:p>
            <a:pPr lvl="1" algn="just">
              <a:lnSpc>
                <a:spcPct val="170000"/>
              </a:lnSpc>
            </a:pPr>
            <a:r>
              <a:rPr lang="en-US" sz="1800" dirty="0"/>
              <a:t>Note the incident on patient’s chart. Keep the remaining needle fragment</a:t>
            </a:r>
          </a:p>
          <a:p>
            <a:pPr lvl="1" algn="just">
              <a:lnSpc>
                <a:spcPct val="170000"/>
              </a:lnSpc>
            </a:pPr>
            <a:r>
              <a:rPr lang="en-US" sz="1800" dirty="0"/>
              <a:t>Refer the patient to an oral and maxillofacial surgeon for consultation</a:t>
            </a:r>
          </a:p>
          <a:p>
            <a:pPr lvl="1" algn="just">
              <a:lnSpc>
                <a:spcPct val="170000"/>
              </a:lnSpc>
            </a:pPr>
            <a:r>
              <a:rPr lang="en-US" sz="1800" dirty="0"/>
              <a:t>If the needle is superficial and easily located, through radiograph, then removal by a dental surgeon is possible</a:t>
            </a:r>
          </a:p>
          <a:p>
            <a:pPr lvl="1" algn="just">
              <a:lnSpc>
                <a:spcPct val="170000"/>
              </a:lnSpc>
            </a:pPr>
            <a:r>
              <a:rPr lang="en-US" sz="1800" dirty="0"/>
              <a:t>If located in deeper tissues or is hard to locate, permit to remain without an attempt to remove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107</a:t>
            </a:fld>
            <a:endParaRPr lang="en-IN"/>
          </a:p>
        </p:txBody>
      </p:sp>
    </p:spTree>
    <p:extLst>
      <p:ext uri="{BB962C8B-B14F-4D97-AF65-F5344CB8AC3E}">
        <p14:creationId xmlns:p14="http://schemas.microsoft.com/office/powerpoint/2010/main" val="2128606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108</a:t>
            </a:fld>
            <a:endParaRPr lang="en-IN"/>
          </a:p>
        </p:txBody>
      </p:sp>
    </p:spTree>
    <p:extLst>
      <p:ext uri="{BB962C8B-B14F-4D97-AF65-F5344CB8AC3E}">
        <p14:creationId xmlns:p14="http://schemas.microsoft.com/office/powerpoint/2010/main" val="542256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just">
              <a:lnSpc>
                <a:spcPct val="170000"/>
              </a:lnSpc>
              <a:buNone/>
              <a:tabLst>
                <a:tab pos="635000" algn="l"/>
              </a:tabLst>
            </a:pPr>
            <a:r>
              <a:rPr lang="en-US" sz="2000" b="1" u="sng" dirty="0"/>
              <a:t>Pain or </a:t>
            </a:r>
            <a:r>
              <a:rPr lang="en-US" sz="2000" b="1" u="sng" dirty="0" err="1"/>
              <a:t>hyperalgesia</a:t>
            </a:r>
            <a:endParaRPr lang="en-US" sz="2000" b="1" u="sng" dirty="0"/>
          </a:p>
          <a:p>
            <a:pPr marL="1085850" lvl="1" indent="-457200" algn="just">
              <a:lnSpc>
                <a:spcPct val="170000"/>
              </a:lnSpc>
              <a:tabLst>
                <a:tab pos="635000" algn="l"/>
              </a:tabLst>
            </a:pPr>
            <a:r>
              <a:rPr lang="en-US" sz="2000" dirty="0"/>
              <a:t>Pain during or after the administration of local anesthesia is very common</a:t>
            </a:r>
          </a:p>
          <a:p>
            <a:pPr marL="685800" indent="-457200" algn="just">
              <a:lnSpc>
                <a:spcPct val="170000"/>
              </a:lnSpc>
              <a:tabLst>
                <a:tab pos="635000" algn="l"/>
              </a:tabLst>
            </a:pPr>
            <a:r>
              <a:rPr lang="en-US" sz="2000" b="1" dirty="0"/>
              <a:t>Problem </a:t>
            </a:r>
          </a:p>
          <a:p>
            <a:pPr marL="1085850" lvl="1" indent="-457200" algn="just">
              <a:lnSpc>
                <a:spcPct val="170000"/>
              </a:lnSpc>
              <a:tabLst>
                <a:tab pos="635000" algn="l"/>
              </a:tabLst>
            </a:pPr>
            <a:r>
              <a:rPr lang="en-US" sz="2000" dirty="0"/>
              <a:t>Increases the anxiety of patient and may lead to sudden unexpected movement increasing the risk of needle breakage</a:t>
            </a:r>
          </a:p>
          <a:p>
            <a:pPr marL="800100" indent="-800100" algn="just">
              <a:lnSpc>
                <a:spcPct val="170000"/>
              </a:lnSpc>
              <a:tabLst>
                <a:tab pos="800100" algn="l"/>
              </a:tabLst>
            </a:pPr>
            <a:r>
              <a:rPr lang="en-US" sz="2000" b="1" dirty="0"/>
              <a:t>Prevention </a:t>
            </a:r>
            <a:endParaRPr lang="en-US" sz="2000" dirty="0"/>
          </a:p>
          <a:p>
            <a:pPr marL="1200150" lvl="1" indent="-800100" algn="just">
              <a:lnSpc>
                <a:spcPct val="170000"/>
              </a:lnSpc>
              <a:tabLst>
                <a:tab pos="800100" algn="l"/>
              </a:tabLst>
            </a:pPr>
            <a:r>
              <a:rPr lang="en-US" sz="2000" dirty="0"/>
              <a:t>Use proper techniques of injection </a:t>
            </a:r>
          </a:p>
          <a:p>
            <a:pPr marL="1200150" lvl="1" indent="-800100" algn="just">
              <a:lnSpc>
                <a:spcPct val="170000"/>
              </a:lnSpc>
              <a:tabLst>
                <a:tab pos="800100" algn="l"/>
              </a:tabLst>
            </a:pPr>
            <a:r>
              <a:rPr lang="en-US" sz="2000" dirty="0"/>
              <a:t>Use sharp needles </a:t>
            </a:r>
          </a:p>
          <a:p>
            <a:pPr marL="1200150" lvl="1" indent="-800100" algn="just">
              <a:lnSpc>
                <a:spcPct val="170000"/>
              </a:lnSpc>
              <a:tabLst>
                <a:tab pos="800100" algn="l"/>
              </a:tabLst>
            </a:pPr>
            <a:r>
              <a:rPr lang="en-US" sz="2000" dirty="0"/>
              <a:t>Use sterile local anesthesia solutions </a:t>
            </a:r>
          </a:p>
          <a:p>
            <a:pPr marL="1200150" lvl="1" indent="-800100" algn="just">
              <a:lnSpc>
                <a:spcPct val="170000"/>
              </a:lnSpc>
              <a:tabLst>
                <a:tab pos="800100" algn="l"/>
              </a:tabLst>
            </a:pPr>
            <a:r>
              <a:rPr lang="en-US" sz="2000" dirty="0"/>
              <a:t>Inject LA slowly</a:t>
            </a:r>
          </a:p>
          <a:p>
            <a:pPr marL="1200150" lvl="1" indent="-800100" algn="just">
              <a:lnSpc>
                <a:spcPct val="170000"/>
              </a:lnSpc>
              <a:tabLst>
                <a:tab pos="800100" algn="l"/>
              </a:tabLst>
            </a:pPr>
            <a:r>
              <a:rPr lang="en-US" sz="2000" dirty="0"/>
              <a:t>Injected solutions should be as close to body to body temperature as possible</a:t>
            </a:r>
          </a:p>
          <a:p>
            <a:pPr marL="1200150" lvl="1" indent="-800100" algn="just">
              <a:lnSpc>
                <a:spcPct val="170000"/>
              </a:lnSpc>
              <a:tabLst>
                <a:tab pos="800100" algn="l"/>
              </a:tabLst>
            </a:pPr>
            <a:r>
              <a:rPr lang="en-US" sz="2000" dirty="0"/>
              <a:t>Multiple injections in same area should be avoided</a:t>
            </a:r>
            <a:endParaRPr lang="en-US" sz="2000" b="1" dirty="0"/>
          </a:p>
          <a:p>
            <a:pPr marL="800100" indent="-800100" algn="just">
              <a:lnSpc>
                <a:spcPct val="170000"/>
              </a:lnSpc>
              <a:tabLst>
                <a:tab pos="800100" algn="l"/>
              </a:tabLst>
            </a:pPr>
            <a:r>
              <a:rPr lang="en-US" sz="2000" b="1" dirty="0"/>
              <a:t>Management </a:t>
            </a:r>
          </a:p>
          <a:p>
            <a:pPr marL="1200150" lvl="1" indent="-800100" algn="just">
              <a:lnSpc>
                <a:spcPct val="170000"/>
              </a:lnSpc>
              <a:tabLst>
                <a:tab pos="800100" algn="l"/>
              </a:tabLst>
            </a:pPr>
            <a:r>
              <a:rPr lang="en-US" sz="2000" dirty="0"/>
              <a:t>No management is required</a:t>
            </a:r>
            <a:endParaRPr lang="en-US" sz="2000" b="1"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109</a:t>
            </a:fld>
            <a:endParaRPr lang="en-IN"/>
          </a:p>
        </p:txBody>
      </p:sp>
    </p:spTree>
    <p:extLst>
      <p:ext uri="{BB962C8B-B14F-4D97-AF65-F5344CB8AC3E}">
        <p14:creationId xmlns:p14="http://schemas.microsoft.com/office/powerpoint/2010/main" val="3141956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2" indent="-342900" algn="just">
              <a:lnSpc>
                <a:spcPct val="150000"/>
              </a:lnSpc>
            </a:pPr>
            <a:r>
              <a:rPr lang="en-US" b="1" dirty="0"/>
              <a:t>Problem</a:t>
            </a:r>
          </a:p>
          <a:p>
            <a:pPr marL="800100" lvl="3" indent="-342900" algn="just">
              <a:lnSpc>
                <a:spcPct val="150000"/>
              </a:lnSpc>
            </a:pPr>
            <a:r>
              <a:rPr lang="en-US" dirty="0"/>
              <a:t>Usually transient </a:t>
            </a:r>
          </a:p>
          <a:p>
            <a:pPr marL="800100" lvl="3" indent="-342900" algn="just">
              <a:lnSpc>
                <a:spcPct val="150000"/>
              </a:lnSpc>
            </a:pPr>
            <a:r>
              <a:rPr lang="en-US" dirty="0"/>
              <a:t>Burning sensation on injection indicates that tissue irritation is occurring</a:t>
            </a:r>
          </a:p>
          <a:p>
            <a:pPr lvl="1" algn="just">
              <a:lnSpc>
                <a:spcPct val="170000"/>
              </a:lnSpc>
            </a:pPr>
            <a:r>
              <a:rPr lang="en-US" sz="1800" dirty="0"/>
              <a:t>If it is caused by PH of the solution, it rapidly disappears as the anesthetic action develops</a:t>
            </a:r>
          </a:p>
          <a:p>
            <a:pPr lvl="1" algn="just">
              <a:lnSpc>
                <a:spcPct val="170000"/>
              </a:lnSpc>
            </a:pPr>
            <a:r>
              <a:rPr lang="en-US" sz="1800" dirty="0"/>
              <a:t>When a burning sensation occurs as a result of rapid injections, contaminated solution or overly warm solution, then there is greater chance for the tissues to get damaged with the development of other complications such as </a:t>
            </a:r>
            <a:r>
              <a:rPr lang="en-US" sz="1800" dirty="0" err="1"/>
              <a:t>postanaesthetic</a:t>
            </a:r>
            <a:r>
              <a:rPr lang="en-US" sz="1800" dirty="0"/>
              <a:t> </a:t>
            </a:r>
            <a:r>
              <a:rPr lang="en-US" sz="1800" dirty="0" err="1"/>
              <a:t>trismus</a:t>
            </a:r>
            <a:r>
              <a:rPr lang="en-US" sz="1800" dirty="0"/>
              <a:t>, edema or paresthesia</a:t>
            </a:r>
          </a:p>
          <a:p>
            <a:pPr algn="just">
              <a:lnSpc>
                <a:spcPct val="170000"/>
              </a:lnSpc>
              <a:tabLst>
                <a:tab pos="342900" algn="l"/>
              </a:tabLst>
            </a:pPr>
            <a:r>
              <a:rPr lang="en-US" sz="1800" b="1" dirty="0"/>
              <a:t>Prevention </a:t>
            </a:r>
          </a:p>
          <a:p>
            <a:pPr lvl="1" algn="just">
              <a:lnSpc>
                <a:spcPct val="170000"/>
              </a:lnSpc>
              <a:tabLst>
                <a:tab pos="342900" algn="l"/>
              </a:tabLst>
            </a:pPr>
            <a:r>
              <a:rPr lang="en-US" sz="1800" dirty="0"/>
              <a:t>Slowing the injection</a:t>
            </a:r>
          </a:p>
          <a:p>
            <a:pPr lvl="1" algn="just">
              <a:lnSpc>
                <a:spcPct val="170000"/>
              </a:lnSpc>
              <a:tabLst>
                <a:tab pos="342900" algn="l"/>
              </a:tabLst>
            </a:pPr>
            <a:r>
              <a:rPr lang="en-US" sz="1800" dirty="0"/>
              <a:t>Ideal  rate is 1ml/min</a:t>
            </a:r>
          </a:p>
          <a:p>
            <a:pPr lvl="1" algn="just">
              <a:lnSpc>
                <a:spcPct val="170000"/>
              </a:lnSpc>
              <a:tabLst>
                <a:tab pos="342900" algn="l"/>
              </a:tabLst>
            </a:pPr>
            <a:endParaRPr lang="en-US" sz="1800" dirty="0"/>
          </a:p>
          <a:p>
            <a:pPr lvl="1" algn="just">
              <a:lnSpc>
                <a:spcPct val="160000"/>
              </a:lnSpc>
              <a:tabLst>
                <a:tab pos="342900" algn="l"/>
              </a:tabLst>
            </a:pPr>
            <a:r>
              <a:rPr lang="en-US" sz="2400" dirty="0"/>
              <a:t>Do not exceed the recommended rate of 1.8 ml</a:t>
            </a:r>
          </a:p>
          <a:p>
            <a:pPr lvl="1" algn="just">
              <a:lnSpc>
                <a:spcPct val="160000"/>
              </a:lnSpc>
              <a:tabLst>
                <a:tab pos="342900" algn="l"/>
              </a:tabLst>
            </a:pPr>
            <a:r>
              <a:rPr lang="en-US" sz="2400" dirty="0"/>
              <a:t>Cartridge of anesthesia should be stored at room temperature in a suitable container  without alcohol or other sterilizing agents</a:t>
            </a:r>
          </a:p>
          <a:p>
            <a:pPr algn="just">
              <a:lnSpc>
                <a:spcPct val="160000"/>
              </a:lnSpc>
              <a:tabLst>
                <a:tab pos="342900" algn="l"/>
              </a:tabLst>
            </a:pPr>
            <a:r>
              <a:rPr lang="en-US" sz="2400" b="1" dirty="0"/>
              <a:t>Management </a:t>
            </a:r>
          </a:p>
          <a:p>
            <a:pPr lvl="1" algn="just">
              <a:lnSpc>
                <a:spcPct val="160000"/>
              </a:lnSpc>
              <a:tabLst>
                <a:tab pos="342900" algn="l"/>
              </a:tabLst>
            </a:pPr>
            <a:r>
              <a:rPr lang="en-US" sz="2400" dirty="0"/>
              <a:t>Most cases of burning sensation are transient and no treatment is usually indicated</a:t>
            </a:r>
          </a:p>
          <a:p>
            <a:pPr lvl="1" algn="just">
              <a:lnSpc>
                <a:spcPct val="160000"/>
              </a:lnSpc>
              <a:tabLst>
                <a:tab pos="342900" algn="l"/>
              </a:tabLst>
            </a:pPr>
            <a:r>
              <a:rPr lang="en-US" sz="2400" dirty="0"/>
              <a:t>In those situations in which post injection discomfort, edema or paresthesia becomes evident, management of the specific problem is indicted</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110</a:t>
            </a:fld>
            <a:endParaRPr lang="en-IN"/>
          </a:p>
        </p:txBody>
      </p:sp>
    </p:spTree>
    <p:extLst>
      <p:ext uri="{BB962C8B-B14F-4D97-AF65-F5344CB8AC3E}">
        <p14:creationId xmlns:p14="http://schemas.microsoft.com/office/powerpoint/2010/main" val="2889327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tabLst>
                <a:tab pos="342900" algn="l"/>
              </a:tabLst>
            </a:pPr>
            <a:r>
              <a:rPr lang="en-US" sz="2000" dirty="0"/>
              <a:t>Occasionally patient reports of a feeling of numbness many hours or days after a local anesthetic injection</a:t>
            </a:r>
          </a:p>
          <a:p>
            <a:pPr algn="just">
              <a:lnSpc>
                <a:spcPct val="150000"/>
              </a:lnSpc>
              <a:tabLst>
                <a:tab pos="342900" algn="l"/>
              </a:tabLst>
            </a:pPr>
            <a:r>
              <a:rPr lang="en-US" sz="2000" dirty="0"/>
              <a:t>When anesthesia persists for days, weeks or months there is an increased potential for the development of problems</a:t>
            </a:r>
          </a:p>
          <a:p>
            <a:pPr algn="just">
              <a:lnSpc>
                <a:spcPct val="170000"/>
              </a:lnSpc>
              <a:tabLst>
                <a:tab pos="342900" algn="l"/>
              </a:tabLst>
            </a:pPr>
            <a:r>
              <a:rPr lang="en-US" sz="2400" b="1" dirty="0"/>
              <a:t>Management </a:t>
            </a:r>
          </a:p>
          <a:p>
            <a:pPr lvl="1" algn="just">
              <a:lnSpc>
                <a:spcPct val="170000"/>
              </a:lnSpc>
              <a:tabLst>
                <a:tab pos="342900" algn="l"/>
              </a:tabLst>
            </a:pPr>
            <a:r>
              <a:rPr lang="en-US" sz="2400" dirty="0"/>
              <a:t>Most </a:t>
            </a:r>
            <a:r>
              <a:rPr lang="en-US" sz="2400" dirty="0" err="1"/>
              <a:t>paresthesias</a:t>
            </a:r>
            <a:r>
              <a:rPr lang="en-US" sz="2400" dirty="0"/>
              <a:t> resolve within 8 weeks without treatment</a:t>
            </a:r>
          </a:p>
          <a:p>
            <a:pPr lvl="1" algn="just">
              <a:lnSpc>
                <a:spcPct val="170000"/>
              </a:lnSpc>
              <a:tabLst>
                <a:tab pos="342900" algn="l"/>
              </a:tabLst>
            </a:pPr>
            <a:r>
              <a:rPr lang="en-US" sz="2400" dirty="0"/>
              <a:t>Only if damage to the nerve is severe, the paresthesia is permanent</a:t>
            </a:r>
          </a:p>
          <a:p>
            <a:pPr lvl="1" algn="just">
              <a:lnSpc>
                <a:spcPct val="170000"/>
              </a:lnSpc>
            </a:pPr>
            <a:r>
              <a:rPr lang="en-US" sz="2000" dirty="0"/>
              <a:t>Be reassuring </a:t>
            </a:r>
          </a:p>
          <a:p>
            <a:pPr lvl="1" algn="just">
              <a:lnSpc>
                <a:spcPct val="170000"/>
              </a:lnSpc>
            </a:pPr>
            <a:r>
              <a:rPr lang="en-US" sz="2000" dirty="0"/>
              <a:t>Determine the degree and extent of paresthesia</a:t>
            </a:r>
          </a:p>
          <a:p>
            <a:pPr lvl="1" algn="just">
              <a:lnSpc>
                <a:spcPct val="170000"/>
              </a:lnSpc>
            </a:pPr>
            <a:r>
              <a:rPr lang="en-US" sz="2000" dirty="0"/>
              <a:t>Explain to the patient that paresthesia normally persists for at least 2 months before resolution and that it may last up to 1 year</a:t>
            </a:r>
          </a:p>
          <a:p>
            <a:pPr lvl="1" algn="just">
              <a:lnSpc>
                <a:spcPct val="170000"/>
              </a:lnSpc>
            </a:pPr>
            <a:r>
              <a:rPr lang="en-US" sz="2000" dirty="0"/>
              <a:t>If the sensory defect is evident 1 year after the incident, consultation with an oral surgeon or neurologist is recommended</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111</a:t>
            </a:fld>
            <a:endParaRPr lang="en-IN"/>
          </a:p>
        </p:txBody>
      </p:sp>
    </p:spTree>
    <p:extLst>
      <p:ext uri="{BB962C8B-B14F-4D97-AF65-F5344CB8AC3E}">
        <p14:creationId xmlns:p14="http://schemas.microsoft.com/office/powerpoint/2010/main" val="2604455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2" indent="-342900" algn="just">
              <a:lnSpc>
                <a:spcPct val="160000"/>
              </a:lnSpc>
              <a:tabLst>
                <a:tab pos="342900" algn="l"/>
              </a:tabLst>
            </a:pPr>
            <a:r>
              <a:rPr lang="en-US" sz="1800" dirty="0"/>
              <a:t>Multiple needle penetrations </a:t>
            </a:r>
          </a:p>
          <a:p>
            <a:pPr lvl="1" algn="just">
              <a:lnSpc>
                <a:spcPct val="160000"/>
              </a:lnSpc>
              <a:tabLst>
                <a:tab pos="342900" algn="l"/>
              </a:tabLst>
            </a:pPr>
            <a:r>
              <a:rPr lang="en-US" sz="1800" dirty="0"/>
              <a:t>Low grade infection</a:t>
            </a:r>
          </a:p>
          <a:p>
            <a:pPr lvl="1" algn="just">
              <a:lnSpc>
                <a:spcPct val="160000"/>
              </a:lnSpc>
              <a:tabLst>
                <a:tab pos="342900" algn="l"/>
              </a:tabLst>
            </a:pPr>
            <a:r>
              <a:rPr lang="en-US" sz="1800" dirty="0"/>
              <a:t>Excessive volumes of local anesthetic solution deposited into a restricted area produce distention of tissues which lead to post injection </a:t>
            </a:r>
            <a:r>
              <a:rPr lang="en-US" sz="1800" dirty="0" err="1"/>
              <a:t>trismus</a:t>
            </a:r>
            <a:endParaRPr lang="en-US" sz="1800" dirty="0"/>
          </a:p>
          <a:p>
            <a:pPr algn="just">
              <a:lnSpc>
                <a:spcPct val="160000"/>
              </a:lnSpc>
              <a:tabLst>
                <a:tab pos="342900" algn="l"/>
              </a:tabLst>
            </a:pPr>
            <a:endParaRPr lang="en-US" sz="1800" dirty="0"/>
          </a:p>
          <a:p>
            <a:pPr algn="just">
              <a:lnSpc>
                <a:spcPct val="170000"/>
              </a:lnSpc>
              <a:tabLst>
                <a:tab pos="342900" algn="l"/>
              </a:tabLst>
            </a:pPr>
            <a:r>
              <a:rPr lang="en-US" sz="2400" b="1" dirty="0"/>
              <a:t>Prevention </a:t>
            </a:r>
          </a:p>
          <a:p>
            <a:pPr lvl="1" algn="just">
              <a:lnSpc>
                <a:spcPct val="170000"/>
              </a:lnSpc>
              <a:tabLst>
                <a:tab pos="342900" algn="l"/>
              </a:tabLst>
            </a:pPr>
            <a:r>
              <a:rPr lang="en-US" sz="2400" dirty="0"/>
              <a:t>Use sharp, sterile disposable needle</a:t>
            </a:r>
          </a:p>
          <a:p>
            <a:pPr lvl="1" algn="just">
              <a:lnSpc>
                <a:spcPct val="170000"/>
              </a:lnSpc>
              <a:tabLst>
                <a:tab pos="342900" algn="l"/>
              </a:tabLst>
            </a:pPr>
            <a:r>
              <a:rPr lang="en-US" sz="2400" dirty="0"/>
              <a:t>Proper care and handle of LA cartridges </a:t>
            </a:r>
          </a:p>
          <a:p>
            <a:pPr lvl="1" algn="just">
              <a:lnSpc>
                <a:spcPct val="170000"/>
              </a:lnSpc>
              <a:tabLst>
                <a:tab pos="342900" algn="l"/>
              </a:tabLst>
            </a:pPr>
            <a:r>
              <a:rPr lang="en-US" sz="2400" dirty="0"/>
              <a:t>Use antiseptic technique</a:t>
            </a:r>
          </a:p>
          <a:p>
            <a:pPr lvl="1" algn="just">
              <a:lnSpc>
                <a:spcPct val="170000"/>
              </a:lnSpc>
              <a:tabLst>
                <a:tab pos="342900" algn="l"/>
              </a:tabLst>
            </a:pPr>
            <a:r>
              <a:rPr lang="en-US" sz="2400" dirty="0"/>
              <a:t>Change contaminated needles immediately</a:t>
            </a:r>
          </a:p>
          <a:p>
            <a:pPr lvl="1" algn="just">
              <a:lnSpc>
                <a:spcPct val="170000"/>
              </a:lnSpc>
              <a:tabLst>
                <a:tab pos="342900" algn="l"/>
              </a:tabLst>
            </a:pPr>
            <a:r>
              <a:rPr lang="en-US" sz="2400" dirty="0"/>
              <a:t>Practice atraumatic insertion and injection technique</a:t>
            </a:r>
          </a:p>
          <a:p>
            <a:pPr lvl="1" algn="just">
              <a:lnSpc>
                <a:spcPct val="170000"/>
              </a:lnSpc>
              <a:tabLst>
                <a:tab pos="342900" algn="l"/>
              </a:tabLst>
            </a:pPr>
            <a:r>
              <a:rPr lang="en-US" sz="2400" dirty="0"/>
              <a:t>Avoid repeat injections and multiple injections into the same area</a:t>
            </a:r>
          </a:p>
          <a:p>
            <a:pPr lvl="1" algn="just">
              <a:lnSpc>
                <a:spcPct val="170000"/>
              </a:lnSpc>
              <a:tabLst>
                <a:tab pos="342900" algn="l"/>
              </a:tabLst>
            </a:pPr>
            <a:r>
              <a:rPr lang="en-US" sz="2400" dirty="0"/>
              <a:t>Use regional nerve blocks instead of infiltration wherever possible</a:t>
            </a:r>
          </a:p>
          <a:p>
            <a:pPr lvl="1" algn="just">
              <a:lnSpc>
                <a:spcPct val="170000"/>
              </a:lnSpc>
              <a:tabLst>
                <a:tab pos="342900" algn="l"/>
              </a:tabLst>
            </a:pPr>
            <a:r>
              <a:rPr lang="en-US" sz="2400" dirty="0"/>
              <a:t>Use minimum effective volumes of local anesthetic</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112</a:t>
            </a:fld>
            <a:endParaRPr lang="en-IN"/>
          </a:p>
        </p:txBody>
      </p:sp>
    </p:spTree>
    <p:extLst>
      <p:ext uri="{BB962C8B-B14F-4D97-AF65-F5344CB8AC3E}">
        <p14:creationId xmlns:p14="http://schemas.microsoft.com/office/powerpoint/2010/main" val="378723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60000"/>
              </a:lnSpc>
              <a:tabLst>
                <a:tab pos="342900" algn="l"/>
              </a:tabLst>
            </a:pPr>
            <a:r>
              <a:rPr lang="en-US" sz="1800" b="1" dirty="0"/>
              <a:t>Management </a:t>
            </a:r>
          </a:p>
          <a:p>
            <a:pPr lvl="1" algn="just">
              <a:lnSpc>
                <a:spcPct val="160000"/>
              </a:lnSpc>
              <a:tabLst>
                <a:tab pos="342900" algn="l"/>
              </a:tabLst>
            </a:pPr>
            <a:r>
              <a:rPr lang="en-US" sz="1800" dirty="0"/>
              <a:t>Onset of </a:t>
            </a:r>
            <a:r>
              <a:rPr lang="en-US" sz="1800" dirty="0" err="1"/>
              <a:t>trismus</a:t>
            </a:r>
            <a:r>
              <a:rPr lang="en-US" sz="1800" dirty="0"/>
              <a:t> occur 1 to 6 hours post treatment</a:t>
            </a:r>
          </a:p>
          <a:p>
            <a:pPr lvl="1" algn="just">
              <a:lnSpc>
                <a:spcPct val="160000"/>
              </a:lnSpc>
              <a:tabLst>
                <a:tab pos="342900" algn="l"/>
              </a:tabLst>
            </a:pPr>
            <a:r>
              <a:rPr lang="en-US" sz="1800" dirty="0"/>
              <a:t>Degree of discomfort varies but is usually mild</a:t>
            </a:r>
          </a:p>
          <a:p>
            <a:pPr lvl="1" algn="just">
              <a:lnSpc>
                <a:spcPct val="160000"/>
              </a:lnSpc>
              <a:tabLst>
                <a:tab pos="342900" algn="l"/>
              </a:tabLst>
            </a:pPr>
            <a:r>
              <a:rPr lang="en-US" sz="1800" dirty="0"/>
              <a:t>Heat therapy</a:t>
            </a:r>
          </a:p>
          <a:p>
            <a:pPr lvl="1" algn="just">
              <a:lnSpc>
                <a:spcPct val="160000"/>
              </a:lnSpc>
              <a:tabLst>
                <a:tab pos="342900" algn="l"/>
              </a:tabLst>
            </a:pPr>
            <a:r>
              <a:rPr lang="en-US" sz="1800" dirty="0"/>
              <a:t>Warm saline rinse</a:t>
            </a:r>
          </a:p>
          <a:p>
            <a:pPr lvl="1" algn="just">
              <a:lnSpc>
                <a:spcPct val="170000"/>
              </a:lnSpc>
              <a:tabLst>
                <a:tab pos="342900" algn="l"/>
              </a:tabLst>
            </a:pPr>
            <a:r>
              <a:rPr lang="en-US" sz="2000" dirty="0"/>
              <a:t>Analgesic</a:t>
            </a:r>
          </a:p>
          <a:p>
            <a:pPr lvl="2" algn="just">
              <a:lnSpc>
                <a:spcPct val="170000"/>
              </a:lnSpc>
              <a:tabLst>
                <a:tab pos="342900" algn="l"/>
              </a:tabLst>
            </a:pPr>
            <a:r>
              <a:rPr lang="en-US" sz="2000" dirty="0"/>
              <a:t>Aspirin is usually adequate</a:t>
            </a:r>
          </a:p>
          <a:p>
            <a:pPr lvl="2" algn="just">
              <a:lnSpc>
                <a:spcPct val="170000"/>
              </a:lnSpc>
              <a:tabLst>
                <a:tab pos="342900" algn="l"/>
              </a:tabLst>
            </a:pPr>
            <a:r>
              <a:rPr lang="en-US" sz="2000" dirty="0"/>
              <a:t>Codeine may be required if the discomfort is more intense</a:t>
            </a:r>
          </a:p>
          <a:p>
            <a:pPr lvl="1" algn="just">
              <a:lnSpc>
                <a:spcPct val="170000"/>
              </a:lnSpc>
              <a:tabLst>
                <a:tab pos="342900" algn="l"/>
              </a:tabLst>
            </a:pPr>
            <a:r>
              <a:rPr lang="en-US" sz="2000" dirty="0"/>
              <a:t>Muscle relaxation</a:t>
            </a:r>
          </a:p>
          <a:p>
            <a:pPr lvl="2" algn="just">
              <a:lnSpc>
                <a:spcPct val="170000"/>
              </a:lnSpc>
              <a:tabLst>
                <a:tab pos="342900" algn="l"/>
              </a:tabLst>
            </a:pPr>
            <a:r>
              <a:rPr lang="en-US" sz="2000" dirty="0"/>
              <a:t>Diazepam or Benzodiazepine is used</a:t>
            </a:r>
          </a:p>
          <a:p>
            <a:pPr lvl="1" algn="just">
              <a:lnSpc>
                <a:spcPct val="170000"/>
              </a:lnSpc>
              <a:tabLst>
                <a:tab pos="342900" algn="l"/>
              </a:tabLst>
            </a:pPr>
            <a:r>
              <a:rPr lang="en-US" sz="2000" dirty="0"/>
              <a:t>Physiotherapy</a:t>
            </a:r>
          </a:p>
          <a:p>
            <a:pPr lvl="2" algn="just">
              <a:lnSpc>
                <a:spcPct val="170000"/>
              </a:lnSpc>
              <a:tabLst>
                <a:tab pos="342900" algn="l"/>
              </a:tabLst>
            </a:pPr>
            <a:r>
              <a:rPr lang="en-US" sz="2000" dirty="0"/>
              <a:t>Consisting of opening and closing the mouth</a:t>
            </a:r>
          </a:p>
          <a:p>
            <a:pPr lvl="2" algn="just">
              <a:lnSpc>
                <a:spcPct val="170000"/>
              </a:lnSpc>
              <a:tabLst>
                <a:tab pos="342900" algn="l"/>
              </a:tabLst>
            </a:pPr>
            <a:r>
              <a:rPr lang="en-US" sz="2000" dirty="0"/>
              <a:t>Lateral extrusions of the mandible for 5 mm every 3-4 hours</a:t>
            </a:r>
          </a:p>
          <a:p>
            <a:pPr lvl="2" algn="just">
              <a:lnSpc>
                <a:spcPct val="170000"/>
              </a:lnSpc>
              <a:tabLst>
                <a:tab pos="342900" algn="l"/>
              </a:tabLst>
            </a:pPr>
            <a:r>
              <a:rPr lang="en-US" sz="2000" dirty="0"/>
              <a:t>Chewing gums provide lateral extrusions of the mandible</a:t>
            </a:r>
          </a:p>
          <a:p>
            <a:pPr lvl="2" algn="just">
              <a:lnSpc>
                <a:spcPct val="170000"/>
              </a:lnSpc>
              <a:tabLst>
                <a:tab pos="342900" algn="l"/>
              </a:tabLst>
            </a:pPr>
            <a:r>
              <a:rPr lang="en-US" sz="2000" dirty="0"/>
              <a:t>Avoid further dental treatment in the area</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113</a:t>
            </a:fld>
            <a:endParaRPr lang="en-IN"/>
          </a:p>
        </p:txBody>
      </p:sp>
    </p:spTree>
    <p:extLst>
      <p:ext uri="{BB962C8B-B14F-4D97-AF65-F5344CB8AC3E}">
        <p14:creationId xmlns:p14="http://schemas.microsoft.com/office/powerpoint/2010/main" val="1555308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tabLst>
                <a:tab pos="342900" algn="l"/>
              </a:tabLst>
            </a:pPr>
            <a:r>
              <a:rPr lang="en-US" sz="2000" b="1" dirty="0"/>
              <a:t>Cause </a:t>
            </a:r>
          </a:p>
          <a:p>
            <a:pPr lvl="1" algn="just">
              <a:lnSpc>
                <a:spcPct val="150000"/>
              </a:lnSpc>
              <a:tabLst>
                <a:tab pos="342900" algn="l"/>
              </a:tabLst>
            </a:pPr>
            <a:r>
              <a:rPr lang="en-US" sz="2000" dirty="0"/>
              <a:t>Arterial or venous puncture following posterior superior alveolar or inferior alveolar nerve block</a:t>
            </a:r>
          </a:p>
          <a:p>
            <a:pPr lvl="1" algn="just">
              <a:lnSpc>
                <a:spcPct val="150000"/>
              </a:lnSpc>
              <a:tabLst>
                <a:tab pos="342900" algn="l"/>
              </a:tabLst>
            </a:pPr>
            <a:r>
              <a:rPr lang="en-US" sz="2000" dirty="0"/>
              <a:t>Hematoma rarely develops after a palatal injection, because of density of tissue in the heart palate and its firm adherence to bone</a:t>
            </a:r>
          </a:p>
          <a:p>
            <a:pPr algn="just">
              <a:lnSpc>
                <a:spcPct val="170000"/>
              </a:lnSpc>
              <a:tabLst>
                <a:tab pos="342900" algn="l"/>
              </a:tabLst>
            </a:pPr>
            <a:r>
              <a:rPr lang="en-US" sz="2900" b="1" dirty="0"/>
              <a:t>Problem </a:t>
            </a:r>
          </a:p>
          <a:p>
            <a:pPr lvl="1" algn="just">
              <a:lnSpc>
                <a:spcPct val="170000"/>
              </a:lnSpc>
              <a:tabLst>
                <a:tab pos="342900" algn="l"/>
              </a:tabLst>
            </a:pPr>
            <a:r>
              <a:rPr lang="en-US" sz="2900" dirty="0"/>
              <a:t>Hematoma rarely produce significant problems</a:t>
            </a:r>
          </a:p>
          <a:p>
            <a:pPr lvl="1" algn="just">
              <a:lnSpc>
                <a:spcPct val="170000"/>
              </a:lnSpc>
              <a:tabLst>
                <a:tab pos="342900" algn="l"/>
              </a:tabLst>
            </a:pPr>
            <a:r>
              <a:rPr lang="en-US" sz="2900" dirty="0"/>
              <a:t>The possible complications include </a:t>
            </a:r>
            <a:r>
              <a:rPr lang="en-US" sz="2900" dirty="0" err="1"/>
              <a:t>trismus</a:t>
            </a:r>
            <a:r>
              <a:rPr lang="en-US" sz="2900" dirty="0"/>
              <a:t> and pain</a:t>
            </a:r>
          </a:p>
          <a:p>
            <a:pPr lvl="1" algn="just">
              <a:lnSpc>
                <a:spcPct val="170000"/>
              </a:lnSpc>
              <a:tabLst>
                <a:tab pos="342900" algn="l"/>
              </a:tabLst>
            </a:pPr>
            <a:r>
              <a:rPr lang="en-US" sz="2900" dirty="0"/>
              <a:t>Swelling and discoloration subside within 7-14 days</a:t>
            </a:r>
          </a:p>
          <a:p>
            <a:pPr algn="just">
              <a:lnSpc>
                <a:spcPct val="170000"/>
              </a:lnSpc>
              <a:tabLst>
                <a:tab pos="342900" algn="l"/>
              </a:tabLst>
            </a:pPr>
            <a:r>
              <a:rPr lang="en-US" sz="2900" b="1" dirty="0"/>
              <a:t>Prevention </a:t>
            </a:r>
          </a:p>
          <a:p>
            <a:pPr lvl="1" algn="just">
              <a:lnSpc>
                <a:spcPct val="170000"/>
              </a:lnSpc>
              <a:tabLst>
                <a:tab pos="342900" algn="l"/>
              </a:tabLst>
            </a:pPr>
            <a:r>
              <a:rPr lang="en-US" sz="2900" dirty="0"/>
              <a:t>Knowledge of the normal anatomy involved in the injection is important</a:t>
            </a:r>
          </a:p>
          <a:p>
            <a:pPr lvl="1" algn="just">
              <a:lnSpc>
                <a:spcPct val="170000"/>
              </a:lnSpc>
              <a:tabLst>
                <a:tab pos="342900" algn="l"/>
              </a:tabLst>
            </a:pPr>
            <a:r>
              <a:rPr lang="en-US" sz="2900" dirty="0"/>
              <a:t>Certain techniques have greater risk of hematoma – Posterior superior alveolar nerve block, inferior alveolar nerve block and mental nerve block</a:t>
            </a:r>
          </a:p>
          <a:p>
            <a:pPr lvl="1" algn="just">
              <a:lnSpc>
                <a:spcPct val="170000"/>
              </a:lnSpc>
            </a:pPr>
            <a:r>
              <a:rPr lang="en-US" sz="1800" dirty="0"/>
              <a:t>Use a short needle for posterior superior alveolar nerve block to decrease the risk of hematoma</a:t>
            </a:r>
          </a:p>
          <a:p>
            <a:pPr lvl="1" algn="just">
              <a:lnSpc>
                <a:spcPct val="170000"/>
              </a:lnSpc>
            </a:pPr>
            <a:r>
              <a:rPr lang="en-US" sz="1800" dirty="0"/>
              <a:t>Minimize the number of needle penetrations into tissue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114</a:t>
            </a:fld>
            <a:endParaRPr lang="en-IN"/>
          </a:p>
        </p:txBody>
      </p:sp>
    </p:spTree>
    <p:extLst>
      <p:ext uri="{BB962C8B-B14F-4D97-AF65-F5344CB8AC3E}">
        <p14:creationId xmlns:p14="http://schemas.microsoft.com/office/powerpoint/2010/main" val="416902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a:t>
            </a:fld>
            <a:endParaRPr lang="en-IN"/>
          </a:p>
        </p:txBody>
      </p:sp>
    </p:spTree>
    <p:extLst>
      <p:ext uri="{BB962C8B-B14F-4D97-AF65-F5344CB8AC3E}">
        <p14:creationId xmlns:p14="http://schemas.microsoft.com/office/powerpoint/2010/main" val="562924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pPr>
            <a:r>
              <a:rPr lang="en-US" sz="1800" b="1" dirty="0"/>
              <a:t>Management </a:t>
            </a:r>
          </a:p>
          <a:p>
            <a:pPr lvl="1" algn="just">
              <a:lnSpc>
                <a:spcPct val="170000"/>
              </a:lnSpc>
            </a:pPr>
            <a:r>
              <a:rPr lang="en-US" sz="1800" dirty="0"/>
              <a:t>Immediate</a:t>
            </a:r>
          </a:p>
          <a:p>
            <a:pPr lvl="1" algn="just">
              <a:lnSpc>
                <a:spcPct val="170000"/>
              </a:lnSpc>
            </a:pPr>
            <a:r>
              <a:rPr lang="en-US" sz="1800" dirty="0"/>
              <a:t>When swelling becomes evident during or immediately following local anesthetic injection, direct pressure should be applied to the site of bleeding for 2 minutes. This will effectively stop bleeding</a:t>
            </a:r>
          </a:p>
          <a:p>
            <a:pPr lvl="2" algn="just">
              <a:lnSpc>
                <a:spcPct val="170000"/>
              </a:lnSpc>
            </a:pPr>
            <a:r>
              <a:rPr lang="en-US" sz="1800" dirty="0"/>
              <a:t>Inferior alveolar nerve block</a:t>
            </a:r>
          </a:p>
          <a:p>
            <a:pPr lvl="3">
              <a:lnSpc>
                <a:spcPct val="170000"/>
              </a:lnSpc>
            </a:pPr>
            <a:r>
              <a:rPr lang="en-US" sz="1800" dirty="0"/>
              <a:t>Pressure is applied to the medial aspect of mandibular ramus</a:t>
            </a:r>
          </a:p>
          <a:p>
            <a:pPr lvl="1" algn="just">
              <a:lnSpc>
                <a:spcPct val="170000"/>
              </a:lnSpc>
            </a:pPr>
            <a:r>
              <a:rPr lang="en-US" sz="1800" dirty="0" err="1"/>
              <a:t>Infraorbital</a:t>
            </a:r>
            <a:r>
              <a:rPr lang="en-US" sz="1800" dirty="0"/>
              <a:t> nerve block</a:t>
            </a:r>
          </a:p>
          <a:p>
            <a:pPr lvl="2" algn="just">
              <a:lnSpc>
                <a:spcPct val="170000"/>
              </a:lnSpc>
            </a:pPr>
            <a:r>
              <a:rPr lang="en-US" sz="1800" dirty="0"/>
              <a:t>Pressure is applied to the skin directly over </a:t>
            </a:r>
            <a:r>
              <a:rPr lang="en-US" sz="1800" dirty="0" err="1"/>
              <a:t>infraorbital</a:t>
            </a:r>
            <a:r>
              <a:rPr lang="en-US" sz="1800" dirty="0"/>
              <a:t> foramen. </a:t>
            </a:r>
          </a:p>
          <a:p>
            <a:pPr lvl="1" algn="just">
              <a:lnSpc>
                <a:spcPct val="170000"/>
              </a:lnSpc>
            </a:pPr>
            <a:r>
              <a:rPr lang="en-US" sz="1800" dirty="0"/>
              <a:t>Mental or incisive nerve block</a:t>
            </a:r>
          </a:p>
          <a:p>
            <a:pPr lvl="2" algn="just">
              <a:lnSpc>
                <a:spcPct val="170000"/>
              </a:lnSpc>
            </a:pPr>
            <a:r>
              <a:rPr lang="en-US" sz="1800" dirty="0"/>
              <a:t>Pressure is applied directly over mental foramen</a:t>
            </a:r>
          </a:p>
          <a:p>
            <a:pPr lvl="1" algn="just">
              <a:lnSpc>
                <a:spcPct val="170000"/>
              </a:lnSpc>
            </a:pPr>
            <a:r>
              <a:rPr lang="en-US" sz="1800" dirty="0"/>
              <a:t>Buccal nerve block or any palatal injection</a:t>
            </a:r>
          </a:p>
          <a:p>
            <a:pPr lvl="2" algn="just">
              <a:lnSpc>
                <a:spcPct val="170000"/>
              </a:lnSpc>
            </a:pPr>
            <a:r>
              <a:rPr lang="en-US" sz="1800" dirty="0"/>
              <a:t>Pressure is applied at the site of bleeding</a:t>
            </a:r>
          </a:p>
          <a:p>
            <a:pPr lvl="1" algn="just">
              <a:lnSpc>
                <a:spcPct val="170000"/>
              </a:lnSpc>
            </a:pPr>
            <a:r>
              <a:rPr lang="en-US" sz="1800" dirty="0"/>
              <a:t>Posterior superior alveolar nerve block</a:t>
            </a:r>
          </a:p>
          <a:p>
            <a:pPr lvl="2" algn="just">
              <a:lnSpc>
                <a:spcPct val="170000"/>
              </a:lnSpc>
            </a:pPr>
            <a:r>
              <a:rPr lang="en-US" sz="1800" dirty="0"/>
              <a:t>Digital pressure to the soft tissues in the </a:t>
            </a:r>
            <a:r>
              <a:rPr lang="en-US" sz="1800" dirty="0" err="1"/>
              <a:t>mucobuccal</a:t>
            </a:r>
            <a:r>
              <a:rPr lang="en-US" sz="1800" dirty="0"/>
              <a:t> fold</a:t>
            </a:r>
          </a:p>
          <a:p>
            <a:pPr lvl="2" algn="just">
              <a:lnSpc>
                <a:spcPct val="170000"/>
              </a:lnSpc>
            </a:pPr>
            <a:r>
              <a:rPr lang="en-US" sz="1800" dirty="0"/>
              <a:t>If available ice should be used extra orally to exert pressure on the site and help construct the vessel</a:t>
            </a:r>
          </a:p>
          <a:p>
            <a:pPr lvl="1" algn="just">
              <a:lnSpc>
                <a:spcPct val="170000"/>
              </a:lnSpc>
              <a:tabLst>
                <a:tab pos="342900" algn="l"/>
              </a:tabLst>
            </a:pPr>
            <a:r>
              <a:rPr lang="en-US" sz="1800" dirty="0"/>
              <a:t>Subsequent</a:t>
            </a:r>
          </a:p>
          <a:p>
            <a:pPr lvl="2" algn="just">
              <a:lnSpc>
                <a:spcPct val="170000"/>
              </a:lnSpc>
              <a:tabLst>
                <a:tab pos="342900" algn="l"/>
              </a:tabLst>
            </a:pPr>
            <a:r>
              <a:rPr lang="en-US" sz="1800" dirty="0"/>
              <a:t>Once bleeding stops the patient may be discharged</a:t>
            </a:r>
          </a:p>
          <a:p>
            <a:pPr lvl="2" algn="just">
              <a:lnSpc>
                <a:spcPct val="170000"/>
              </a:lnSpc>
              <a:tabLst>
                <a:tab pos="342900" algn="l"/>
              </a:tabLst>
            </a:pPr>
            <a:r>
              <a:rPr lang="en-US" sz="1800" dirty="0"/>
              <a:t>Advise the patient about possible sourness and limitation of movement</a:t>
            </a:r>
          </a:p>
          <a:p>
            <a:pPr lvl="2" algn="just">
              <a:lnSpc>
                <a:spcPct val="170000"/>
              </a:lnSpc>
              <a:tabLst>
                <a:tab pos="342900" algn="l"/>
              </a:tabLst>
            </a:pPr>
            <a:r>
              <a:rPr lang="en-US" sz="1800" dirty="0"/>
              <a:t>Do not apply heat to the area at least 4-6 hours after the incident</a:t>
            </a:r>
          </a:p>
          <a:p>
            <a:pPr lvl="2" algn="just">
              <a:lnSpc>
                <a:spcPct val="170000"/>
              </a:lnSpc>
              <a:tabLst>
                <a:tab pos="342900" algn="l"/>
              </a:tabLst>
            </a:pPr>
            <a:r>
              <a:rPr lang="en-US" sz="1800" dirty="0"/>
              <a:t>Heat produces vasodilatation which  may further increase the size of hematoma</a:t>
            </a:r>
          </a:p>
          <a:p>
            <a:pPr lvl="2" algn="just">
              <a:lnSpc>
                <a:spcPct val="170000"/>
              </a:lnSpc>
              <a:tabLst>
                <a:tab pos="342900" algn="l"/>
              </a:tabLst>
            </a:pPr>
            <a:r>
              <a:rPr lang="en-US" sz="1800" dirty="0"/>
              <a:t>Ice may be applied to the region immediately on recognition of a developing hematoma</a:t>
            </a:r>
          </a:p>
          <a:p>
            <a:pPr lvl="2" algn="just">
              <a:lnSpc>
                <a:spcPct val="170000"/>
              </a:lnSpc>
              <a:tabLst>
                <a:tab pos="342900" algn="l"/>
              </a:tabLst>
            </a:pPr>
            <a:r>
              <a:rPr lang="en-US" sz="1800" dirty="0"/>
              <a:t>It acts both as an analgesic and a vasoconstrictor and aid in minimizing the size of hematoma</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115</a:t>
            </a:fld>
            <a:endParaRPr lang="en-IN"/>
          </a:p>
        </p:txBody>
      </p:sp>
    </p:spTree>
    <p:extLst>
      <p:ext uri="{BB962C8B-B14F-4D97-AF65-F5344CB8AC3E}">
        <p14:creationId xmlns:p14="http://schemas.microsoft.com/office/powerpoint/2010/main" val="4070554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tabLst>
                <a:tab pos="342900" algn="l"/>
              </a:tabLst>
            </a:pPr>
            <a:r>
              <a:rPr lang="en-US" sz="1800" b="1" dirty="0"/>
              <a:t>Prevention</a:t>
            </a:r>
          </a:p>
          <a:p>
            <a:pPr lvl="1" algn="just">
              <a:lnSpc>
                <a:spcPct val="170000"/>
              </a:lnSpc>
              <a:tabLst>
                <a:tab pos="342900" algn="l"/>
              </a:tabLst>
            </a:pPr>
            <a:r>
              <a:rPr lang="en-US" sz="1800" dirty="0"/>
              <a:t>Use disposable needles</a:t>
            </a:r>
          </a:p>
          <a:p>
            <a:pPr lvl="1" algn="just">
              <a:lnSpc>
                <a:spcPct val="170000"/>
              </a:lnSpc>
              <a:tabLst>
                <a:tab pos="342900" algn="l"/>
              </a:tabLst>
            </a:pPr>
            <a:r>
              <a:rPr lang="en-US" sz="1800" dirty="0"/>
              <a:t>Proper care and handling of the needle</a:t>
            </a:r>
          </a:p>
          <a:p>
            <a:pPr lvl="1" algn="just">
              <a:lnSpc>
                <a:spcPct val="170000"/>
              </a:lnSpc>
              <a:tabLst>
                <a:tab pos="342900" algn="l"/>
              </a:tabLst>
            </a:pPr>
            <a:r>
              <a:rPr lang="en-US" sz="1800" dirty="0"/>
              <a:t>Avoid contamination of the needle through contact with </a:t>
            </a:r>
            <a:r>
              <a:rPr lang="en-US" sz="1800" dirty="0" err="1"/>
              <a:t>nonsterile</a:t>
            </a:r>
            <a:r>
              <a:rPr lang="en-US" sz="1800" dirty="0"/>
              <a:t> surfaces</a:t>
            </a:r>
          </a:p>
          <a:p>
            <a:pPr lvl="1" algn="just">
              <a:lnSpc>
                <a:spcPct val="170000"/>
              </a:lnSpc>
              <a:tabLst>
                <a:tab pos="342900" algn="l"/>
              </a:tabLst>
            </a:pPr>
            <a:r>
              <a:rPr lang="en-US" sz="1800" dirty="0"/>
              <a:t>Avoid multiple injections with the same needle</a:t>
            </a:r>
          </a:p>
          <a:p>
            <a:pPr lvl="1" algn="just">
              <a:lnSpc>
                <a:spcPct val="170000"/>
              </a:lnSpc>
              <a:tabLst>
                <a:tab pos="342900" algn="l"/>
              </a:tabLst>
            </a:pPr>
            <a:r>
              <a:rPr lang="en-US" sz="1800" dirty="0"/>
              <a:t>Proper care and handling of cartridges</a:t>
            </a:r>
          </a:p>
          <a:p>
            <a:pPr lvl="1" algn="just">
              <a:lnSpc>
                <a:spcPct val="170000"/>
              </a:lnSpc>
              <a:tabLst>
                <a:tab pos="342900" algn="l"/>
              </a:tabLst>
            </a:pPr>
            <a:r>
              <a:rPr lang="en-US" sz="1800" dirty="0"/>
              <a:t>Properly prepare tissues prior to penetration </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117</a:t>
            </a:fld>
            <a:endParaRPr lang="en-IN"/>
          </a:p>
        </p:txBody>
      </p:sp>
    </p:spTree>
    <p:extLst>
      <p:ext uri="{BB962C8B-B14F-4D97-AF65-F5344CB8AC3E}">
        <p14:creationId xmlns:p14="http://schemas.microsoft.com/office/powerpoint/2010/main" val="164774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tabLst>
                <a:tab pos="342900" algn="l"/>
              </a:tabLst>
            </a:pPr>
            <a:r>
              <a:rPr lang="en-US" sz="1800" b="1" dirty="0"/>
              <a:t>Management </a:t>
            </a:r>
          </a:p>
          <a:p>
            <a:pPr lvl="1" algn="just">
              <a:lnSpc>
                <a:spcPct val="150000"/>
              </a:lnSpc>
              <a:tabLst>
                <a:tab pos="342900" algn="l"/>
              </a:tabLst>
            </a:pPr>
            <a:r>
              <a:rPr lang="en-US" sz="1800" dirty="0"/>
              <a:t>Treatment consists of heat therapy, analgesic, muscle relaxant</a:t>
            </a:r>
          </a:p>
          <a:p>
            <a:pPr lvl="1" algn="just">
              <a:lnSpc>
                <a:spcPct val="150000"/>
              </a:lnSpc>
              <a:tabLst>
                <a:tab pos="342900" algn="l"/>
              </a:tabLst>
            </a:pPr>
            <a:r>
              <a:rPr lang="en-US" sz="1800" dirty="0"/>
              <a:t>If signs and symptoms of </a:t>
            </a:r>
            <a:r>
              <a:rPr lang="en-US" sz="1800" dirty="0" err="1"/>
              <a:t>trismus</a:t>
            </a:r>
            <a:r>
              <a:rPr lang="en-US" sz="1800" dirty="0"/>
              <a:t> persists for more than 3 days patient is started on a 7 day course of penicillin</a:t>
            </a:r>
          </a:p>
          <a:p>
            <a:pPr lvl="1" algn="just">
              <a:lnSpc>
                <a:spcPct val="150000"/>
              </a:lnSpc>
              <a:tabLst>
                <a:tab pos="342900" algn="l"/>
              </a:tabLst>
            </a:pPr>
            <a:r>
              <a:rPr lang="en-US" sz="1800" dirty="0"/>
              <a:t>Erythromycin is substituted if the patient is allergic to penicillin</a:t>
            </a:r>
          </a:p>
          <a:p>
            <a:pPr lvl="1" algn="just">
              <a:lnSpc>
                <a:spcPct val="150000"/>
              </a:lnSpc>
              <a:tabLst>
                <a:tab pos="342900" algn="l"/>
              </a:tabLst>
            </a:pPr>
            <a:r>
              <a:rPr lang="en-US" sz="1800" dirty="0"/>
              <a:t>Patient takes 500 mg immediately + 25 mg 4 times a day</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118</a:t>
            </a:fld>
            <a:endParaRPr lang="en-IN"/>
          </a:p>
        </p:txBody>
      </p:sp>
    </p:spTree>
    <p:extLst>
      <p:ext uri="{BB962C8B-B14F-4D97-AF65-F5344CB8AC3E}">
        <p14:creationId xmlns:p14="http://schemas.microsoft.com/office/powerpoint/2010/main" val="3690821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tabLst>
                <a:tab pos="342900" algn="l"/>
              </a:tabLst>
            </a:pPr>
            <a:r>
              <a:rPr lang="en-US" sz="2000" b="1" dirty="0"/>
              <a:t>Prevention </a:t>
            </a:r>
          </a:p>
          <a:p>
            <a:pPr lvl="1" algn="just">
              <a:lnSpc>
                <a:spcPct val="170000"/>
              </a:lnSpc>
              <a:tabLst>
                <a:tab pos="342900" algn="l"/>
              </a:tabLst>
            </a:pPr>
            <a:r>
              <a:rPr lang="en-US" sz="2000" dirty="0"/>
              <a:t>Proper care and handling of the local anesthetic armamentarium</a:t>
            </a:r>
          </a:p>
          <a:p>
            <a:pPr lvl="1" algn="just">
              <a:lnSpc>
                <a:spcPct val="170000"/>
              </a:lnSpc>
              <a:tabLst>
                <a:tab pos="342900" algn="l"/>
              </a:tabLst>
            </a:pPr>
            <a:r>
              <a:rPr lang="en-US" sz="2900" dirty="0"/>
              <a:t>Use atraumatic injection technique</a:t>
            </a:r>
          </a:p>
          <a:p>
            <a:pPr lvl="1" algn="just">
              <a:lnSpc>
                <a:spcPct val="170000"/>
              </a:lnSpc>
              <a:tabLst>
                <a:tab pos="342900" algn="l"/>
              </a:tabLst>
            </a:pPr>
            <a:r>
              <a:rPr lang="en-US" sz="2900" dirty="0"/>
              <a:t>Complete an adequate medical evaluation of the patient prior to drug administration</a:t>
            </a:r>
          </a:p>
          <a:p>
            <a:pPr algn="just">
              <a:lnSpc>
                <a:spcPct val="170000"/>
              </a:lnSpc>
              <a:tabLst>
                <a:tab pos="342900" algn="l"/>
              </a:tabLst>
            </a:pPr>
            <a:r>
              <a:rPr lang="en-US" sz="2900" b="1" dirty="0"/>
              <a:t>Management </a:t>
            </a:r>
          </a:p>
          <a:p>
            <a:pPr lvl="1" algn="just">
              <a:lnSpc>
                <a:spcPct val="170000"/>
              </a:lnSpc>
              <a:tabLst>
                <a:tab pos="342900" algn="l"/>
              </a:tabLst>
            </a:pPr>
            <a:r>
              <a:rPr lang="en-US" sz="2900" dirty="0"/>
              <a:t>When produced by traumatic solution or introduction of irritating solutions, edema is of minimal degree and resolves in several days without formal therapy</a:t>
            </a:r>
          </a:p>
          <a:p>
            <a:pPr lvl="1" algn="just">
              <a:lnSpc>
                <a:spcPct val="170000"/>
              </a:lnSpc>
              <a:tabLst>
                <a:tab pos="342900" algn="l"/>
              </a:tabLst>
            </a:pPr>
            <a:r>
              <a:rPr lang="en-US" sz="2900" dirty="0"/>
              <a:t>After hemorrhage edema resolves more slowly as </a:t>
            </a:r>
            <a:r>
              <a:rPr lang="en-US" sz="2900" dirty="0" err="1"/>
              <a:t>extravasted</a:t>
            </a:r>
            <a:r>
              <a:rPr lang="en-US" sz="2900" dirty="0"/>
              <a:t> blood elements  are reabsorbed into the vascular system</a:t>
            </a:r>
          </a:p>
          <a:p>
            <a:pPr lvl="1" algn="just">
              <a:lnSpc>
                <a:spcPct val="150000"/>
              </a:lnSpc>
              <a:tabLst>
                <a:tab pos="342900" algn="l"/>
              </a:tabLst>
            </a:pPr>
            <a:r>
              <a:rPr lang="en-US" sz="2000" dirty="0"/>
              <a:t>If signs of hemorrhage are evident management follows as that for hematoma</a:t>
            </a:r>
          </a:p>
          <a:p>
            <a:pPr lvl="1" algn="just">
              <a:lnSpc>
                <a:spcPct val="150000"/>
              </a:lnSpc>
              <a:tabLst>
                <a:tab pos="342900" algn="l"/>
              </a:tabLst>
            </a:pPr>
            <a:r>
              <a:rPr lang="en-US" sz="2000" dirty="0"/>
              <a:t>Edema produced by infection will not resolve spontaneously, but becomes worse if untreated</a:t>
            </a:r>
          </a:p>
          <a:p>
            <a:pPr lvl="1" algn="just">
              <a:lnSpc>
                <a:spcPct val="150000"/>
              </a:lnSpc>
              <a:tabLst>
                <a:tab pos="342900" algn="l"/>
              </a:tabLst>
            </a:pPr>
            <a:r>
              <a:rPr lang="en-US" sz="2000" dirty="0"/>
              <a:t>If signs and symptoms of infection do not appear to resolve within 3 days antibiotic therapy is indicated</a:t>
            </a:r>
          </a:p>
          <a:p>
            <a:pPr lvl="1" algn="just">
              <a:lnSpc>
                <a:spcPct val="150000"/>
              </a:lnSpc>
              <a:tabLst>
                <a:tab pos="342900" algn="l"/>
              </a:tabLst>
            </a:pPr>
            <a:r>
              <a:rPr lang="en-US" sz="2000" dirty="0"/>
              <a:t>Allergy induced edema is life threatening</a:t>
            </a:r>
          </a:p>
          <a:p>
            <a:pPr lvl="1" algn="just">
              <a:lnSpc>
                <a:spcPct val="150000"/>
              </a:lnSpc>
              <a:tabLst>
                <a:tab pos="342900" algn="l"/>
              </a:tabLst>
            </a:pPr>
            <a:r>
              <a:rPr lang="en-US" sz="2000" dirty="0"/>
              <a:t>If swelling develops in buccal soft tissues and there is no airway involvement, treatment consists of intramuscular or oral antihistamine administration</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119</a:t>
            </a:fld>
            <a:endParaRPr lang="en-IN"/>
          </a:p>
        </p:txBody>
      </p:sp>
    </p:spTree>
    <p:extLst>
      <p:ext uri="{BB962C8B-B14F-4D97-AF65-F5344CB8AC3E}">
        <p14:creationId xmlns:p14="http://schemas.microsoft.com/office/powerpoint/2010/main" val="42241524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120</a:t>
            </a:fld>
            <a:endParaRPr lang="en-IN"/>
          </a:p>
        </p:txBody>
      </p:sp>
    </p:spTree>
    <p:extLst>
      <p:ext uri="{BB962C8B-B14F-4D97-AF65-F5344CB8AC3E}">
        <p14:creationId xmlns:p14="http://schemas.microsoft.com/office/powerpoint/2010/main" val="2828698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tabLst>
                <a:tab pos="342900" algn="l"/>
              </a:tabLst>
            </a:pPr>
            <a:r>
              <a:rPr lang="en-US" sz="1800" b="1" dirty="0"/>
              <a:t>Prevention </a:t>
            </a:r>
          </a:p>
          <a:p>
            <a:pPr lvl="1" algn="just">
              <a:lnSpc>
                <a:spcPct val="150000"/>
              </a:lnSpc>
              <a:tabLst>
                <a:tab pos="342900" algn="l"/>
              </a:tabLst>
            </a:pPr>
            <a:r>
              <a:rPr lang="en-US" sz="1800" dirty="0"/>
              <a:t>Use topical anesthetic as recommended.</a:t>
            </a:r>
          </a:p>
          <a:p>
            <a:pPr lvl="1" algn="just">
              <a:lnSpc>
                <a:spcPct val="150000"/>
              </a:lnSpc>
              <a:tabLst>
                <a:tab pos="342900" algn="l"/>
              </a:tabLst>
            </a:pPr>
            <a:r>
              <a:rPr lang="en-US" sz="1800" dirty="0"/>
              <a:t>Allow the solutions to contact mucous membranes for 1-2 minutes to maximize  its effectiveness and minimize toxicity</a:t>
            </a:r>
          </a:p>
          <a:p>
            <a:pPr lvl="1" algn="just">
              <a:lnSpc>
                <a:spcPct val="150000"/>
              </a:lnSpc>
              <a:tabLst>
                <a:tab pos="342900" algn="l"/>
              </a:tabLst>
            </a:pPr>
            <a:r>
              <a:rPr lang="en-US" sz="1800" dirty="0"/>
              <a:t>Do not use overly concentrated solutions</a:t>
            </a:r>
          </a:p>
          <a:p>
            <a:pPr algn="just">
              <a:lnSpc>
                <a:spcPct val="150000"/>
              </a:lnSpc>
              <a:tabLst>
                <a:tab pos="342900" algn="l"/>
              </a:tabLst>
            </a:pPr>
            <a:r>
              <a:rPr lang="en-US" sz="1800" b="1" dirty="0"/>
              <a:t>Management </a:t>
            </a:r>
          </a:p>
          <a:p>
            <a:pPr lvl="1" algn="just">
              <a:lnSpc>
                <a:spcPct val="150000"/>
              </a:lnSpc>
              <a:tabLst>
                <a:tab pos="342900" algn="l"/>
              </a:tabLst>
            </a:pPr>
            <a:r>
              <a:rPr lang="en-US" sz="1800" dirty="0"/>
              <a:t>Symptomatic management is indicated </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121</a:t>
            </a:fld>
            <a:endParaRPr lang="en-IN"/>
          </a:p>
        </p:txBody>
      </p:sp>
    </p:spTree>
    <p:extLst>
      <p:ext uri="{BB962C8B-B14F-4D97-AF65-F5344CB8AC3E}">
        <p14:creationId xmlns:p14="http://schemas.microsoft.com/office/powerpoint/2010/main" val="2678358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tabLst>
                <a:tab pos="342900" algn="l"/>
              </a:tabLst>
            </a:pPr>
            <a:r>
              <a:rPr lang="en-US" sz="2000" b="1" dirty="0"/>
              <a:t>Prevention</a:t>
            </a:r>
          </a:p>
          <a:p>
            <a:pPr lvl="1" algn="just">
              <a:lnSpc>
                <a:spcPct val="150000"/>
              </a:lnSpc>
              <a:tabLst>
                <a:tab pos="342900" algn="l"/>
              </a:tabLst>
            </a:pPr>
            <a:r>
              <a:rPr lang="en-US" sz="2000" dirty="0"/>
              <a:t>A local anesthetic of appropriate duration should be selected if dental appointments are brief</a:t>
            </a:r>
          </a:p>
          <a:p>
            <a:pPr lvl="1" algn="just">
              <a:lnSpc>
                <a:spcPct val="150000"/>
              </a:lnSpc>
              <a:tabLst>
                <a:tab pos="342900" algn="l"/>
              </a:tabLst>
            </a:pPr>
            <a:r>
              <a:rPr lang="en-US" sz="2000" dirty="0"/>
              <a:t>A cotton roll can be placed between the lips and the teeth if they are still anaesthetized at the time of discharge</a:t>
            </a:r>
          </a:p>
          <a:p>
            <a:pPr lvl="1" algn="just">
              <a:lnSpc>
                <a:spcPct val="150000"/>
              </a:lnSpc>
              <a:tabLst>
                <a:tab pos="342900" algn="l"/>
              </a:tabLst>
            </a:pPr>
            <a:r>
              <a:rPr lang="en-US" sz="2000" dirty="0"/>
              <a:t>A self adherent warning sticker may be used on children </a:t>
            </a:r>
          </a:p>
          <a:p>
            <a:pPr lvl="1" algn="just">
              <a:lnSpc>
                <a:spcPct val="150000"/>
              </a:lnSpc>
              <a:tabLst>
                <a:tab pos="342900" algn="l"/>
              </a:tabLst>
            </a:pPr>
            <a:r>
              <a:rPr lang="en-US" sz="2000" dirty="0"/>
              <a:t>Warn the patient and guardian against heating, drinking hot fluids and biting on the lips or tongue</a:t>
            </a:r>
            <a:endParaRPr lang="en-US" sz="2000" b="1" dirty="0"/>
          </a:p>
          <a:p>
            <a:pPr algn="just">
              <a:lnSpc>
                <a:spcPct val="170000"/>
              </a:lnSpc>
              <a:tabLst>
                <a:tab pos="342900" algn="l"/>
              </a:tabLst>
            </a:pPr>
            <a:r>
              <a:rPr lang="en-US" sz="1800" b="1" dirty="0"/>
              <a:t>Management </a:t>
            </a:r>
          </a:p>
          <a:p>
            <a:pPr lvl="1" algn="just">
              <a:lnSpc>
                <a:spcPct val="170000"/>
              </a:lnSpc>
              <a:tabLst>
                <a:tab pos="342900" algn="l"/>
              </a:tabLst>
            </a:pPr>
            <a:r>
              <a:rPr lang="en-US" sz="1800" dirty="0"/>
              <a:t>Symptomatic management is indicated </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123</a:t>
            </a:fld>
            <a:endParaRPr lang="en-IN"/>
          </a:p>
        </p:txBody>
      </p:sp>
    </p:spTree>
    <p:extLst>
      <p:ext uri="{BB962C8B-B14F-4D97-AF65-F5344CB8AC3E}">
        <p14:creationId xmlns:p14="http://schemas.microsoft.com/office/powerpoint/2010/main" val="718335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124</a:t>
            </a:fld>
            <a:endParaRPr lang="en-IN"/>
          </a:p>
        </p:txBody>
      </p:sp>
    </p:spTree>
    <p:extLst>
      <p:ext uri="{BB962C8B-B14F-4D97-AF65-F5344CB8AC3E}">
        <p14:creationId xmlns:p14="http://schemas.microsoft.com/office/powerpoint/2010/main" val="3081814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tabLst>
                <a:tab pos="342900" algn="l"/>
              </a:tabLst>
            </a:pPr>
            <a:r>
              <a:rPr lang="en-US" sz="1800" b="1" dirty="0"/>
              <a:t>Management </a:t>
            </a:r>
          </a:p>
          <a:p>
            <a:pPr lvl="1" algn="just">
              <a:lnSpc>
                <a:spcPct val="170000"/>
              </a:lnSpc>
              <a:tabLst>
                <a:tab pos="342900" algn="l"/>
              </a:tabLst>
            </a:pPr>
            <a:r>
              <a:rPr lang="en-US" sz="1800" dirty="0"/>
              <a:t>Within seconds to minutes following the deposition of local anesthetic into the parotid gland, patient will sense a weakening of the muscles on the affected side of the face</a:t>
            </a:r>
          </a:p>
          <a:p>
            <a:pPr lvl="1" algn="just">
              <a:lnSpc>
                <a:spcPct val="150000"/>
              </a:lnSpc>
              <a:tabLst>
                <a:tab pos="342900" algn="l"/>
              </a:tabLst>
            </a:pPr>
            <a:r>
              <a:rPr lang="en-US" sz="1800" dirty="0"/>
              <a:t>Reassure the patient</a:t>
            </a:r>
          </a:p>
          <a:p>
            <a:pPr lvl="1" algn="just">
              <a:lnSpc>
                <a:spcPct val="150000"/>
              </a:lnSpc>
              <a:tabLst>
                <a:tab pos="342900" algn="l"/>
              </a:tabLst>
            </a:pPr>
            <a:r>
              <a:rPr lang="en-US" sz="1800" dirty="0"/>
              <a:t>Explain that the situation is transient and will last for a few hours and resolve without residual effect</a:t>
            </a:r>
          </a:p>
          <a:p>
            <a:pPr lvl="1" algn="just">
              <a:lnSpc>
                <a:spcPct val="150000"/>
              </a:lnSpc>
              <a:tabLst>
                <a:tab pos="342900" algn="l"/>
              </a:tabLst>
            </a:pPr>
            <a:r>
              <a:rPr lang="en-US" sz="1800" dirty="0"/>
              <a:t>An eye patch should be applied t the affected eye until muscle tone returns</a:t>
            </a:r>
          </a:p>
          <a:p>
            <a:pPr lvl="1" algn="just">
              <a:lnSpc>
                <a:spcPct val="150000"/>
              </a:lnSpc>
              <a:tabLst>
                <a:tab pos="342900" algn="l"/>
              </a:tabLst>
            </a:pPr>
            <a:r>
              <a:rPr lang="en-US" sz="1800" dirty="0"/>
              <a:t>If not advise the patient to manually close the lower eyelid periodically to keep cornea lubricated</a:t>
            </a:r>
          </a:p>
          <a:p>
            <a:pPr lvl="1" algn="just">
              <a:lnSpc>
                <a:spcPct val="150000"/>
              </a:lnSpc>
              <a:tabLst>
                <a:tab pos="342900" algn="l"/>
              </a:tabLst>
            </a:pPr>
            <a:r>
              <a:rPr lang="en-US" sz="1800" dirty="0"/>
              <a:t>Contact lenses should be removed until muscular movement returns</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125</a:t>
            </a:fld>
            <a:endParaRPr lang="en-IN"/>
          </a:p>
        </p:txBody>
      </p:sp>
    </p:spTree>
    <p:extLst>
      <p:ext uri="{BB962C8B-B14F-4D97-AF65-F5344CB8AC3E}">
        <p14:creationId xmlns:p14="http://schemas.microsoft.com/office/powerpoint/2010/main" val="2782717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tabLst>
                <a:tab pos="342900" algn="l"/>
              </a:tabLst>
            </a:pPr>
            <a:r>
              <a:rPr lang="en-US" sz="1800" b="1" dirty="0"/>
              <a:t>Cause </a:t>
            </a:r>
          </a:p>
          <a:p>
            <a:pPr lvl="1" algn="just">
              <a:lnSpc>
                <a:spcPct val="170000"/>
              </a:lnSpc>
              <a:tabLst>
                <a:tab pos="342900" algn="l"/>
              </a:tabLst>
            </a:pPr>
            <a:r>
              <a:rPr lang="en-US" sz="1800" dirty="0"/>
              <a:t>Recurrent </a:t>
            </a:r>
            <a:r>
              <a:rPr lang="en-US" sz="1800" dirty="0" err="1"/>
              <a:t>aphthous</a:t>
            </a:r>
            <a:r>
              <a:rPr lang="en-US" sz="1800" dirty="0"/>
              <a:t> stomatitis and /or Herpes simplex can occur </a:t>
            </a:r>
            <a:r>
              <a:rPr lang="en-US" sz="1800" dirty="0" err="1"/>
              <a:t>intraorally</a:t>
            </a:r>
            <a:r>
              <a:rPr lang="en-US" sz="1800" dirty="0"/>
              <a:t> after a local anesthetic injection or after any trauma to intra oral tissues</a:t>
            </a:r>
          </a:p>
          <a:p>
            <a:pPr lvl="1" algn="just">
              <a:lnSpc>
                <a:spcPct val="170000"/>
              </a:lnSpc>
              <a:tabLst>
                <a:tab pos="342900" algn="l"/>
              </a:tabLst>
            </a:pPr>
            <a:r>
              <a:rPr lang="en-US" sz="1800" dirty="0"/>
              <a:t>Recurrent </a:t>
            </a:r>
            <a:r>
              <a:rPr lang="en-US" sz="1800" dirty="0" err="1"/>
              <a:t>aphthous</a:t>
            </a:r>
            <a:r>
              <a:rPr lang="en-US" sz="1800" dirty="0"/>
              <a:t> stomatitis is more frequently observed, developing on the gingival tissues that are not attached to underlying bone buccal vestibule</a:t>
            </a:r>
          </a:p>
          <a:p>
            <a:pPr lvl="1" algn="just">
              <a:lnSpc>
                <a:spcPct val="170000"/>
              </a:lnSpc>
              <a:tabLst>
                <a:tab pos="342900" algn="l"/>
              </a:tabLst>
            </a:pPr>
            <a:r>
              <a:rPr lang="en-US" sz="1800" dirty="0"/>
              <a:t>Herpes simplex can also develop </a:t>
            </a:r>
            <a:r>
              <a:rPr lang="en-US" sz="1800" dirty="0" err="1"/>
              <a:t>intraorally</a:t>
            </a:r>
            <a:r>
              <a:rPr lang="en-US" sz="1800" dirty="0"/>
              <a:t>, but more common extra orally</a:t>
            </a:r>
          </a:p>
          <a:p>
            <a:pPr lvl="1" algn="just">
              <a:lnSpc>
                <a:spcPct val="170000"/>
              </a:lnSpc>
              <a:tabLst>
                <a:tab pos="342900" algn="l"/>
              </a:tabLst>
            </a:pPr>
            <a:r>
              <a:rPr lang="en-US" sz="1800" dirty="0"/>
              <a:t>Trauma to tissues by a needle, local anesthetic solution, cotton swab or any other instrument may activate the latent form of the disease process that has been present in the tissues prior to injection</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126</a:t>
            </a:fld>
            <a:endParaRPr lang="en-IN"/>
          </a:p>
        </p:txBody>
      </p:sp>
    </p:spTree>
    <p:extLst>
      <p:ext uri="{BB962C8B-B14F-4D97-AF65-F5344CB8AC3E}">
        <p14:creationId xmlns:p14="http://schemas.microsoft.com/office/powerpoint/2010/main" val="3204358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latin typeface="Times" pitchFamily="18" charset="0"/>
              </a:rPr>
              <a:t>: </a:t>
            </a:r>
            <a:r>
              <a:rPr lang="en-US" sz="1200" dirty="0">
                <a:latin typeface="Times" pitchFamily="18" charset="0"/>
              </a:rPr>
              <a:t>Stated that acetylcholine was involved in nerve conduction in addition to its role as a neurotransmitter at nerve synapses. There is no evidence that acetylcholine is involved in neural transmission.</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a:t>
            </a:fld>
            <a:endParaRPr lang="en-IN"/>
          </a:p>
        </p:txBody>
      </p:sp>
    </p:spTree>
    <p:extLst>
      <p:ext uri="{BB962C8B-B14F-4D97-AF65-F5344CB8AC3E}">
        <p14:creationId xmlns:p14="http://schemas.microsoft.com/office/powerpoint/2010/main" val="31856274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tabLst>
                <a:tab pos="342900" algn="l"/>
              </a:tabLst>
            </a:pPr>
            <a:r>
              <a:rPr lang="en-US" sz="2000" b="1" dirty="0"/>
              <a:t>Management </a:t>
            </a:r>
          </a:p>
          <a:p>
            <a:pPr lvl="1" algn="just">
              <a:lnSpc>
                <a:spcPct val="170000"/>
              </a:lnSpc>
              <a:tabLst>
                <a:tab pos="342900" algn="l"/>
              </a:tabLst>
            </a:pPr>
            <a:r>
              <a:rPr lang="en-US" sz="2000" dirty="0"/>
              <a:t>Symptomatic management</a:t>
            </a:r>
          </a:p>
          <a:p>
            <a:pPr lvl="1" algn="just">
              <a:lnSpc>
                <a:spcPct val="170000"/>
              </a:lnSpc>
              <a:tabLst>
                <a:tab pos="342900" algn="l"/>
              </a:tabLst>
            </a:pPr>
            <a:r>
              <a:rPr lang="en-US" sz="2000" dirty="0"/>
              <a:t>Pain is the major initial symptom developing two days after injection</a:t>
            </a:r>
          </a:p>
          <a:p>
            <a:pPr lvl="1" algn="just">
              <a:lnSpc>
                <a:spcPct val="170000"/>
              </a:lnSpc>
              <a:tabLst>
                <a:tab pos="342900" algn="l"/>
              </a:tabLst>
            </a:pPr>
            <a:r>
              <a:rPr lang="en-US" sz="2000" dirty="0"/>
              <a:t>If pain is not severe, no management is required</a:t>
            </a:r>
          </a:p>
          <a:p>
            <a:pPr lvl="1" algn="just">
              <a:lnSpc>
                <a:spcPct val="170000"/>
              </a:lnSpc>
              <a:tabLst>
                <a:tab pos="342900" algn="l"/>
              </a:tabLst>
            </a:pPr>
            <a:r>
              <a:rPr lang="en-US" sz="2000" dirty="0"/>
              <a:t>If it is severe, keep the ulcerated areas covered or anaesthetized</a:t>
            </a:r>
          </a:p>
          <a:p>
            <a:pPr lvl="1" algn="just">
              <a:lnSpc>
                <a:spcPct val="170000"/>
              </a:lnSpc>
              <a:tabLst>
                <a:tab pos="342900" algn="l"/>
              </a:tabLst>
            </a:pPr>
            <a:r>
              <a:rPr lang="en-US" sz="2000" dirty="0"/>
              <a:t>Topical anesthetic solutions may be applied to painful areas</a:t>
            </a:r>
          </a:p>
          <a:p>
            <a:pPr lvl="1" algn="just">
              <a:lnSpc>
                <a:spcPct val="170000"/>
              </a:lnSpc>
              <a:tabLst>
                <a:tab pos="342900" algn="l"/>
              </a:tabLst>
            </a:pPr>
            <a:r>
              <a:rPr lang="en-US" sz="2000" dirty="0"/>
              <a:t>A mixture of equal amounts of diphenhydramine and milk of magnesia rinsed in the mouth will effectively coat the ulcerations and provide relief from pain</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127</a:t>
            </a:fld>
            <a:endParaRPr lang="en-IN"/>
          </a:p>
        </p:txBody>
      </p:sp>
    </p:spTree>
    <p:extLst>
      <p:ext uri="{BB962C8B-B14F-4D97-AF65-F5344CB8AC3E}">
        <p14:creationId xmlns:p14="http://schemas.microsoft.com/office/powerpoint/2010/main" val="2223843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tabLst>
                <a:tab pos="342900" algn="l"/>
              </a:tabLst>
            </a:pPr>
            <a:r>
              <a:rPr lang="en-US" sz="2000" b="1" dirty="0"/>
              <a:t>Precipitating factors </a:t>
            </a:r>
          </a:p>
          <a:p>
            <a:pPr lvl="1" algn="just">
              <a:lnSpc>
                <a:spcPct val="170000"/>
              </a:lnSpc>
              <a:tabLst>
                <a:tab pos="342900" algn="l"/>
              </a:tabLst>
            </a:pPr>
            <a:r>
              <a:rPr lang="en-US" sz="2000" dirty="0"/>
              <a:t>Psychogenic factors</a:t>
            </a:r>
          </a:p>
          <a:p>
            <a:pPr lvl="2" algn="just">
              <a:lnSpc>
                <a:spcPct val="170000"/>
              </a:lnSpc>
              <a:tabLst>
                <a:tab pos="342900" algn="l"/>
              </a:tabLst>
            </a:pPr>
            <a:r>
              <a:rPr lang="en-US" sz="2000" dirty="0"/>
              <a:t>Fear</a:t>
            </a:r>
          </a:p>
          <a:p>
            <a:pPr lvl="2" algn="just">
              <a:lnSpc>
                <a:spcPct val="170000"/>
              </a:lnSpc>
              <a:tabLst>
                <a:tab pos="342900" algn="l"/>
              </a:tabLst>
            </a:pPr>
            <a:r>
              <a:rPr lang="en-US" sz="2000" dirty="0"/>
              <a:t>Anxiety</a:t>
            </a:r>
          </a:p>
          <a:p>
            <a:pPr lvl="2" algn="just">
              <a:lnSpc>
                <a:spcPct val="170000"/>
              </a:lnSpc>
              <a:tabLst>
                <a:tab pos="342900" algn="l"/>
              </a:tabLst>
            </a:pPr>
            <a:r>
              <a:rPr lang="en-US" sz="2000" dirty="0"/>
              <a:t>Sight of instruments or blood </a:t>
            </a:r>
          </a:p>
          <a:p>
            <a:pPr lvl="1" algn="just">
              <a:lnSpc>
                <a:spcPct val="170000"/>
              </a:lnSpc>
              <a:tabLst>
                <a:tab pos="342900" algn="l"/>
              </a:tabLst>
            </a:pPr>
            <a:r>
              <a:rPr lang="en-US" sz="1600" dirty="0" err="1"/>
              <a:t>Nonpsycogenic</a:t>
            </a:r>
            <a:r>
              <a:rPr lang="en-US" sz="1600" dirty="0"/>
              <a:t> factors</a:t>
            </a:r>
          </a:p>
          <a:p>
            <a:pPr lvl="2" algn="just">
              <a:lnSpc>
                <a:spcPct val="170000"/>
              </a:lnSpc>
              <a:tabLst>
                <a:tab pos="342900" algn="l"/>
              </a:tabLst>
            </a:pPr>
            <a:r>
              <a:rPr lang="en-US" sz="1600" dirty="0"/>
              <a:t>Waiting for a long time</a:t>
            </a:r>
          </a:p>
          <a:p>
            <a:pPr lvl="2" algn="just">
              <a:lnSpc>
                <a:spcPct val="170000"/>
              </a:lnSpc>
              <a:tabLst>
                <a:tab pos="342900" algn="l"/>
              </a:tabLst>
            </a:pPr>
            <a:r>
              <a:rPr lang="en-US" sz="1600" dirty="0"/>
              <a:t>Prolonged positioning in dental chair</a:t>
            </a:r>
          </a:p>
          <a:p>
            <a:pPr lvl="2" algn="just">
              <a:lnSpc>
                <a:spcPct val="170000"/>
              </a:lnSpc>
              <a:tabLst>
                <a:tab pos="342900" algn="l"/>
              </a:tabLst>
            </a:pPr>
            <a:r>
              <a:rPr lang="en-US" sz="1600" dirty="0"/>
              <a:t>Starvation </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130</a:t>
            </a:fld>
            <a:endParaRPr lang="en-IN"/>
          </a:p>
        </p:txBody>
      </p:sp>
    </p:spTree>
    <p:extLst>
      <p:ext uri="{BB962C8B-B14F-4D97-AF65-F5344CB8AC3E}">
        <p14:creationId xmlns:p14="http://schemas.microsoft.com/office/powerpoint/2010/main" val="1396224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0000"/>
              </a:lnSpc>
              <a:tabLst>
                <a:tab pos="342900" algn="l"/>
              </a:tabLst>
            </a:pPr>
            <a:r>
              <a:rPr lang="en-US" sz="1800" b="1" dirty="0"/>
              <a:t>Predisposing factors</a:t>
            </a:r>
          </a:p>
          <a:p>
            <a:pPr lvl="1" algn="just">
              <a:lnSpc>
                <a:spcPct val="170000"/>
              </a:lnSpc>
              <a:tabLst>
                <a:tab pos="342900" algn="l"/>
              </a:tabLst>
            </a:pPr>
            <a:r>
              <a:rPr lang="en-US" sz="1800" dirty="0"/>
              <a:t>Patient factors</a:t>
            </a:r>
          </a:p>
          <a:p>
            <a:pPr lvl="1" algn="just">
              <a:lnSpc>
                <a:spcPct val="170000"/>
              </a:lnSpc>
              <a:tabLst>
                <a:tab pos="342900" algn="l"/>
              </a:tabLst>
            </a:pPr>
            <a:r>
              <a:rPr lang="en-US" sz="1800" dirty="0"/>
              <a:t>Drug factors</a:t>
            </a:r>
          </a:p>
          <a:p>
            <a:pPr algn="just">
              <a:lnSpc>
                <a:spcPct val="170000"/>
              </a:lnSpc>
              <a:tabLst>
                <a:tab pos="342900" algn="l"/>
              </a:tabLst>
            </a:pPr>
            <a:r>
              <a:rPr lang="en-US" sz="1800" b="1" dirty="0"/>
              <a:t>Patient factors</a:t>
            </a:r>
          </a:p>
          <a:p>
            <a:pPr lvl="1" algn="just">
              <a:lnSpc>
                <a:spcPct val="170000"/>
              </a:lnSpc>
              <a:tabLst>
                <a:tab pos="342900" algn="l"/>
              </a:tabLst>
            </a:pPr>
            <a:r>
              <a:rPr lang="en-US" sz="1800" dirty="0"/>
              <a:t>Age</a:t>
            </a:r>
          </a:p>
          <a:p>
            <a:pPr lvl="2" algn="just">
              <a:lnSpc>
                <a:spcPct val="170000"/>
              </a:lnSpc>
              <a:tabLst>
                <a:tab pos="342900" algn="l"/>
              </a:tabLst>
            </a:pPr>
            <a:r>
              <a:rPr lang="en-US" sz="1800" dirty="0"/>
              <a:t>Individuals at either end of age spectrum experience higher incidence</a:t>
            </a:r>
          </a:p>
          <a:p>
            <a:pPr algn="just">
              <a:lnSpc>
                <a:spcPct val="170000"/>
              </a:lnSpc>
              <a:tabLst>
                <a:tab pos="342900" algn="l"/>
              </a:tabLst>
            </a:pPr>
            <a:r>
              <a:rPr lang="en-US" sz="2000" dirty="0"/>
              <a:t>Weight</a:t>
            </a:r>
          </a:p>
          <a:p>
            <a:pPr lvl="1" algn="just">
              <a:lnSpc>
                <a:spcPct val="170000"/>
              </a:lnSpc>
              <a:tabLst>
                <a:tab pos="342900" algn="l"/>
              </a:tabLst>
            </a:pPr>
            <a:r>
              <a:rPr lang="en-US" sz="2000" dirty="0"/>
              <a:t>The greater the body weight of a patient, the larger will be the dose of the drug that can be tolerated</a:t>
            </a:r>
          </a:p>
          <a:p>
            <a:pPr lvl="1" algn="just">
              <a:lnSpc>
                <a:spcPct val="170000"/>
              </a:lnSpc>
              <a:tabLst>
                <a:tab pos="342900" algn="l"/>
              </a:tabLst>
            </a:pPr>
            <a:r>
              <a:rPr lang="en-US" sz="2000" dirty="0"/>
              <a:t>Larger individuals have a greater blood volume and a lower level of drug per ml of blood</a:t>
            </a:r>
          </a:p>
          <a:p>
            <a:pPr lvl="1" algn="just">
              <a:lnSpc>
                <a:spcPct val="170000"/>
              </a:lnSpc>
              <a:tabLst>
                <a:tab pos="342900" algn="l"/>
              </a:tabLst>
            </a:pPr>
            <a:r>
              <a:rPr lang="en-US" sz="2000" dirty="0"/>
              <a:t>The maximum recommended dose (MRP) of local anesthetics are normally calculated on the basis of milligram of drug per kg of body weight</a:t>
            </a:r>
          </a:p>
          <a:p>
            <a:pPr lvl="1" algn="just">
              <a:lnSpc>
                <a:spcPct val="170000"/>
              </a:lnSpc>
              <a:tabLst>
                <a:tab pos="342900" algn="l"/>
              </a:tabLst>
            </a:pPr>
            <a:r>
              <a:rPr lang="en-US" sz="2000" dirty="0"/>
              <a:t>Ideally it is 7 mg/kg with adrenalin &amp; 4.4 mg/kg without adrenaline</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138</a:t>
            </a:fld>
            <a:endParaRPr lang="en-IN"/>
          </a:p>
        </p:txBody>
      </p:sp>
    </p:spTree>
    <p:extLst>
      <p:ext uri="{BB962C8B-B14F-4D97-AF65-F5344CB8AC3E}">
        <p14:creationId xmlns:p14="http://schemas.microsoft.com/office/powerpoint/2010/main" val="29524592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153</a:t>
            </a:fld>
            <a:endParaRPr lang="en-IN"/>
          </a:p>
        </p:txBody>
      </p:sp>
    </p:spTree>
    <p:extLst>
      <p:ext uri="{BB962C8B-B14F-4D97-AF65-F5344CB8AC3E}">
        <p14:creationId xmlns:p14="http://schemas.microsoft.com/office/powerpoint/2010/main" val="2955501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EMLA (Eutectic Mixture of Local </a:t>
            </a:r>
            <a:r>
              <a:rPr lang="en-IN" sz="1200" b="0" i="0" u="none" strike="noStrike" kern="1200" baseline="0" dirty="0" err="1">
                <a:solidFill>
                  <a:schemeClr val="tx1"/>
                </a:solidFill>
                <a:latin typeface="+mn-lt"/>
                <a:ea typeface="+mn-ea"/>
                <a:cs typeface="+mn-cs"/>
              </a:rPr>
              <a:t>Anesthetics</a:t>
            </a:r>
            <a:r>
              <a:rPr lang="en-IN" sz="1200" b="0" i="0" u="none" strike="noStrike" kern="1200" baseline="0" dirty="0">
                <a:solidFill>
                  <a:schemeClr val="tx1"/>
                </a:solidFill>
                <a:latin typeface="+mn-lt"/>
                <a:ea typeface="+mn-ea"/>
                <a:cs typeface="+mn-cs"/>
              </a:rPr>
              <a:t>)</a:t>
            </a:r>
          </a:p>
          <a:p>
            <a:r>
              <a:rPr lang="en-IN" sz="1200" b="0" i="0" u="none" strike="noStrike" kern="1200" baseline="0" dirty="0">
                <a:solidFill>
                  <a:schemeClr val="tx1"/>
                </a:solidFill>
                <a:latin typeface="+mn-lt"/>
                <a:ea typeface="+mn-ea"/>
                <a:cs typeface="+mn-cs"/>
              </a:rPr>
              <a:t>is oil in water emulsion i.e. 5% cream of 25mg/g</a:t>
            </a:r>
          </a:p>
          <a:p>
            <a:r>
              <a:rPr lang="en-IN" sz="1200" b="0" i="0" u="none" strike="noStrike" kern="1200" baseline="0" dirty="0">
                <a:solidFill>
                  <a:schemeClr val="tx1"/>
                </a:solidFill>
                <a:latin typeface="+mn-lt"/>
                <a:ea typeface="+mn-ea"/>
                <a:cs typeface="+mn-cs"/>
              </a:rPr>
              <a:t>lidocaine, 25mg/g </a:t>
            </a:r>
            <a:r>
              <a:rPr lang="en-IN" sz="1200" b="0" i="0" u="none" strike="noStrike" kern="1200" baseline="0" dirty="0" err="1">
                <a:solidFill>
                  <a:schemeClr val="tx1"/>
                </a:solidFill>
                <a:latin typeface="+mn-lt"/>
                <a:ea typeface="+mn-ea"/>
                <a:cs typeface="+mn-cs"/>
              </a:rPr>
              <a:t>prilocaine</a:t>
            </a:r>
            <a:r>
              <a:rPr lang="en-IN" sz="1200" b="0" i="0" u="none" strike="noStrike" kern="1200" baseline="0" dirty="0">
                <a:solidFill>
                  <a:schemeClr val="tx1"/>
                </a:solidFill>
                <a:latin typeface="+mn-lt"/>
                <a:ea typeface="+mn-ea"/>
                <a:cs typeface="+mn-cs"/>
              </a:rPr>
              <a:t> in a ratio of 1:1 by</a:t>
            </a:r>
          </a:p>
          <a:p>
            <a:r>
              <a:rPr lang="en-IN" sz="1200" b="0" i="0" u="none" strike="noStrike" kern="1200" baseline="0" dirty="0">
                <a:solidFill>
                  <a:schemeClr val="tx1"/>
                </a:solidFill>
                <a:latin typeface="+mn-lt"/>
                <a:ea typeface="+mn-ea"/>
                <a:cs typeface="+mn-cs"/>
              </a:rPr>
              <a:t>weight. </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156</a:t>
            </a:fld>
            <a:endParaRPr lang="en-IN"/>
          </a:p>
        </p:txBody>
      </p:sp>
    </p:spTree>
    <p:extLst>
      <p:ext uri="{BB962C8B-B14F-4D97-AF65-F5344CB8AC3E}">
        <p14:creationId xmlns:p14="http://schemas.microsoft.com/office/powerpoint/2010/main" val="66686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a patch that contains 10-20% lidocaine is placed on the dried mucosa for 15 minutes.</a:t>
            </a:r>
          </a:p>
          <a:p>
            <a:r>
              <a:rPr lang="en-IN" sz="1200" b="0" i="0" u="none" strike="noStrike" kern="1200" baseline="0" dirty="0" err="1">
                <a:solidFill>
                  <a:schemeClr val="tx1"/>
                </a:solidFill>
                <a:latin typeface="+mn-lt"/>
                <a:ea typeface="+mn-ea"/>
                <a:cs typeface="+mn-cs"/>
              </a:rPr>
              <a:t>Hersh</a:t>
            </a:r>
            <a:r>
              <a:rPr lang="en-IN" sz="1200" b="0" i="0" u="none" strike="noStrike" kern="1200" baseline="0" dirty="0">
                <a:solidFill>
                  <a:schemeClr val="tx1"/>
                </a:solidFill>
                <a:latin typeface="+mn-lt"/>
                <a:ea typeface="+mn-ea"/>
                <a:cs typeface="+mn-cs"/>
              </a:rPr>
              <a:t> et al (1996) studied the efficacy of this patch and recommended it for use in achieving topical </a:t>
            </a:r>
            <a:r>
              <a:rPr lang="en-IN" sz="1200" b="0" i="0" u="none" strike="noStrike" kern="1200" baseline="0" dirty="0" err="1">
                <a:solidFill>
                  <a:schemeClr val="tx1"/>
                </a:solidFill>
                <a:latin typeface="+mn-lt"/>
                <a:ea typeface="+mn-ea"/>
                <a:cs typeface="+mn-cs"/>
              </a:rPr>
              <a:t>anesthesia</a:t>
            </a:r>
            <a:endParaRPr lang="en-IN" sz="1200" b="0" i="0" u="none" strike="noStrike" kern="1200" baseline="0" dirty="0">
              <a:solidFill>
                <a:schemeClr val="tx1"/>
              </a:solidFill>
              <a:latin typeface="+mn-lt"/>
              <a:ea typeface="+mn-ea"/>
              <a:cs typeface="+mn-cs"/>
            </a:endParaRPr>
          </a:p>
          <a:p>
            <a:r>
              <a:rPr lang="en-IN" sz="1200" b="0" i="0" u="none" strike="noStrike" kern="1200" baseline="0" dirty="0">
                <a:solidFill>
                  <a:schemeClr val="tx1"/>
                </a:solidFill>
                <a:latin typeface="+mn-lt"/>
                <a:ea typeface="+mn-ea"/>
                <a:cs typeface="+mn-cs"/>
              </a:rPr>
              <a:t>for both maxilla and mandible.</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157</a:t>
            </a:fld>
            <a:endParaRPr lang="en-IN"/>
          </a:p>
        </p:txBody>
      </p:sp>
    </p:spTree>
    <p:extLst>
      <p:ext uri="{BB962C8B-B14F-4D97-AF65-F5344CB8AC3E}">
        <p14:creationId xmlns:p14="http://schemas.microsoft.com/office/powerpoint/2010/main" val="4026358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a:latin typeface="Times" pitchFamily="18" charset="0"/>
              </a:rPr>
              <a:t>Used in INTRA</a:t>
            </a:r>
            <a:r>
              <a:rPr lang="en-SG" baseline="0" dirty="0">
                <a:latin typeface="Times" pitchFamily="18" charset="0"/>
              </a:rPr>
              <a:t> LIGAMENTARY </a:t>
            </a:r>
            <a:r>
              <a:rPr lang="en-SG" dirty="0">
                <a:latin typeface="Times" pitchFamily="18" charset="0"/>
              </a:rPr>
              <a:t> injection techniques, especially in mandibular teeth (types: pistol-grip, pen-grip).</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158</a:t>
            </a:fld>
            <a:endParaRPr lang="en-IN"/>
          </a:p>
        </p:txBody>
      </p:sp>
    </p:spTree>
    <p:extLst>
      <p:ext uri="{BB962C8B-B14F-4D97-AF65-F5344CB8AC3E}">
        <p14:creationId xmlns:p14="http://schemas.microsoft.com/office/powerpoint/2010/main" val="3466311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Jet Injection: in this technique a small amount of local </a:t>
            </a:r>
            <a:r>
              <a:rPr lang="en-IN" sz="1200" b="0" i="0" u="none" strike="noStrike" kern="1200" baseline="0" dirty="0" err="1">
                <a:solidFill>
                  <a:schemeClr val="tx1"/>
                </a:solidFill>
                <a:latin typeface="+mn-lt"/>
                <a:ea typeface="+mn-ea"/>
                <a:cs typeface="+mn-cs"/>
              </a:rPr>
              <a:t>anesthetic</a:t>
            </a:r>
            <a:r>
              <a:rPr lang="en-IN" sz="1200" b="0" i="0" u="none" strike="noStrike" kern="1200" baseline="0" dirty="0">
                <a:solidFill>
                  <a:schemeClr val="tx1"/>
                </a:solidFill>
                <a:latin typeface="+mn-lt"/>
                <a:ea typeface="+mn-ea"/>
                <a:cs typeface="+mn-cs"/>
              </a:rPr>
              <a:t> is propelled as a jet into the submucosa</a:t>
            </a:r>
          </a:p>
          <a:p>
            <a:r>
              <a:rPr lang="en-IN" sz="1200" b="0" i="0" u="none" strike="noStrike" kern="1200" baseline="0" dirty="0">
                <a:solidFill>
                  <a:schemeClr val="tx1"/>
                </a:solidFill>
                <a:latin typeface="+mn-lt"/>
                <a:ea typeface="+mn-ea"/>
                <a:cs typeface="+mn-cs"/>
              </a:rPr>
              <a:t>without the use of a hypodermic syringe/needle from a reservoir. This takes place when the knob is</a:t>
            </a:r>
          </a:p>
          <a:p>
            <a:r>
              <a:rPr lang="en-IN" sz="1200" b="0" i="0" u="none" strike="noStrike" kern="1200" baseline="0" dirty="0">
                <a:solidFill>
                  <a:schemeClr val="tx1"/>
                </a:solidFill>
                <a:latin typeface="+mn-lt"/>
                <a:ea typeface="+mn-ea"/>
                <a:cs typeface="+mn-cs"/>
              </a:rPr>
              <a:t>pressed to release air pressure which produces a fine jet of solution which penetrates the mucosa through a small</a:t>
            </a:r>
          </a:p>
          <a:p>
            <a:r>
              <a:rPr lang="en-IN" sz="1200" b="0" i="0" u="none" strike="noStrike" kern="1200" baseline="0" dirty="0">
                <a:solidFill>
                  <a:schemeClr val="tx1"/>
                </a:solidFill>
                <a:latin typeface="+mn-lt"/>
                <a:ea typeface="+mn-ea"/>
                <a:cs typeface="+mn-cs"/>
              </a:rPr>
              <a:t>puncture wound to produce surface </a:t>
            </a:r>
            <a:r>
              <a:rPr lang="en-IN" sz="1200" b="0" i="0" u="none" strike="noStrike" kern="1200" baseline="0" dirty="0" err="1">
                <a:solidFill>
                  <a:schemeClr val="tx1"/>
                </a:solidFill>
                <a:latin typeface="+mn-lt"/>
                <a:ea typeface="+mn-ea"/>
                <a:cs typeface="+mn-cs"/>
              </a:rPr>
              <a:t>anesthesia</a:t>
            </a:r>
            <a:r>
              <a:rPr lang="en-IN" sz="1200" b="0" i="0" u="none" strike="noStrike" kern="1200" baseline="0" dirty="0">
                <a:solidFill>
                  <a:schemeClr val="tx1"/>
                </a:solidFill>
                <a:latin typeface="+mn-lt"/>
                <a:ea typeface="+mn-ea"/>
                <a:cs typeface="+mn-cs"/>
              </a:rPr>
              <a:t>. This technique is particularly effective for palatal injections</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159</a:t>
            </a:fld>
            <a:endParaRPr lang="en-IN"/>
          </a:p>
        </p:txBody>
      </p:sp>
    </p:spTree>
    <p:extLst>
      <p:ext uri="{BB962C8B-B14F-4D97-AF65-F5344CB8AC3E}">
        <p14:creationId xmlns:p14="http://schemas.microsoft.com/office/powerpoint/2010/main" val="29224709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first CCLAD system in 1997 and was termed the “WAND” and the subsequent versions were</a:t>
            </a:r>
          </a:p>
          <a:p>
            <a:r>
              <a:rPr lang="en-IN" sz="1200" b="0" i="0" u="none" strike="noStrike" kern="1200" baseline="0" dirty="0">
                <a:solidFill>
                  <a:schemeClr val="tx1"/>
                </a:solidFill>
                <a:latin typeface="+mn-lt"/>
                <a:ea typeface="+mn-ea"/>
                <a:cs typeface="+mn-cs"/>
              </a:rPr>
              <a:t>Renamed as “WAND PLUS” and “COMPUDENT”. In 2001,</a:t>
            </a:r>
          </a:p>
          <a:p>
            <a:r>
              <a:rPr lang="en-IN" sz="1200" b="0" i="0" u="none" strike="noStrike" kern="1200" baseline="0" dirty="0">
                <a:solidFill>
                  <a:schemeClr val="tx1"/>
                </a:solidFill>
                <a:latin typeface="+mn-lt"/>
                <a:ea typeface="+mn-ea"/>
                <a:cs typeface="+mn-cs"/>
              </a:rPr>
              <a:t>“Wand” has 3 components: Base unit, Foot pedal and Disposable </a:t>
            </a:r>
            <a:r>
              <a:rPr lang="en-IN" sz="1200" b="0" i="0" u="none" strike="noStrike" kern="1200" baseline="0" dirty="0" err="1">
                <a:solidFill>
                  <a:schemeClr val="tx1"/>
                </a:solidFill>
                <a:latin typeface="+mn-lt"/>
                <a:ea typeface="+mn-ea"/>
                <a:cs typeface="+mn-cs"/>
              </a:rPr>
              <a:t>Handpiece</a:t>
            </a:r>
            <a:r>
              <a:rPr lang="en-IN" sz="1200" b="0" i="0" u="none" strike="noStrike" kern="1200" baseline="0" dirty="0">
                <a:solidFill>
                  <a:schemeClr val="tx1"/>
                </a:solidFill>
                <a:latin typeface="+mn-lt"/>
                <a:ea typeface="+mn-ea"/>
                <a:cs typeface="+mn-cs"/>
              </a:rPr>
              <a:t> assembly. Base unit</a:t>
            </a:r>
          </a:p>
          <a:p>
            <a:r>
              <a:rPr lang="en-IN" sz="1200" b="0" i="0" u="none" strike="noStrike" kern="1200" baseline="0" dirty="0">
                <a:solidFill>
                  <a:schemeClr val="tx1"/>
                </a:solidFill>
                <a:latin typeface="+mn-lt"/>
                <a:ea typeface="+mn-ea"/>
                <a:cs typeface="+mn-cs"/>
              </a:rPr>
              <a:t>consists of a microprocessor and connects to the foot pedal and </a:t>
            </a:r>
            <a:r>
              <a:rPr lang="en-IN" sz="1200" b="0" i="0" u="none" strike="noStrike" kern="1200" baseline="0" dirty="0" err="1">
                <a:solidFill>
                  <a:schemeClr val="tx1"/>
                </a:solidFill>
                <a:latin typeface="+mn-lt"/>
                <a:ea typeface="+mn-ea"/>
                <a:cs typeface="+mn-cs"/>
              </a:rPr>
              <a:t>Handpiece</a:t>
            </a:r>
            <a:r>
              <a:rPr lang="en-IN" sz="1200" b="0" i="0" u="none" strike="noStrike" kern="1200" baseline="0" dirty="0">
                <a:solidFill>
                  <a:schemeClr val="tx1"/>
                </a:solidFill>
                <a:latin typeface="+mn-lt"/>
                <a:ea typeface="+mn-ea"/>
                <a:cs typeface="+mn-cs"/>
              </a:rPr>
              <a:t> assembly that accepts the LA</a:t>
            </a:r>
          </a:p>
          <a:p>
            <a:r>
              <a:rPr lang="en-IN" sz="1200" b="0" i="0" u="none" strike="noStrike" kern="1200" baseline="0" dirty="0">
                <a:solidFill>
                  <a:schemeClr val="tx1"/>
                </a:solidFill>
                <a:latin typeface="+mn-lt"/>
                <a:ea typeface="+mn-ea"/>
                <a:cs typeface="+mn-cs"/>
              </a:rPr>
              <a:t>cartridge. LA solution from the cartridge passes through the </a:t>
            </a:r>
            <a:r>
              <a:rPr lang="en-IN" sz="1200" b="0" i="0" u="none" strike="noStrike" kern="1200" baseline="0" dirty="0" err="1">
                <a:solidFill>
                  <a:schemeClr val="tx1"/>
                </a:solidFill>
                <a:latin typeface="+mn-lt"/>
                <a:ea typeface="+mn-ea"/>
                <a:cs typeface="+mn-cs"/>
              </a:rPr>
              <a:t>microbore</a:t>
            </a:r>
            <a:r>
              <a:rPr lang="en-IN" sz="1200" b="0" i="0" u="none" strike="noStrike" kern="1200" baseline="0" dirty="0">
                <a:solidFill>
                  <a:schemeClr val="tx1"/>
                </a:solidFill>
                <a:latin typeface="+mn-lt"/>
                <a:ea typeface="+mn-ea"/>
                <a:cs typeface="+mn-cs"/>
              </a:rPr>
              <a:t> tubing in the </a:t>
            </a:r>
            <a:r>
              <a:rPr lang="en-IN" sz="1200" b="0" i="0" u="none" strike="noStrike" kern="1200" baseline="0" dirty="0" err="1">
                <a:solidFill>
                  <a:schemeClr val="tx1"/>
                </a:solidFill>
                <a:latin typeface="+mn-lt"/>
                <a:ea typeface="+mn-ea"/>
                <a:cs typeface="+mn-cs"/>
              </a:rPr>
              <a:t>Handpiece</a:t>
            </a:r>
            <a:r>
              <a:rPr lang="en-IN" sz="1200" b="0" i="0" u="none" strike="noStrike" kern="1200" baseline="0" dirty="0">
                <a:solidFill>
                  <a:schemeClr val="tx1"/>
                </a:solidFill>
                <a:latin typeface="+mn-lt"/>
                <a:ea typeface="+mn-ea"/>
                <a:cs typeface="+mn-cs"/>
              </a:rPr>
              <a:t> assembly and</a:t>
            </a:r>
          </a:p>
          <a:p>
            <a:r>
              <a:rPr lang="en-IN" sz="1200" b="0" i="0" u="none" strike="noStrike" kern="1200" baseline="0" dirty="0">
                <a:solidFill>
                  <a:schemeClr val="tx1"/>
                </a:solidFill>
                <a:latin typeface="+mn-lt"/>
                <a:ea typeface="+mn-ea"/>
                <a:cs typeface="+mn-cs"/>
              </a:rPr>
              <a:t>Attached needle into the target tissue</a:t>
            </a:r>
          </a:p>
          <a:p>
            <a:r>
              <a:rPr lang="en-IN" sz="1200" b="0" i="0" u="none" strike="noStrike" kern="1200" baseline="0" dirty="0">
                <a:solidFill>
                  <a:schemeClr val="tx1"/>
                </a:solidFill>
                <a:latin typeface="+mn-lt"/>
                <a:ea typeface="+mn-ea"/>
                <a:cs typeface="+mn-cs"/>
              </a:rPr>
              <a:t>“Single Tooth </a:t>
            </a:r>
            <a:r>
              <a:rPr lang="en-IN" sz="1200" b="0" i="0" u="none" strike="noStrike" kern="1200" baseline="0" dirty="0" err="1">
                <a:solidFill>
                  <a:schemeClr val="tx1"/>
                </a:solidFill>
                <a:latin typeface="+mn-lt"/>
                <a:ea typeface="+mn-ea"/>
                <a:cs typeface="+mn-cs"/>
              </a:rPr>
              <a:t>Anesthesia</a:t>
            </a:r>
            <a:r>
              <a:rPr lang="en-IN" sz="1200" b="0" i="0" u="none" strike="noStrike" kern="1200" baseline="0" dirty="0">
                <a:solidFill>
                  <a:schemeClr val="tx1"/>
                </a:solidFill>
                <a:latin typeface="+mn-lt"/>
                <a:ea typeface="+mn-ea"/>
                <a:cs typeface="+mn-cs"/>
              </a:rPr>
              <a:t> System – STA System” was introduced by Milestone Scientific in 2007. Its</a:t>
            </a:r>
          </a:p>
          <a:p>
            <a:r>
              <a:rPr lang="en-IN" sz="1200" b="0" i="0" u="none" strike="noStrike" kern="1200" baseline="0" dirty="0">
                <a:solidFill>
                  <a:schemeClr val="tx1"/>
                </a:solidFill>
                <a:latin typeface="+mn-lt"/>
                <a:ea typeface="+mn-ea"/>
                <a:cs typeface="+mn-cs"/>
              </a:rPr>
              <a:t>advantages include „Dynamic Pressure Sensing – DPS‟ which provides continuous feedback to the user about</a:t>
            </a:r>
          </a:p>
          <a:p>
            <a:r>
              <a:rPr lang="en-IN" sz="1200" b="0" i="0" u="none" strike="noStrike" kern="1200" baseline="0" dirty="0">
                <a:solidFill>
                  <a:schemeClr val="tx1"/>
                </a:solidFill>
                <a:latin typeface="+mn-lt"/>
                <a:ea typeface="+mn-ea"/>
                <a:cs typeface="+mn-cs"/>
              </a:rPr>
              <a:t>the pressure at the needle tip to identify the ideal needle placement for PDL injections.</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160</a:t>
            </a:fld>
            <a:endParaRPr lang="en-IN"/>
          </a:p>
        </p:txBody>
      </p:sp>
    </p:spTree>
    <p:extLst>
      <p:ext uri="{BB962C8B-B14F-4D97-AF65-F5344CB8AC3E}">
        <p14:creationId xmlns:p14="http://schemas.microsoft.com/office/powerpoint/2010/main" val="17457659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“Single Tooth </a:t>
            </a:r>
            <a:r>
              <a:rPr lang="en-IN" sz="1200" b="0" i="0" u="none" strike="noStrike" kern="1200" baseline="0" dirty="0" err="1">
                <a:solidFill>
                  <a:schemeClr val="tx1"/>
                </a:solidFill>
                <a:latin typeface="+mn-lt"/>
                <a:ea typeface="+mn-ea"/>
                <a:cs typeface="+mn-cs"/>
              </a:rPr>
              <a:t>Anesthesia</a:t>
            </a:r>
            <a:r>
              <a:rPr lang="en-IN" sz="1200" b="0" i="0" u="none" strike="noStrike" kern="1200" baseline="0" dirty="0">
                <a:solidFill>
                  <a:schemeClr val="tx1"/>
                </a:solidFill>
                <a:latin typeface="+mn-lt"/>
                <a:ea typeface="+mn-ea"/>
                <a:cs typeface="+mn-cs"/>
              </a:rPr>
              <a:t> System – STA System” was introduced by Milestone Scientific in 2007. Its</a:t>
            </a:r>
          </a:p>
          <a:p>
            <a:r>
              <a:rPr lang="en-IN" sz="1200" b="0" i="0" u="none" strike="noStrike" kern="1200" baseline="0" dirty="0">
                <a:solidFill>
                  <a:schemeClr val="tx1"/>
                </a:solidFill>
                <a:latin typeface="+mn-lt"/>
                <a:ea typeface="+mn-ea"/>
                <a:cs typeface="+mn-cs"/>
              </a:rPr>
              <a:t>advantages include „Dynamic Pressure Sensing – DPS‟ which provides continuous feedback to the user about</a:t>
            </a:r>
          </a:p>
          <a:p>
            <a:r>
              <a:rPr lang="en-IN" sz="1200" b="0" i="0" u="none" strike="noStrike" kern="1200" baseline="0" dirty="0">
                <a:solidFill>
                  <a:schemeClr val="tx1"/>
                </a:solidFill>
                <a:latin typeface="+mn-lt"/>
                <a:ea typeface="+mn-ea"/>
                <a:cs typeface="+mn-cs"/>
              </a:rPr>
              <a:t>the pressure at the needle tip to identify the ideal needle placement for PDL injections.</a:t>
            </a:r>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161</a:t>
            </a:fld>
            <a:endParaRPr lang="en-IN"/>
          </a:p>
        </p:txBody>
      </p:sp>
    </p:spTree>
    <p:extLst>
      <p:ext uri="{BB962C8B-B14F-4D97-AF65-F5344CB8AC3E}">
        <p14:creationId xmlns:p14="http://schemas.microsoft.com/office/powerpoint/2010/main" val="191511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Cationic drug molecule were aligned at the membrane water interface, and since some of the local </a:t>
            </a:r>
            <a:r>
              <a:rPr lang="en-IN" dirty="0" err="1"/>
              <a:t>anesthetic</a:t>
            </a:r>
            <a:r>
              <a:rPr lang="en-IN" dirty="0"/>
              <a:t> molecule carried a net positive charge, they made the electrical potential at the membrane surface more positive, </a:t>
            </a:r>
            <a:r>
              <a:rPr lang="en-IN" b="1" dirty="0"/>
              <a:t>thus decreasing the excitability of nerve by increasing the threshold potential</a:t>
            </a:r>
            <a:r>
              <a:rPr lang="en-IN" dirty="0"/>
              <a:t>. Current evidence indicate that resting potential of nerve membrane is unaltered by local </a:t>
            </a:r>
            <a:r>
              <a:rPr lang="en-IN" dirty="0" err="1"/>
              <a:t>anesthetic</a:t>
            </a:r>
            <a:r>
              <a:rPr lang="en-IN" dirty="0"/>
              <a:t>.</a:t>
            </a:r>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14</a:t>
            </a:fld>
            <a:endParaRPr lang="en-IN"/>
          </a:p>
        </p:txBody>
      </p:sp>
    </p:spTree>
    <p:extLst>
      <p:ext uri="{BB962C8B-B14F-4D97-AF65-F5344CB8AC3E}">
        <p14:creationId xmlns:p14="http://schemas.microsoft.com/office/powerpoint/2010/main" val="29270256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“Comfort Control Syringes” consists of two components; base unit and syringe. The most important</a:t>
            </a:r>
          </a:p>
          <a:p>
            <a:r>
              <a:rPr lang="en-IN" sz="1200" b="0" i="0" u="none" strike="noStrike" kern="1200" baseline="0" dirty="0">
                <a:solidFill>
                  <a:schemeClr val="tx1"/>
                </a:solidFill>
                <a:latin typeface="+mn-lt"/>
                <a:ea typeface="+mn-ea"/>
                <a:cs typeface="+mn-cs"/>
              </a:rPr>
              <a:t>functions of the unit (injection and aspiration) can be controlled directly from the syringe.</a:t>
            </a:r>
          </a:p>
          <a:p>
            <a:r>
              <a:rPr lang="en-IN" sz="1200" b="0" i="0" u="none" strike="noStrike" kern="1200" baseline="0" dirty="0">
                <a:solidFill>
                  <a:schemeClr val="tx1"/>
                </a:solidFill>
                <a:latin typeface="+mn-lt"/>
                <a:ea typeface="+mn-ea"/>
                <a:cs typeface="+mn-cs"/>
              </a:rPr>
              <a:t>Rate of injection: Five different basic injection rate settings for specific applications: block, infiltration,</a:t>
            </a:r>
          </a:p>
          <a:p>
            <a:r>
              <a:rPr lang="en-IN" sz="1200" b="0" i="0" u="none" strike="noStrike" kern="1200" baseline="0" dirty="0">
                <a:solidFill>
                  <a:schemeClr val="tx1"/>
                </a:solidFill>
                <a:latin typeface="+mn-lt"/>
                <a:ea typeface="+mn-ea"/>
                <a:cs typeface="+mn-cs"/>
              </a:rPr>
              <a:t>PDL, IO and Palatal regions. The unit uses two stage delivery rates for every injection. It initially expresses the</a:t>
            </a:r>
          </a:p>
          <a:p>
            <a:r>
              <a:rPr lang="en-IN" sz="1200" b="0" i="0" u="none" strike="noStrike" kern="1200" baseline="0" dirty="0">
                <a:solidFill>
                  <a:schemeClr val="tx1"/>
                </a:solidFill>
                <a:latin typeface="+mn-lt"/>
                <a:ea typeface="+mn-ea"/>
                <a:cs typeface="+mn-cs"/>
              </a:rPr>
              <a:t>LA solution at an extremely low rate and after 10 seconds the rate slowly increases to the pre-programed value</a:t>
            </a:r>
          </a:p>
          <a:p>
            <a:r>
              <a:rPr lang="en-IN" sz="1200" b="0" i="0" u="none" strike="noStrike" kern="1200" baseline="0" dirty="0">
                <a:solidFill>
                  <a:schemeClr val="tx1"/>
                </a:solidFill>
                <a:latin typeface="+mn-lt"/>
                <a:ea typeface="+mn-ea"/>
                <a:cs typeface="+mn-cs"/>
              </a:rPr>
              <a:t>for the selected injection technique.</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162</a:t>
            </a:fld>
            <a:endParaRPr lang="en-IN"/>
          </a:p>
        </p:txBody>
      </p:sp>
    </p:spTree>
    <p:extLst>
      <p:ext uri="{BB962C8B-B14F-4D97-AF65-F5344CB8AC3E}">
        <p14:creationId xmlns:p14="http://schemas.microsoft.com/office/powerpoint/2010/main" val="3392641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Electronic Dental </a:t>
            </a:r>
            <a:r>
              <a:rPr lang="en-IN" sz="1200" b="0" i="0" u="none" strike="noStrike" kern="1200" baseline="0" dirty="0" err="1">
                <a:solidFill>
                  <a:schemeClr val="tx1"/>
                </a:solidFill>
                <a:latin typeface="+mn-lt"/>
                <a:ea typeface="+mn-ea"/>
                <a:cs typeface="+mn-cs"/>
              </a:rPr>
              <a:t>Anesthesia</a:t>
            </a:r>
            <a:r>
              <a:rPr lang="en-IN" sz="1200" b="0" i="0" u="none" strike="noStrike" kern="1200" baseline="0" dirty="0">
                <a:solidFill>
                  <a:schemeClr val="tx1"/>
                </a:solidFill>
                <a:latin typeface="+mn-lt"/>
                <a:ea typeface="+mn-ea"/>
                <a:cs typeface="+mn-cs"/>
              </a:rPr>
              <a:t>: this technique involves the use of the principle of Transcutaneous</a:t>
            </a:r>
          </a:p>
          <a:p>
            <a:r>
              <a:rPr lang="en-IN" sz="1200" b="0" i="0" u="none" strike="noStrike" kern="1200" baseline="0" dirty="0">
                <a:solidFill>
                  <a:schemeClr val="tx1"/>
                </a:solidFill>
                <a:latin typeface="+mn-lt"/>
                <a:ea typeface="+mn-ea"/>
                <a:cs typeface="+mn-cs"/>
              </a:rPr>
              <a:t>Electrical Nerve Stimulation (TENS) which has been used for the relief of pain. It can be used a supplement to</a:t>
            </a:r>
          </a:p>
          <a:p>
            <a:r>
              <a:rPr lang="en-IN" sz="1200" b="0" i="0" u="none" strike="noStrike" kern="1200" baseline="0" dirty="0">
                <a:solidFill>
                  <a:schemeClr val="tx1"/>
                </a:solidFill>
                <a:latin typeface="+mn-lt"/>
                <a:ea typeface="+mn-ea"/>
                <a:cs typeface="+mn-cs"/>
              </a:rPr>
              <a:t>conventional local </a:t>
            </a:r>
            <a:r>
              <a:rPr lang="en-IN" sz="1200" b="0" i="0" u="none" strike="noStrike" kern="1200" baseline="0" dirty="0" err="1">
                <a:solidFill>
                  <a:schemeClr val="tx1"/>
                </a:solidFill>
                <a:latin typeface="+mn-lt"/>
                <a:ea typeface="+mn-ea"/>
                <a:cs typeface="+mn-cs"/>
              </a:rPr>
              <a:t>anesthesia</a:t>
            </a:r>
            <a:r>
              <a:rPr lang="en-IN" sz="1200" b="0" i="0" u="none" strike="noStrike" kern="1200" baseline="0" dirty="0">
                <a:solidFill>
                  <a:schemeClr val="tx1"/>
                </a:solidFill>
                <a:latin typeface="+mn-lt"/>
                <a:ea typeface="+mn-ea"/>
                <a:cs typeface="+mn-cs"/>
              </a:rPr>
              <a:t>. Some limitations of this technique are increased salivary flow and inability to use</a:t>
            </a:r>
          </a:p>
          <a:p>
            <a:r>
              <a:rPr lang="en-IN" sz="1200" b="0" i="0" u="none" strike="noStrike" kern="1200" baseline="0" dirty="0">
                <a:solidFill>
                  <a:schemeClr val="tx1"/>
                </a:solidFill>
                <a:latin typeface="+mn-lt"/>
                <a:ea typeface="+mn-ea"/>
                <a:cs typeface="+mn-cs"/>
              </a:rPr>
              <a:t>metal instruments freely. It is contraindicated in several conditions such as heart disease, seizures, neurological</a:t>
            </a:r>
          </a:p>
          <a:p>
            <a:r>
              <a:rPr lang="en-IN" sz="1200" b="0" i="0" u="none" strike="noStrike" kern="1200" baseline="0" dirty="0">
                <a:solidFill>
                  <a:schemeClr val="tx1"/>
                </a:solidFill>
                <a:latin typeface="+mn-lt"/>
                <a:ea typeface="+mn-ea"/>
                <a:cs typeface="+mn-cs"/>
              </a:rPr>
              <a:t>disorders, brain </a:t>
            </a:r>
            <a:r>
              <a:rPr lang="en-IN" sz="1200" b="0" i="0" u="none" strike="noStrike" kern="1200" baseline="0" dirty="0" err="1">
                <a:solidFill>
                  <a:schemeClr val="tx1"/>
                </a:solidFill>
                <a:latin typeface="+mn-lt"/>
                <a:ea typeface="+mn-ea"/>
                <a:cs typeface="+mn-cs"/>
              </a:rPr>
              <a:t>tumors</a:t>
            </a:r>
            <a:r>
              <a:rPr lang="en-IN" sz="1200" b="0" i="0" u="none" strike="noStrike" kern="1200" baseline="0" dirty="0">
                <a:solidFill>
                  <a:schemeClr val="tx1"/>
                </a:solidFill>
                <a:latin typeface="+mn-lt"/>
                <a:ea typeface="+mn-ea"/>
                <a:cs typeface="+mn-cs"/>
              </a:rPr>
              <a:t>, patients wearing pacemakers and cochlear implants.</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163</a:t>
            </a:fld>
            <a:endParaRPr lang="en-IN"/>
          </a:p>
        </p:txBody>
      </p:sp>
    </p:spTree>
    <p:extLst>
      <p:ext uri="{BB962C8B-B14F-4D97-AF65-F5344CB8AC3E}">
        <p14:creationId xmlns:p14="http://schemas.microsoft.com/office/powerpoint/2010/main" val="32325762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err="1">
                <a:solidFill>
                  <a:schemeClr val="tx1"/>
                </a:solidFill>
                <a:latin typeface="+mn-lt"/>
                <a:ea typeface="+mn-ea"/>
                <a:cs typeface="+mn-cs"/>
              </a:rPr>
              <a:t>Phentolamine</a:t>
            </a:r>
            <a:r>
              <a:rPr lang="en-IN" sz="1200" b="0" i="0" u="none" strike="noStrike" kern="1200" baseline="0" dirty="0">
                <a:solidFill>
                  <a:schemeClr val="tx1"/>
                </a:solidFill>
                <a:latin typeface="+mn-lt"/>
                <a:ea typeface="+mn-ea"/>
                <a:cs typeface="+mn-cs"/>
              </a:rPr>
              <a:t>: [3, 16] Drug used for Reversal of effects of local </a:t>
            </a:r>
            <a:r>
              <a:rPr lang="en-IN" sz="1200" b="0" i="0" u="none" strike="noStrike" kern="1200" baseline="0" dirty="0" err="1">
                <a:solidFill>
                  <a:schemeClr val="tx1"/>
                </a:solidFill>
                <a:latin typeface="+mn-lt"/>
                <a:ea typeface="+mn-ea"/>
                <a:cs typeface="+mn-cs"/>
              </a:rPr>
              <a:t>anesthetic</a:t>
            </a:r>
            <a:r>
              <a:rPr lang="en-IN" sz="1200" b="0" i="0" u="none" strike="noStrike" kern="1200" baseline="0" dirty="0">
                <a:solidFill>
                  <a:schemeClr val="tx1"/>
                </a:solidFill>
                <a:latin typeface="+mn-lt"/>
                <a:ea typeface="+mn-ea"/>
                <a:cs typeface="+mn-cs"/>
              </a:rPr>
              <a:t> solutions</a:t>
            </a:r>
          </a:p>
          <a:p>
            <a:r>
              <a:rPr lang="en-IN" sz="1200" b="0" i="0" u="none" strike="noStrike" kern="1200" baseline="0" dirty="0">
                <a:solidFill>
                  <a:schemeClr val="tx1"/>
                </a:solidFill>
                <a:latin typeface="+mn-lt"/>
                <a:ea typeface="+mn-ea"/>
                <a:cs typeface="+mn-cs"/>
              </a:rPr>
              <a:t>The functional deficits resulting from local </a:t>
            </a:r>
            <a:r>
              <a:rPr lang="en-IN" sz="1200" b="0" i="0" u="none" strike="noStrike" kern="1200" baseline="0" dirty="0" err="1">
                <a:solidFill>
                  <a:schemeClr val="tx1"/>
                </a:solidFill>
                <a:latin typeface="+mn-lt"/>
                <a:ea typeface="+mn-ea"/>
                <a:cs typeface="+mn-cs"/>
              </a:rPr>
              <a:t>anesthetic</a:t>
            </a:r>
            <a:r>
              <a:rPr lang="en-IN" sz="1200" b="0" i="0" u="none" strike="noStrike" kern="1200" baseline="0" dirty="0">
                <a:solidFill>
                  <a:schemeClr val="tx1"/>
                </a:solidFill>
                <a:latin typeface="+mn-lt"/>
                <a:ea typeface="+mn-ea"/>
                <a:cs typeface="+mn-cs"/>
              </a:rPr>
              <a:t> solution containing a </a:t>
            </a:r>
            <a:r>
              <a:rPr lang="en-IN" sz="1200" b="0" i="0" u="none" strike="noStrike" kern="1200" baseline="0" dirty="0" err="1">
                <a:solidFill>
                  <a:schemeClr val="tx1"/>
                </a:solidFill>
                <a:latin typeface="+mn-lt"/>
                <a:ea typeface="+mn-ea"/>
                <a:cs typeface="+mn-cs"/>
              </a:rPr>
              <a:t>vaso</a:t>
            </a:r>
            <a:r>
              <a:rPr lang="en-IN" sz="1200" b="0" i="0" u="none" strike="noStrike" kern="1200" baseline="0" dirty="0">
                <a:solidFill>
                  <a:schemeClr val="tx1"/>
                </a:solidFill>
                <a:latin typeface="+mn-lt"/>
                <a:ea typeface="+mn-ea"/>
                <a:cs typeface="+mn-cs"/>
              </a:rPr>
              <a:t>-constrictor after the</a:t>
            </a:r>
          </a:p>
          <a:p>
            <a:r>
              <a:rPr lang="en-IN" sz="1200" b="0" i="0" u="none" strike="noStrike" kern="1200" baseline="0" dirty="0">
                <a:solidFill>
                  <a:schemeClr val="tx1"/>
                </a:solidFill>
                <a:latin typeface="+mn-lt"/>
                <a:ea typeface="+mn-ea"/>
                <a:cs typeface="+mn-cs"/>
              </a:rPr>
              <a:t>completion of the procedure is an indication for the reversal of soft tissue </a:t>
            </a:r>
            <a:r>
              <a:rPr lang="en-IN" sz="1200" b="0" i="0" u="none" strike="noStrike" kern="1200" baseline="0" dirty="0" err="1">
                <a:solidFill>
                  <a:schemeClr val="tx1"/>
                </a:solidFill>
                <a:latin typeface="+mn-lt"/>
                <a:ea typeface="+mn-ea"/>
                <a:cs typeface="+mn-cs"/>
              </a:rPr>
              <a:t>anesthesia</a:t>
            </a:r>
            <a:r>
              <a:rPr lang="en-IN" sz="1200" b="0" i="0" u="none" strike="noStrike" kern="1200" baseline="0" dirty="0">
                <a:solidFill>
                  <a:schemeClr val="tx1"/>
                </a:solidFill>
                <a:latin typeface="+mn-lt"/>
                <a:ea typeface="+mn-ea"/>
                <a:cs typeface="+mn-cs"/>
              </a:rPr>
              <a:t> (lip &amp; tongue numbness).</a:t>
            </a:r>
          </a:p>
          <a:p>
            <a:r>
              <a:rPr lang="en-IN" sz="1200" b="0" i="0" u="none" strike="noStrike" kern="1200" baseline="0" dirty="0" err="1">
                <a:solidFill>
                  <a:schemeClr val="tx1"/>
                </a:solidFill>
                <a:latin typeface="+mn-lt"/>
                <a:ea typeface="+mn-ea"/>
                <a:cs typeface="+mn-cs"/>
              </a:rPr>
              <a:t>Phentolamine</a:t>
            </a:r>
            <a:r>
              <a:rPr lang="en-IN" sz="1200" b="0" i="0" u="none" strike="noStrike" kern="1200" baseline="0" dirty="0">
                <a:solidFill>
                  <a:schemeClr val="tx1"/>
                </a:solidFill>
                <a:latin typeface="+mn-lt"/>
                <a:ea typeface="+mn-ea"/>
                <a:cs typeface="+mn-cs"/>
              </a:rPr>
              <a:t> </a:t>
            </a:r>
            <a:r>
              <a:rPr lang="en-IN" sz="1200" b="0" i="0" u="none" strike="noStrike" kern="1200" baseline="0" dirty="0" err="1">
                <a:solidFill>
                  <a:schemeClr val="tx1"/>
                </a:solidFill>
                <a:latin typeface="+mn-lt"/>
                <a:ea typeface="+mn-ea"/>
                <a:cs typeface="+mn-cs"/>
              </a:rPr>
              <a:t>Mesylate</a:t>
            </a:r>
            <a:r>
              <a:rPr lang="en-IN" sz="1200" b="0" i="0" u="none" strike="noStrike" kern="1200" baseline="0" dirty="0">
                <a:solidFill>
                  <a:schemeClr val="tx1"/>
                </a:solidFill>
                <a:latin typeface="+mn-lt"/>
                <a:ea typeface="+mn-ea"/>
                <a:cs typeface="+mn-cs"/>
              </a:rPr>
              <a:t>[Fig. 1] is one drug which is indicated for this purpose. It is a non-selective alpha</a:t>
            </a:r>
          </a:p>
          <a:p>
            <a:r>
              <a:rPr lang="en-IN" sz="1200" b="0" i="0" u="none" strike="noStrike" kern="1200" baseline="0" dirty="0">
                <a:solidFill>
                  <a:schemeClr val="tx1"/>
                </a:solidFill>
                <a:latin typeface="+mn-lt"/>
                <a:ea typeface="+mn-ea"/>
                <a:cs typeface="+mn-cs"/>
              </a:rPr>
              <a:t>adrenergic blocking agent and reverses the effects of epinephrine and nor-epinephrine on tissues containing the</a:t>
            </a:r>
          </a:p>
          <a:p>
            <a:r>
              <a:rPr lang="en-IN" sz="1200" b="0" i="0" u="none" strike="noStrike" kern="1200" baseline="0" dirty="0">
                <a:solidFill>
                  <a:schemeClr val="tx1"/>
                </a:solidFill>
                <a:latin typeface="+mn-lt"/>
                <a:ea typeface="+mn-ea"/>
                <a:cs typeface="+mn-cs"/>
              </a:rPr>
              <a:t>alpha one and alpha two adrenergic receptors</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164</a:t>
            </a:fld>
            <a:endParaRPr lang="en-IN"/>
          </a:p>
        </p:txBody>
      </p:sp>
    </p:spTree>
    <p:extLst>
      <p:ext uri="{BB962C8B-B14F-4D97-AF65-F5344CB8AC3E}">
        <p14:creationId xmlns:p14="http://schemas.microsoft.com/office/powerpoint/2010/main" val="162850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BREECH LOADING</a:t>
            </a:r>
            <a:r>
              <a:rPr lang="en-IN" baseline="0" dirty="0"/>
              <a:t> – </a:t>
            </a:r>
            <a:r>
              <a:rPr lang="en-IN" baseline="0" dirty="0" err="1"/>
              <a:t>catridge</a:t>
            </a:r>
            <a:r>
              <a:rPr lang="en-IN" baseline="0" dirty="0"/>
              <a:t> inserted into the syringe from </a:t>
            </a:r>
            <a:r>
              <a:rPr lang="en-IN" baseline="0" dirty="0" err="1"/>
              <a:t>sideof</a:t>
            </a:r>
            <a:r>
              <a:rPr lang="en-IN" baseline="0" dirty="0"/>
              <a:t> barrel of syringe</a:t>
            </a:r>
          </a:p>
          <a:p>
            <a:r>
              <a:rPr lang="en-IN" baseline="0" dirty="0"/>
              <a:t>ASPIRATING SYRINGE – has a device sharp hook end called harpoon attached to the piston</a:t>
            </a:r>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55</a:t>
            </a:fld>
            <a:endParaRPr lang="en-IN"/>
          </a:p>
        </p:txBody>
      </p:sp>
    </p:spTree>
    <p:extLst>
      <p:ext uri="{BB962C8B-B14F-4D97-AF65-F5344CB8AC3E}">
        <p14:creationId xmlns:p14="http://schemas.microsoft.com/office/powerpoint/2010/main" val="205779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342900" fontAlgn="base">
              <a:lnSpc>
                <a:spcPct val="170000"/>
              </a:lnSpc>
              <a:spcAft>
                <a:spcPct val="0"/>
              </a:spcAft>
              <a:buFontTx/>
              <a:buChar char="•"/>
            </a:pPr>
            <a:r>
              <a:rPr kumimoji="0" lang="en-US" sz="1800" b="1" i="0" u="none" strike="noStrike" kern="0" cap="none" spc="0" normalizeH="0" baseline="0" noProof="0" dirty="0">
                <a:ln>
                  <a:noFill/>
                </a:ln>
                <a:solidFill>
                  <a:srgbClr val="000000"/>
                </a:solidFill>
                <a:effectLst/>
                <a:uLnTx/>
                <a:uFillTx/>
                <a:cs typeface="Arial"/>
              </a:rPr>
              <a:t>Nerve anesthetized</a:t>
            </a:r>
          </a:p>
          <a:p>
            <a:pPr lvl="1" algn="just" defTabSz="342900" fontAlgn="base">
              <a:lnSpc>
                <a:spcPct val="170000"/>
              </a:lnSpc>
              <a:spcAft>
                <a:spcPct val="0"/>
              </a:spcAft>
              <a:buFontTx/>
              <a:buChar char="–"/>
            </a:pPr>
            <a:r>
              <a:rPr kumimoji="0" lang="en-US" sz="1800" b="0" i="0" u="none" strike="noStrike" kern="0" cap="none" spc="0" normalizeH="0" baseline="0" noProof="0" dirty="0">
                <a:ln>
                  <a:noFill/>
                </a:ln>
                <a:solidFill>
                  <a:srgbClr val="000000"/>
                </a:solidFill>
                <a:effectLst/>
                <a:uLnTx/>
                <a:uFillTx/>
                <a:cs typeface="Arial"/>
              </a:rPr>
              <a:t>Large terminal branches of dental plexus </a:t>
            </a:r>
          </a:p>
          <a:p>
            <a:pPr lvl="0" algn="just" defTabSz="342900" fontAlgn="base">
              <a:lnSpc>
                <a:spcPct val="170000"/>
              </a:lnSpc>
              <a:spcAft>
                <a:spcPct val="0"/>
              </a:spcAft>
              <a:buFontTx/>
              <a:buChar char="•"/>
            </a:pPr>
            <a:r>
              <a:rPr kumimoji="0" lang="en-US" sz="1800" b="1" i="0" u="none" strike="noStrike" kern="0" cap="none" spc="0" normalizeH="0" baseline="0" noProof="0" dirty="0">
                <a:ln>
                  <a:noFill/>
                </a:ln>
                <a:solidFill>
                  <a:srgbClr val="000000"/>
                </a:solidFill>
                <a:effectLst/>
                <a:uLnTx/>
                <a:uFillTx/>
                <a:cs typeface="Arial"/>
              </a:rPr>
              <a:t>Area anesthetized</a:t>
            </a:r>
          </a:p>
          <a:p>
            <a:pPr lvl="1" algn="just" defTabSz="342900" fontAlgn="base">
              <a:lnSpc>
                <a:spcPct val="170000"/>
              </a:lnSpc>
              <a:spcAft>
                <a:spcPct val="0"/>
              </a:spcAft>
              <a:buFontTx/>
              <a:buChar char="–"/>
            </a:pPr>
            <a:r>
              <a:rPr kumimoji="0" lang="en-US" sz="1800" b="0" i="0" u="none" strike="noStrike" kern="0" cap="none" spc="0" normalizeH="0" baseline="0" noProof="0" dirty="0">
                <a:ln>
                  <a:noFill/>
                </a:ln>
                <a:solidFill>
                  <a:srgbClr val="000000"/>
                </a:solidFill>
                <a:effectLst/>
                <a:uLnTx/>
                <a:uFillTx/>
                <a:cs typeface="Arial"/>
              </a:rPr>
              <a:t>Entire region innervated by large terminal branches of dental plexus</a:t>
            </a:r>
          </a:p>
          <a:p>
            <a:pPr lvl="1" algn="just" defTabSz="342900" fontAlgn="base">
              <a:lnSpc>
                <a:spcPct val="170000"/>
              </a:lnSpc>
              <a:spcAft>
                <a:spcPct val="0"/>
              </a:spcAft>
              <a:buFontTx/>
              <a:buChar char="–"/>
            </a:pPr>
            <a:r>
              <a:rPr kumimoji="0" lang="en-US" sz="1800" b="0" i="0" u="none" strike="noStrike" kern="0" cap="none" spc="0" normalizeH="0" baseline="0" noProof="0" dirty="0">
                <a:ln>
                  <a:noFill/>
                </a:ln>
                <a:solidFill>
                  <a:srgbClr val="000000"/>
                </a:solidFill>
                <a:effectLst/>
                <a:uLnTx/>
                <a:uFillTx/>
                <a:cs typeface="Arial"/>
              </a:rPr>
              <a:t>Pulp &amp; root area of tooth</a:t>
            </a:r>
          </a:p>
          <a:p>
            <a:pPr lvl="1" algn="just" defTabSz="342900" fontAlgn="base">
              <a:lnSpc>
                <a:spcPct val="170000"/>
              </a:lnSpc>
              <a:spcAft>
                <a:spcPct val="0"/>
              </a:spcAft>
              <a:buFontTx/>
              <a:buChar char="–"/>
            </a:pPr>
            <a:r>
              <a:rPr kumimoji="0" lang="en-US" sz="1800" b="0" i="0" u="none" strike="noStrike" kern="0" cap="none" spc="0" normalizeH="0" baseline="0" noProof="0" dirty="0">
                <a:ln>
                  <a:noFill/>
                </a:ln>
                <a:solidFill>
                  <a:srgbClr val="000000"/>
                </a:solidFill>
                <a:effectLst/>
                <a:uLnTx/>
                <a:uFillTx/>
                <a:cs typeface="Arial"/>
              </a:rPr>
              <a:t>Connective tissue mucous membrane; buccal periosteum.</a:t>
            </a:r>
          </a:p>
          <a:p>
            <a:pPr lvl="0" algn="just" defTabSz="342900" fontAlgn="base">
              <a:lnSpc>
                <a:spcPct val="170000"/>
              </a:lnSpc>
              <a:spcAft>
                <a:spcPct val="0"/>
              </a:spcAft>
              <a:buFontTx/>
              <a:buChar char="•"/>
            </a:pPr>
            <a:r>
              <a:rPr kumimoji="0" lang="en-US" sz="1800" b="1" i="0" u="none" strike="noStrike" kern="0" cap="none" spc="0" normalizeH="0" baseline="0" noProof="0" dirty="0">
                <a:ln>
                  <a:noFill/>
                </a:ln>
                <a:solidFill>
                  <a:srgbClr val="000000"/>
                </a:solidFill>
                <a:effectLst/>
                <a:uLnTx/>
                <a:uFillTx/>
                <a:cs typeface="Arial"/>
              </a:rPr>
              <a:t>Indications</a:t>
            </a:r>
          </a:p>
          <a:p>
            <a:pPr lvl="1" algn="just" defTabSz="342900" fontAlgn="base">
              <a:lnSpc>
                <a:spcPct val="170000"/>
              </a:lnSpc>
              <a:spcAft>
                <a:spcPct val="0"/>
              </a:spcAft>
              <a:buFontTx/>
              <a:buChar char="–"/>
            </a:pPr>
            <a:r>
              <a:rPr kumimoji="0" lang="en-US" sz="1800" b="0" i="0" u="none" strike="noStrike" kern="0" cap="none" spc="0" normalizeH="0" baseline="0" noProof="0" dirty="0">
                <a:ln>
                  <a:noFill/>
                </a:ln>
                <a:solidFill>
                  <a:srgbClr val="000000"/>
                </a:solidFill>
                <a:effectLst/>
                <a:uLnTx/>
                <a:uFillTx/>
                <a:cs typeface="Arial"/>
              </a:rPr>
              <a:t>Pulpal anesthesia of maxillary teeth when treatment is limited to one or two teeth</a:t>
            </a:r>
          </a:p>
          <a:p>
            <a:pPr lvl="1" algn="just" defTabSz="342900" fontAlgn="base">
              <a:lnSpc>
                <a:spcPct val="170000"/>
              </a:lnSpc>
              <a:spcAft>
                <a:spcPct val="0"/>
              </a:spcAft>
              <a:buFontTx/>
              <a:buChar char="–"/>
            </a:pPr>
            <a:r>
              <a:rPr kumimoji="0" lang="en-US" sz="1800" b="0" i="0" u="none" strike="noStrike" kern="0" cap="none" spc="0" normalizeH="0" baseline="0" noProof="0" dirty="0">
                <a:ln>
                  <a:noFill/>
                </a:ln>
                <a:solidFill>
                  <a:srgbClr val="000000"/>
                </a:solidFill>
                <a:effectLst/>
                <a:uLnTx/>
                <a:uFillTx/>
                <a:cs typeface="Arial"/>
              </a:rPr>
              <a:t>Soft tissue anesthesia when indicated for surgical procedures in circumscribed area </a:t>
            </a:r>
          </a:p>
          <a:p>
            <a:pPr algn="just">
              <a:lnSpc>
                <a:spcPct val="170000"/>
              </a:lnSpc>
              <a:buFontTx/>
              <a:buChar char="•"/>
            </a:pPr>
            <a:r>
              <a:rPr lang="en-US" sz="1800" b="1" dirty="0"/>
              <a:t>Area of insertion</a:t>
            </a:r>
          </a:p>
          <a:p>
            <a:pPr lvl="1" algn="just">
              <a:lnSpc>
                <a:spcPct val="170000"/>
              </a:lnSpc>
              <a:buFontTx/>
              <a:buChar char="•"/>
            </a:pPr>
            <a:r>
              <a:rPr lang="en-US" sz="1800" dirty="0"/>
              <a:t>Height of </a:t>
            </a:r>
            <a:r>
              <a:rPr lang="en-US" sz="1800" dirty="0" err="1"/>
              <a:t>mucobuccal</a:t>
            </a:r>
            <a:r>
              <a:rPr lang="en-US" sz="1800" dirty="0"/>
              <a:t> fold above apex of tooth to be anesthetized</a:t>
            </a:r>
          </a:p>
          <a:p>
            <a:pPr algn="just">
              <a:lnSpc>
                <a:spcPct val="170000"/>
              </a:lnSpc>
              <a:buFontTx/>
              <a:buChar char="•"/>
            </a:pPr>
            <a:r>
              <a:rPr lang="en-US" sz="1800" b="1" dirty="0"/>
              <a:t>Target area</a:t>
            </a:r>
          </a:p>
          <a:p>
            <a:pPr lvl="1" algn="just">
              <a:lnSpc>
                <a:spcPct val="170000"/>
              </a:lnSpc>
              <a:buFontTx/>
              <a:buChar char="•"/>
            </a:pPr>
            <a:r>
              <a:rPr lang="en-US" sz="1800" dirty="0"/>
              <a:t>Apical region of the tooth to be anesthetized </a:t>
            </a:r>
          </a:p>
          <a:p>
            <a:pPr algn="just">
              <a:lnSpc>
                <a:spcPct val="170000"/>
              </a:lnSpc>
              <a:buFontTx/>
              <a:buChar char="•"/>
            </a:pPr>
            <a:r>
              <a:rPr lang="en-US" sz="1800" b="1" dirty="0"/>
              <a:t>Landmarks</a:t>
            </a:r>
          </a:p>
          <a:p>
            <a:pPr lvl="1" algn="just">
              <a:lnSpc>
                <a:spcPct val="170000"/>
              </a:lnSpc>
              <a:buFontTx/>
              <a:buChar char="•"/>
            </a:pPr>
            <a:r>
              <a:rPr lang="en-US" sz="1800" dirty="0" err="1"/>
              <a:t>Mucobuccal</a:t>
            </a:r>
            <a:r>
              <a:rPr lang="en-US" sz="1800" dirty="0"/>
              <a:t> fold </a:t>
            </a:r>
          </a:p>
          <a:p>
            <a:pPr lvl="1" algn="just">
              <a:lnSpc>
                <a:spcPct val="170000"/>
              </a:lnSpc>
              <a:buFontTx/>
              <a:buChar char="•"/>
            </a:pPr>
            <a:r>
              <a:rPr lang="en-US" sz="1800" dirty="0"/>
              <a:t>Crown of tooth </a:t>
            </a:r>
          </a:p>
          <a:p>
            <a:pPr lvl="1" algn="just">
              <a:lnSpc>
                <a:spcPct val="170000"/>
              </a:lnSpc>
              <a:buFontTx/>
              <a:buChar char="•"/>
            </a:pPr>
            <a:r>
              <a:rPr lang="en-US" sz="1800" dirty="0"/>
              <a:t>Root contour of tooth</a:t>
            </a:r>
          </a:p>
          <a:p>
            <a:pPr algn="just">
              <a:lnSpc>
                <a:spcPct val="170000"/>
              </a:lnSpc>
              <a:buFontTx/>
              <a:buChar char="•"/>
            </a:pPr>
            <a:r>
              <a:rPr lang="en-US" sz="1800" dirty="0"/>
              <a:t> </a:t>
            </a:r>
            <a:r>
              <a:rPr lang="en-US" sz="1800" b="1" dirty="0"/>
              <a:t>Orientation of bevel</a:t>
            </a:r>
          </a:p>
          <a:p>
            <a:pPr lvl="1" algn="just">
              <a:lnSpc>
                <a:spcPct val="170000"/>
              </a:lnSpc>
              <a:buFontTx/>
              <a:buChar char="•"/>
            </a:pPr>
            <a:r>
              <a:rPr lang="en-US" sz="1800" dirty="0"/>
              <a:t>Towards bone </a:t>
            </a:r>
          </a:p>
          <a:p>
            <a:endParaRPr lang="en-IN" dirty="0"/>
          </a:p>
          <a:p>
            <a:endParaRPr lang="en-IN" dirty="0"/>
          </a:p>
        </p:txBody>
      </p:sp>
      <p:sp>
        <p:nvSpPr>
          <p:cNvPr id="4" name="Slide Number Placeholder 3"/>
          <p:cNvSpPr>
            <a:spLocks noGrp="1"/>
          </p:cNvSpPr>
          <p:nvPr>
            <p:ph type="sldNum" sz="quarter" idx="10"/>
          </p:nvPr>
        </p:nvSpPr>
        <p:spPr/>
        <p:txBody>
          <a:bodyPr/>
          <a:lstStyle/>
          <a:p>
            <a:fld id="{43E6A8B9-7F2E-41C0-90BF-BC003AA97B72}" type="slidenum">
              <a:rPr lang="en-IN" smtClean="0"/>
              <a:pPr/>
              <a:t>67</a:t>
            </a:fld>
            <a:endParaRPr lang="en-IN"/>
          </a:p>
        </p:txBody>
      </p:sp>
    </p:spTree>
    <p:extLst>
      <p:ext uri="{BB962C8B-B14F-4D97-AF65-F5344CB8AC3E}">
        <p14:creationId xmlns:p14="http://schemas.microsoft.com/office/powerpoint/2010/main" val="3769176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lvl1pPr>
              <a:defRPr/>
            </a:lvl1pPr>
          </a:lstStyle>
          <a:p>
            <a:r>
              <a:rPr lang="en-GB" dirty="0"/>
              <a:t>BRITE E C</a:t>
            </a:r>
            <a:endParaRPr lang="en-IN" dirty="0"/>
          </a:p>
          <a:p>
            <a:endParaRPr lang="en-IN" dirty="0"/>
          </a:p>
        </p:txBody>
      </p:sp>
      <p:sp>
        <p:nvSpPr>
          <p:cNvPr id="7" name="TextBox 6">
            <a:extLst>
              <a:ext uri="{FF2B5EF4-FFF2-40B4-BE49-F238E27FC236}">
                <a16:creationId xmlns:a16="http://schemas.microsoft.com/office/drawing/2014/main" id="{7B4F2C87-3DAE-4ED8-921F-85A831DF9BA4}"/>
              </a:ext>
            </a:extLst>
          </p:cNvPr>
          <p:cNvSpPr txBox="1"/>
          <p:nvPr userDrawn="1"/>
        </p:nvSpPr>
        <p:spPr>
          <a:xfrm>
            <a:off x="7714958" y="6507440"/>
            <a:ext cx="868956" cy="276999"/>
          </a:xfrm>
          <a:prstGeom prst="rect">
            <a:avLst/>
          </a:prstGeom>
          <a:noFill/>
        </p:spPr>
        <p:txBody>
          <a:bodyPr wrap="none" rtlCol="0">
            <a:spAutoFit/>
          </a:bodyPr>
          <a:lstStyle/>
          <a:p>
            <a:r>
              <a:rPr lang="en-GB" sz="1200" b="0" dirty="0">
                <a:solidFill>
                  <a:schemeClr val="bg1">
                    <a:lumMod val="65000"/>
                  </a:schemeClr>
                </a:solidFill>
              </a:rPr>
              <a:t>@BRITE EC</a:t>
            </a:r>
            <a:endParaRPr lang="en-IN" sz="1200" b="0" dirty="0">
              <a:solidFill>
                <a:schemeClr val="bg1">
                  <a:lumMod val="65000"/>
                </a:schemeClr>
              </a:solidFill>
            </a:endParaRPr>
          </a:p>
        </p:txBody>
      </p:sp>
    </p:spTree>
    <p:extLst>
      <p:ext uri="{BB962C8B-B14F-4D97-AF65-F5344CB8AC3E}">
        <p14:creationId xmlns:p14="http://schemas.microsoft.com/office/powerpoint/2010/main" val="2938066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6007A0-69D7-444E-BBFC-80FBDDC86730}" type="slidenum">
              <a:rPr lang="en-IN" smtClean="0"/>
              <a:pPr/>
              <a:t>‹#›</a:t>
            </a:fld>
            <a:endParaRPr lang="en-IN"/>
          </a:p>
        </p:txBody>
      </p:sp>
    </p:spTree>
    <p:extLst>
      <p:ext uri="{BB962C8B-B14F-4D97-AF65-F5344CB8AC3E}">
        <p14:creationId xmlns:p14="http://schemas.microsoft.com/office/powerpoint/2010/main" val="252842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6007A0-69D7-444E-BBFC-80FBDDC86730}" type="slidenum">
              <a:rPr lang="en-IN" smtClean="0"/>
              <a:pPr/>
              <a:t>‹#›</a:t>
            </a:fld>
            <a:endParaRPr lang="en-IN"/>
          </a:p>
        </p:txBody>
      </p:sp>
    </p:spTree>
    <p:extLst>
      <p:ext uri="{BB962C8B-B14F-4D97-AF65-F5344CB8AC3E}">
        <p14:creationId xmlns:p14="http://schemas.microsoft.com/office/powerpoint/2010/main" val="139067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6573198" y="6326981"/>
            <a:ext cx="2133600" cy="365125"/>
          </a:xfrm>
        </p:spPr>
        <p:txBody>
          <a:bodyPr/>
          <a:lstStyle/>
          <a:p>
            <a:r>
              <a:rPr lang="en-GB" dirty="0"/>
              <a:t>BRITE E C</a:t>
            </a:r>
            <a:endParaRPr lang="en-IN" dirty="0"/>
          </a:p>
        </p:txBody>
      </p:sp>
      <p:sp>
        <p:nvSpPr>
          <p:cNvPr id="8" name="TextBox 7">
            <a:extLst>
              <a:ext uri="{FF2B5EF4-FFF2-40B4-BE49-F238E27FC236}">
                <a16:creationId xmlns:a16="http://schemas.microsoft.com/office/drawing/2014/main" id="{4E350972-F928-42CA-847E-5754912E5ACC}"/>
              </a:ext>
            </a:extLst>
          </p:cNvPr>
          <p:cNvSpPr txBox="1"/>
          <p:nvPr userDrawn="1"/>
        </p:nvSpPr>
        <p:spPr>
          <a:xfrm>
            <a:off x="7714958" y="6507440"/>
            <a:ext cx="868956" cy="276999"/>
          </a:xfrm>
          <a:prstGeom prst="rect">
            <a:avLst/>
          </a:prstGeom>
          <a:noFill/>
        </p:spPr>
        <p:txBody>
          <a:bodyPr wrap="none" rtlCol="0">
            <a:spAutoFit/>
          </a:bodyPr>
          <a:lstStyle/>
          <a:p>
            <a:r>
              <a:rPr lang="en-GB" sz="1200" b="0" dirty="0">
                <a:solidFill>
                  <a:schemeClr val="bg1">
                    <a:lumMod val="65000"/>
                  </a:schemeClr>
                </a:solidFill>
              </a:rPr>
              <a:t>@BRITE EC</a:t>
            </a:r>
            <a:endParaRPr lang="en-IN" sz="1200" b="0" dirty="0">
              <a:solidFill>
                <a:schemeClr val="bg1">
                  <a:lumMod val="65000"/>
                </a:schemeClr>
              </a:solidFill>
            </a:endParaRPr>
          </a:p>
        </p:txBody>
      </p:sp>
    </p:spTree>
    <p:extLst>
      <p:ext uri="{BB962C8B-B14F-4D97-AF65-F5344CB8AC3E}">
        <p14:creationId xmlns:p14="http://schemas.microsoft.com/office/powerpoint/2010/main" val="12856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6007A0-69D7-444E-BBFC-80FBDDC86730}" type="slidenum">
              <a:rPr lang="en-IN" smtClean="0"/>
              <a:pPr/>
              <a:t>‹#›</a:t>
            </a:fld>
            <a:endParaRPr lang="en-IN"/>
          </a:p>
        </p:txBody>
      </p:sp>
      <p:sp>
        <p:nvSpPr>
          <p:cNvPr id="7" name="TextBox 6">
            <a:extLst>
              <a:ext uri="{FF2B5EF4-FFF2-40B4-BE49-F238E27FC236}">
                <a16:creationId xmlns:a16="http://schemas.microsoft.com/office/drawing/2014/main" id="{343EB545-CF14-4EFE-AA2B-627A0F7AD87D}"/>
              </a:ext>
            </a:extLst>
          </p:cNvPr>
          <p:cNvSpPr txBox="1"/>
          <p:nvPr userDrawn="1"/>
        </p:nvSpPr>
        <p:spPr>
          <a:xfrm>
            <a:off x="7714958" y="6507440"/>
            <a:ext cx="868956" cy="276999"/>
          </a:xfrm>
          <a:prstGeom prst="rect">
            <a:avLst/>
          </a:prstGeom>
          <a:noFill/>
        </p:spPr>
        <p:txBody>
          <a:bodyPr wrap="none" rtlCol="0">
            <a:spAutoFit/>
          </a:bodyPr>
          <a:lstStyle/>
          <a:p>
            <a:r>
              <a:rPr lang="en-GB" sz="1200" b="0" dirty="0">
                <a:solidFill>
                  <a:schemeClr val="bg1">
                    <a:lumMod val="65000"/>
                  </a:schemeClr>
                </a:solidFill>
              </a:rPr>
              <a:t>@BRITE EC</a:t>
            </a:r>
            <a:endParaRPr lang="en-IN" sz="1200" b="0" dirty="0">
              <a:solidFill>
                <a:schemeClr val="bg1">
                  <a:lumMod val="65000"/>
                </a:schemeClr>
              </a:solidFill>
            </a:endParaRPr>
          </a:p>
        </p:txBody>
      </p:sp>
    </p:spTree>
    <p:extLst>
      <p:ext uri="{BB962C8B-B14F-4D97-AF65-F5344CB8AC3E}">
        <p14:creationId xmlns:p14="http://schemas.microsoft.com/office/powerpoint/2010/main" val="118971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6007A0-69D7-444E-BBFC-80FBDDC86730}" type="slidenum">
              <a:rPr lang="en-IN" smtClean="0"/>
              <a:pPr/>
              <a:t>‹#›</a:t>
            </a:fld>
            <a:endParaRPr lang="en-IN"/>
          </a:p>
        </p:txBody>
      </p:sp>
      <p:sp>
        <p:nvSpPr>
          <p:cNvPr id="8" name="TextBox 7">
            <a:extLst>
              <a:ext uri="{FF2B5EF4-FFF2-40B4-BE49-F238E27FC236}">
                <a16:creationId xmlns:a16="http://schemas.microsoft.com/office/drawing/2014/main" id="{79210EDC-C83B-4521-B2D2-FAE55B43E4A6}"/>
              </a:ext>
            </a:extLst>
          </p:cNvPr>
          <p:cNvSpPr txBox="1"/>
          <p:nvPr userDrawn="1"/>
        </p:nvSpPr>
        <p:spPr>
          <a:xfrm>
            <a:off x="7714958" y="6507440"/>
            <a:ext cx="868956" cy="276999"/>
          </a:xfrm>
          <a:prstGeom prst="rect">
            <a:avLst/>
          </a:prstGeom>
          <a:noFill/>
        </p:spPr>
        <p:txBody>
          <a:bodyPr wrap="none" rtlCol="0">
            <a:spAutoFit/>
          </a:bodyPr>
          <a:lstStyle/>
          <a:p>
            <a:r>
              <a:rPr lang="en-GB" sz="1200" b="0" dirty="0">
                <a:solidFill>
                  <a:schemeClr val="bg1">
                    <a:lumMod val="65000"/>
                  </a:schemeClr>
                </a:solidFill>
              </a:rPr>
              <a:t>@BRITE EC</a:t>
            </a:r>
            <a:endParaRPr lang="en-IN" sz="1200" b="0" dirty="0">
              <a:solidFill>
                <a:schemeClr val="bg1">
                  <a:lumMod val="65000"/>
                </a:schemeClr>
              </a:solidFill>
            </a:endParaRPr>
          </a:p>
        </p:txBody>
      </p:sp>
    </p:spTree>
    <p:extLst>
      <p:ext uri="{BB962C8B-B14F-4D97-AF65-F5344CB8AC3E}">
        <p14:creationId xmlns:p14="http://schemas.microsoft.com/office/powerpoint/2010/main" val="2811081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96007A0-69D7-444E-BBFC-80FBDDC86730}" type="slidenum">
              <a:rPr lang="en-IN" smtClean="0"/>
              <a:pPr/>
              <a:t>‹#›</a:t>
            </a:fld>
            <a:endParaRPr lang="en-IN"/>
          </a:p>
        </p:txBody>
      </p:sp>
      <p:sp>
        <p:nvSpPr>
          <p:cNvPr id="10" name="TextBox 9">
            <a:extLst>
              <a:ext uri="{FF2B5EF4-FFF2-40B4-BE49-F238E27FC236}">
                <a16:creationId xmlns:a16="http://schemas.microsoft.com/office/drawing/2014/main" id="{15AA3A46-688D-4833-8BCD-EA47589F5A3F}"/>
              </a:ext>
            </a:extLst>
          </p:cNvPr>
          <p:cNvSpPr txBox="1"/>
          <p:nvPr userDrawn="1"/>
        </p:nvSpPr>
        <p:spPr>
          <a:xfrm>
            <a:off x="7714958" y="6507440"/>
            <a:ext cx="731098" cy="276999"/>
          </a:xfrm>
          <a:prstGeom prst="rect">
            <a:avLst/>
          </a:prstGeom>
          <a:noFill/>
        </p:spPr>
        <p:txBody>
          <a:bodyPr wrap="none" rtlCol="0">
            <a:spAutoFit/>
          </a:bodyPr>
          <a:lstStyle/>
          <a:p>
            <a:r>
              <a:rPr lang="en-GB" sz="1200" b="0" dirty="0">
                <a:solidFill>
                  <a:schemeClr val="bg1">
                    <a:lumMod val="65000"/>
                  </a:schemeClr>
                </a:solidFill>
              </a:rPr>
              <a:t>BRITE EC</a:t>
            </a:r>
            <a:endParaRPr lang="en-IN" sz="1200" b="0" dirty="0">
              <a:solidFill>
                <a:schemeClr val="bg1">
                  <a:lumMod val="65000"/>
                </a:schemeClr>
              </a:solidFill>
            </a:endParaRPr>
          </a:p>
        </p:txBody>
      </p:sp>
    </p:spTree>
    <p:extLst>
      <p:ext uri="{BB962C8B-B14F-4D97-AF65-F5344CB8AC3E}">
        <p14:creationId xmlns:p14="http://schemas.microsoft.com/office/powerpoint/2010/main" val="272499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r>
              <a:rPr lang="en-GB" dirty="0"/>
              <a:t>BRITE E C</a:t>
            </a:r>
            <a:endParaRPr lang="en-IN" dirty="0"/>
          </a:p>
        </p:txBody>
      </p:sp>
      <p:sp>
        <p:nvSpPr>
          <p:cNvPr id="6" name="TextBox 5">
            <a:extLst>
              <a:ext uri="{FF2B5EF4-FFF2-40B4-BE49-F238E27FC236}">
                <a16:creationId xmlns:a16="http://schemas.microsoft.com/office/drawing/2014/main" id="{4375872D-90B9-4A06-944F-43BC0D808DE4}"/>
              </a:ext>
            </a:extLst>
          </p:cNvPr>
          <p:cNvSpPr txBox="1"/>
          <p:nvPr userDrawn="1"/>
        </p:nvSpPr>
        <p:spPr>
          <a:xfrm>
            <a:off x="7714958" y="6507440"/>
            <a:ext cx="731098" cy="276999"/>
          </a:xfrm>
          <a:prstGeom prst="rect">
            <a:avLst/>
          </a:prstGeom>
          <a:noFill/>
        </p:spPr>
        <p:txBody>
          <a:bodyPr wrap="none" rtlCol="0">
            <a:spAutoFit/>
          </a:bodyPr>
          <a:lstStyle/>
          <a:p>
            <a:r>
              <a:rPr lang="en-GB" sz="1200" b="0" dirty="0">
                <a:solidFill>
                  <a:schemeClr val="bg1">
                    <a:lumMod val="65000"/>
                  </a:schemeClr>
                </a:solidFill>
              </a:rPr>
              <a:t>BRITE EC</a:t>
            </a:r>
            <a:endParaRPr lang="en-IN" sz="1200" b="0" dirty="0">
              <a:solidFill>
                <a:schemeClr val="bg1">
                  <a:lumMod val="65000"/>
                </a:schemeClr>
              </a:solidFill>
            </a:endParaRPr>
          </a:p>
        </p:txBody>
      </p:sp>
    </p:spTree>
    <p:extLst>
      <p:ext uri="{BB962C8B-B14F-4D97-AF65-F5344CB8AC3E}">
        <p14:creationId xmlns:p14="http://schemas.microsoft.com/office/powerpoint/2010/main" val="202849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96007A0-69D7-444E-BBFC-80FBDDC86730}" type="slidenum">
              <a:rPr lang="en-IN" smtClean="0"/>
              <a:pPr/>
              <a:t>‹#›</a:t>
            </a:fld>
            <a:endParaRPr lang="en-IN"/>
          </a:p>
        </p:txBody>
      </p:sp>
      <p:sp>
        <p:nvSpPr>
          <p:cNvPr id="5" name="TextBox 4">
            <a:extLst>
              <a:ext uri="{FF2B5EF4-FFF2-40B4-BE49-F238E27FC236}">
                <a16:creationId xmlns:a16="http://schemas.microsoft.com/office/drawing/2014/main" id="{26623FF5-56A4-4EEA-B2C0-DB4F3FED006C}"/>
              </a:ext>
            </a:extLst>
          </p:cNvPr>
          <p:cNvSpPr txBox="1"/>
          <p:nvPr userDrawn="1"/>
        </p:nvSpPr>
        <p:spPr>
          <a:xfrm>
            <a:off x="7714958" y="6507440"/>
            <a:ext cx="731098" cy="276999"/>
          </a:xfrm>
          <a:prstGeom prst="rect">
            <a:avLst/>
          </a:prstGeom>
          <a:noFill/>
        </p:spPr>
        <p:txBody>
          <a:bodyPr wrap="none" rtlCol="0">
            <a:spAutoFit/>
          </a:bodyPr>
          <a:lstStyle/>
          <a:p>
            <a:r>
              <a:rPr lang="en-GB" sz="1200" b="0" dirty="0">
                <a:solidFill>
                  <a:schemeClr val="bg1">
                    <a:lumMod val="65000"/>
                  </a:schemeClr>
                </a:solidFill>
              </a:rPr>
              <a:t>BRITE EC</a:t>
            </a:r>
            <a:endParaRPr lang="en-IN" sz="1200" b="0" dirty="0">
              <a:solidFill>
                <a:schemeClr val="bg1">
                  <a:lumMod val="65000"/>
                </a:schemeClr>
              </a:solidFill>
            </a:endParaRPr>
          </a:p>
        </p:txBody>
      </p:sp>
    </p:spTree>
    <p:extLst>
      <p:ext uri="{BB962C8B-B14F-4D97-AF65-F5344CB8AC3E}">
        <p14:creationId xmlns:p14="http://schemas.microsoft.com/office/powerpoint/2010/main" val="370658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6007A0-69D7-444E-BBFC-80FBDDC86730}" type="slidenum">
              <a:rPr lang="en-IN" smtClean="0"/>
              <a:pPr/>
              <a:t>‹#›</a:t>
            </a:fld>
            <a:endParaRPr lang="en-IN"/>
          </a:p>
        </p:txBody>
      </p:sp>
    </p:spTree>
    <p:extLst>
      <p:ext uri="{BB962C8B-B14F-4D97-AF65-F5344CB8AC3E}">
        <p14:creationId xmlns:p14="http://schemas.microsoft.com/office/powerpoint/2010/main" val="3921527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26D1E3-146D-46F5-A8AC-173671ADE664}" type="datetimeFigureOut">
              <a:rPr lang="en-IN" smtClean="0"/>
              <a:pPr/>
              <a:t>22-06-2024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6007A0-69D7-444E-BBFC-80FBDDC86730}" type="slidenum">
              <a:rPr lang="en-IN" smtClean="0"/>
              <a:pPr/>
              <a:t>‹#›</a:t>
            </a:fld>
            <a:endParaRPr lang="en-IN"/>
          </a:p>
        </p:txBody>
      </p:sp>
    </p:spTree>
    <p:extLst>
      <p:ext uri="{BB962C8B-B14F-4D97-AF65-F5344CB8AC3E}">
        <p14:creationId xmlns:p14="http://schemas.microsoft.com/office/powerpoint/2010/main" val="143871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26D1E3-146D-46F5-A8AC-173671ADE664}" type="datetimeFigureOut">
              <a:rPr lang="en-IN" smtClean="0"/>
              <a:pPr/>
              <a:t>22-06-2024</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dirty="0"/>
              <a:t>BRITE E C</a:t>
            </a:r>
            <a:endParaRPr lang="en-IN" dirty="0"/>
          </a:p>
          <a:p>
            <a:endParaRPr lang="en-IN" dirty="0"/>
          </a:p>
        </p:txBody>
      </p:sp>
    </p:spTree>
    <p:extLst>
      <p:ext uri="{BB962C8B-B14F-4D97-AF65-F5344CB8AC3E}">
        <p14:creationId xmlns:p14="http://schemas.microsoft.com/office/powerpoint/2010/main" val="2662756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9.xml"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 /><Relationship Id="rId2" Type="http://schemas.openxmlformats.org/officeDocument/2006/relationships/notesSlide" Target="../notesSlides/notesSlide40.xml" /><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1.xml"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 /><Relationship Id="rId2" Type="http://schemas.openxmlformats.org/officeDocument/2006/relationships/notesSlide" Target="../notesSlides/notesSlide42.xml" /><Relationship Id="rId1" Type="http://schemas.openxmlformats.org/officeDocument/2006/relationships/slideLayout" Target="../slideLayouts/slideLayout2.xml" /><Relationship Id="rId4" Type="http://schemas.openxmlformats.org/officeDocument/2006/relationships/image" Target="../media/image81.jpeg" /></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3.xml"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3" Type="http://schemas.openxmlformats.org/officeDocument/2006/relationships/image" Target="../media/image82.jpeg" /><Relationship Id="rId2" Type="http://schemas.openxmlformats.org/officeDocument/2006/relationships/notesSlide" Target="../notesSlides/notesSlide44.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5.xml" /><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3" Type="http://schemas.openxmlformats.org/officeDocument/2006/relationships/hyperlink" Target="http://www.drkarthikreddy.com/wp-content/uploads/2015/11/pain.jpg" TargetMode="External" /><Relationship Id="rId2" Type="http://schemas.openxmlformats.org/officeDocument/2006/relationships/notesSlide" Target="../notesSlides/notesSlide46.xml" /><Relationship Id="rId1" Type="http://schemas.openxmlformats.org/officeDocument/2006/relationships/slideLayout" Target="../slideLayouts/slideLayout2.xml" /><Relationship Id="rId4" Type="http://schemas.openxmlformats.org/officeDocument/2006/relationships/image" Target="../media/image83.jpeg" /></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 /><Relationship Id="rId2" Type="http://schemas.openxmlformats.org/officeDocument/2006/relationships/notesSlide" Target="../notesSlides/notesSlide47.xml" /><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3" Type="http://schemas.openxmlformats.org/officeDocument/2006/relationships/image" Target="../media/image85.jpeg" /><Relationship Id="rId2" Type="http://schemas.openxmlformats.org/officeDocument/2006/relationships/notesSlide" Target="../notesSlides/notesSlide48.xml" /><Relationship Id="rId1" Type="http://schemas.openxmlformats.org/officeDocument/2006/relationships/slideLayout" Target="../slideLayouts/slideLayout2.xml" /><Relationship Id="rId4" Type="http://schemas.openxmlformats.org/officeDocument/2006/relationships/image" Target="../media/image86.png" /></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 /><Relationship Id="rId2" Type="http://schemas.openxmlformats.org/officeDocument/2006/relationships/notesSlide" Target="../notesSlides/notesSlide49.xml" /><Relationship Id="rId1" Type="http://schemas.openxmlformats.org/officeDocument/2006/relationships/slideLayout" Target="../slideLayouts/slideLayout2.xml" /><Relationship Id="rId4" Type="http://schemas.openxmlformats.org/officeDocument/2006/relationships/image" Target="../media/image88.gif" /></Relationships>
</file>

<file path=ppt/slides/_rels/slide115.xml.rels><?xml version="1.0" encoding="UTF-8" standalone="yes"?>
<Relationships xmlns="http://schemas.openxmlformats.org/package/2006/relationships"><Relationship Id="rId3" Type="http://schemas.openxmlformats.org/officeDocument/2006/relationships/image" Target="../media/image89.png" /><Relationship Id="rId2" Type="http://schemas.openxmlformats.org/officeDocument/2006/relationships/notesSlide" Target="../notesSlides/notesSlide50.xml" /><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 /><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1.xml" /><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2.xml" /><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3" Type="http://schemas.openxmlformats.org/officeDocument/2006/relationships/hyperlink" Target="http://www.drkarthikreddy.com/wp-content/uploads/2015/11/article-image-1452-FIGURE_3_INTRAORAL_VIEW_SHOWING_SWELLING_OVER_PALA.jpg" TargetMode="External" /><Relationship Id="rId2" Type="http://schemas.openxmlformats.org/officeDocument/2006/relationships/notesSlide" Target="../notesSlides/notesSlide53.xml" /><Relationship Id="rId1" Type="http://schemas.openxmlformats.org/officeDocument/2006/relationships/slideLayout" Target="../slideLayouts/slideLayout2.xml" /><Relationship Id="rId4" Type="http://schemas.openxmlformats.org/officeDocument/2006/relationships/image" Target="../media/image91.jpeg" /></Relationships>
</file>

<file path=ppt/slides/_rels/slide12.xml.rels><?xml version="1.0" encoding="UTF-8" standalone="yes"?>
<Relationships xmlns="http://schemas.openxmlformats.org/package/2006/relationships"><Relationship Id="rId3" Type="http://schemas.openxmlformats.org/officeDocument/2006/relationships/hyperlink" Target="http://www.drkarthikreddy.com/wp-content/uploads/2015/12/acetylcholine-theory-e1449061870353.jpg" TargetMode="External"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8.jpeg" /></Relationships>
</file>

<file path=ppt/slides/_rels/slide120.xml.rels><?xml version="1.0" encoding="UTF-8" standalone="yes"?>
<Relationships xmlns="http://schemas.openxmlformats.org/package/2006/relationships"><Relationship Id="rId3" Type="http://schemas.openxmlformats.org/officeDocument/2006/relationships/image" Target="../media/image92.jpeg" /><Relationship Id="rId2" Type="http://schemas.openxmlformats.org/officeDocument/2006/relationships/notesSlide" Target="../notesSlides/notesSlide54.xml" /><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5.xml" /><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 /><Relationship Id="rId2" Type="http://schemas.openxmlformats.org/officeDocument/2006/relationships/notesSlide" Target="../notesSlides/notesSlide56.xml" /><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7.xml" /><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3" Type="http://schemas.openxmlformats.org/officeDocument/2006/relationships/image" Target="../media/image94.jpeg" /><Relationship Id="rId2" Type="http://schemas.openxmlformats.org/officeDocument/2006/relationships/notesSlide" Target="../notesSlides/notesSlide58.xml" /><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9.xml" /><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 /><Relationship Id="rId2" Type="http://schemas.openxmlformats.org/officeDocument/2006/relationships/notesSlide" Target="../notesSlides/notesSlide60.xml" /><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hyperlink" Target="http://www.drkarthikreddy.com/wp-content/uploads/2015/12/calcium-gate-theory.jpg" TargetMode="External" /><Relationship Id="rId1" Type="http://schemas.openxmlformats.org/officeDocument/2006/relationships/slideLayout" Target="../slideLayouts/slideLayout2.xml" /></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1.xml" /><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3" Type="http://schemas.openxmlformats.org/officeDocument/2006/relationships/image" Target="../media/image98.png" /><Relationship Id="rId2" Type="http://schemas.openxmlformats.org/officeDocument/2006/relationships/notesSlide" Target="../notesSlides/notesSlide62.xml" /><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hyperlink" Target="http://www.drkarthikreddy.com/wp-content/uploads/2015/12/surface-charge-theory.jpg" TargetMode="External"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image" Target="../media/image10.jpeg" /></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 /><Relationship Id="rId2" Type="http://schemas.openxmlformats.org/officeDocument/2006/relationships/image" Target="../media/image99.png" /><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3" Type="http://schemas.openxmlformats.org/officeDocument/2006/relationships/image" Target="../media/image101.png" /><Relationship Id="rId2" Type="http://schemas.openxmlformats.org/officeDocument/2006/relationships/notesSlide" Target="../notesSlides/notesSlide63.xml" /><Relationship Id="rId1" Type="http://schemas.openxmlformats.org/officeDocument/2006/relationships/slideLayout" Target="../slideLayouts/slideLayout2.xml" /><Relationship Id="rId4" Type="http://schemas.openxmlformats.org/officeDocument/2006/relationships/image" Target="../media/image102.png"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3" Type="http://schemas.openxmlformats.org/officeDocument/2006/relationships/image" Target="../media/image103.png" /><Relationship Id="rId2" Type="http://schemas.openxmlformats.org/officeDocument/2006/relationships/notesSlide" Target="../notesSlides/notesSlide64.xml" /><Relationship Id="rId1" Type="http://schemas.openxmlformats.org/officeDocument/2006/relationships/slideLayout" Target="../slideLayouts/slideLayout2.xml" /><Relationship Id="rId5" Type="http://schemas.openxmlformats.org/officeDocument/2006/relationships/image" Target="../media/image105.jpeg" /><Relationship Id="rId4" Type="http://schemas.openxmlformats.org/officeDocument/2006/relationships/image" Target="../media/image104.jpeg" /></Relationships>
</file>

<file path=ppt/slides/_rels/slide157.xml.rels><?xml version="1.0" encoding="UTF-8" standalone="yes"?>
<Relationships xmlns="http://schemas.openxmlformats.org/package/2006/relationships"><Relationship Id="rId3" Type="http://schemas.openxmlformats.org/officeDocument/2006/relationships/image" Target="../media/image106.png" /><Relationship Id="rId2" Type="http://schemas.openxmlformats.org/officeDocument/2006/relationships/notesSlide" Target="../notesSlides/notesSlide65.xml" /><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3" Type="http://schemas.openxmlformats.org/officeDocument/2006/relationships/image" Target="../media/image107.jpeg" /><Relationship Id="rId2" Type="http://schemas.openxmlformats.org/officeDocument/2006/relationships/notesSlide" Target="../notesSlides/notesSlide66.xml" /><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3" Type="http://schemas.openxmlformats.org/officeDocument/2006/relationships/image" Target="../media/image108.jpeg" /><Relationship Id="rId2" Type="http://schemas.openxmlformats.org/officeDocument/2006/relationships/notesSlide" Target="../notesSlides/notesSlide67.xml" /><Relationship Id="rId1" Type="http://schemas.openxmlformats.org/officeDocument/2006/relationships/slideLayout" Target="../slideLayouts/slideLayout2.xml" /><Relationship Id="rId4" Type="http://schemas.openxmlformats.org/officeDocument/2006/relationships/image" Target="../media/image109.png" /></Relationships>
</file>

<file path=ppt/slides/_rels/slide16.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60.xml.rels><?xml version="1.0" encoding="UTF-8" standalone="yes"?>
<Relationships xmlns="http://schemas.openxmlformats.org/package/2006/relationships"><Relationship Id="rId3" Type="http://schemas.openxmlformats.org/officeDocument/2006/relationships/image" Target="../media/image110.png" /><Relationship Id="rId2" Type="http://schemas.openxmlformats.org/officeDocument/2006/relationships/notesSlide" Target="../notesSlides/notesSlide68.xml" /><Relationship Id="rId1" Type="http://schemas.openxmlformats.org/officeDocument/2006/relationships/slideLayout" Target="../slideLayouts/slideLayout2.xml" /><Relationship Id="rId4" Type="http://schemas.openxmlformats.org/officeDocument/2006/relationships/image" Target="../media/image111.png" /></Relationships>
</file>

<file path=ppt/slides/_rels/slide161.xml.rels><?xml version="1.0" encoding="UTF-8" standalone="yes"?>
<Relationships xmlns="http://schemas.openxmlformats.org/package/2006/relationships"><Relationship Id="rId3" Type="http://schemas.openxmlformats.org/officeDocument/2006/relationships/image" Target="../media/image112.png" /><Relationship Id="rId2" Type="http://schemas.openxmlformats.org/officeDocument/2006/relationships/notesSlide" Target="../notesSlides/notesSlide69.xml" /><Relationship Id="rId1" Type="http://schemas.openxmlformats.org/officeDocument/2006/relationships/slideLayout" Target="../slideLayouts/slideLayout2.xml" /><Relationship Id="rId4" Type="http://schemas.openxmlformats.org/officeDocument/2006/relationships/image" Target="../media/image113.png" /></Relationships>
</file>

<file path=ppt/slides/_rels/slide162.xml.rels><?xml version="1.0" encoding="UTF-8" standalone="yes"?>
<Relationships xmlns="http://schemas.openxmlformats.org/package/2006/relationships"><Relationship Id="rId3" Type="http://schemas.openxmlformats.org/officeDocument/2006/relationships/image" Target="../media/image114.png" /><Relationship Id="rId2" Type="http://schemas.openxmlformats.org/officeDocument/2006/relationships/notesSlide" Target="../notesSlides/notesSlide70.xml" /><Relationship Id="rId1" Type="http://schemas.openxmlformats.org/officeDocument/2006/relationships/slideLayout" Target="../slideLayouts/slideLayout2.xml" /><Relationship Id="rId4" Type="http://schemas.openxmlformats.org/officeDocument/2006/relationships/image" Target="../media/image115.png" /></Relationships>
</file>

<file path=ppt/slides/_rels/slide163.xml.rels><?xml version="1.0" encoding="UTF-8" standalone="yes"?>
<Relationships xmlns="http://schemas.openxmlformats.org/package/2006/relationships"><Relationship Id="rId3" Type="http://schemas.openxmlformats.org/officeDocument/2006/relationships/image" Target="../media/image116.png" /><Relationship Id="rId2" Type="http://schemas.openxmlformats.org/officeDocument/2006/relationships/notesSlide" Target="../notesSlides/notesSlide71.xml" /><Relationship Id="rId1" Type="http://schemas.openxmlformats.org/officeDocument/2006/relationships/slideLayout" Target="../slideLayouts/slideLayout2.xml" /></Relationships>
</file>

<file path=ppt/slides/_rels/slide164.xml.rels><?xml version="1.0" encoding="UTF-8" standalone="yes"?>
<Relationships xmlns="http://schemas.openxmlformats.org/package/2006/relationships"><Relationship Id="rId3" Type="http://schemas.openxmlformats.org/officeDocument/2006/relationships/image" Target="../media/image117.png" /><Relationship Id="rId2" Type="http://schemas.openxmlformats.org/officeDocument/2006/relationships/notesSlide" Target="../notesSlides/notesSlide72.xml" /><Relationship Id="rId1" Type="http://schemas.openxmlformats.org/officeDocument/2006/relationships/slideLayout" Target="../slideLayouts/slideLayout2.xml" /><Relationship Id="rId4" Type="http://schemas.openxmlformats.org/officeDocument/2006/relationships/image" Target="../media/image118.png" /></Relationships>
</file>

<file path=ppt/slides/_rels/slide165.xml.rels><?xml version="1.0" encoding="UTF-8" standalone="yes"?>
<Relationships xmlns="http://schemas.openxmlformats.org/package/2006/relationships"><Relationship Id="rId2" Type="http://schemas.openxmlformats.org/officeDocument/2006/relationships/hyperlink" Target="https://www.researchgate.net/publication/236259394" TargetMode="External" /><Relationship Id="rId1" Type="http://schemas.openxmlformats.org/officeDocument/2006/relationships/slideLayout" Target="../slideLayouts/slideLayout2.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3.emf"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5.gif"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hyperlink" Target="http://www.drkarthikreddy.com/wp-content/uploads/2015/12/31FF1.png" TargetMode="Externa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6.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hyperlink" Target="http://www.drkarthikreddy.com/wp-content/uploads/2015/11/niemann.jpg" TargetMode="External" /><Relationship Id="rId2" Type="http://schemas.openxmlformats.org/officeDocument/2006/relationships/notesSlide" Target="../notesSlides/notesSlide3.xml" /><Relationship Id="rId1" Type="http://schemas.openxmlformats.org/officeDocument/2006/relationships/slideLayout" Target="../slideLayouts/slideLayout2.xml" /><Relationship Id="rId6" Type="http://schemas.openxmlformats.org/officeDocument/2006/relationships/image" Target="../media/image3.jpeg" /><Relationship Id="rId5" Type="http://schemas.openxmlformats.org/officeDocument/2006/relationships/hyperlink" Target="http://www.drkarthikreddy.com/wp-content/uploads/2015/11/halsted.jpg" TargetMode="External" /><Relationship Id="rId4" Type="http://schemas.openxmlformats.org/officeDocument/2006/relationships/image" Target="../media/image2.jpeg" /></Relationships>
</file>

<file path=ppt/slides/_rels/slide40.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hyperlink" Target="http://www.drkarthikreddy.com/wp-content/uploads/2015/11/Einhorn.jpg" TargetMode="Externa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hyperlink" Target="http://www.drkarthikreddy.com/wp-content/uploads/2015/11/adrenaline.jpg" TargetMode="External"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hyperlink" Target="http://www.drkarthikreddy.com/wp-content/uploads/2015/11/Methylparaben.jpg" TargetMode="External"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hyperlink" Target="http://www.drkarthikreddy.com/wp-content/uploads/2015/11/Thymol.jpg" TargetMode="External"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37.jpeg" /></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3" Type="http://schemas.openxmlformats.org/officeDocument/2006/relationships/image" Target="../media/image39.jpeg" /><Relationship Id="rId2" Type="http://schemas.openxmlformats.org/officeDocument/2006/relationships/notesSlide" Target="../notesSlides/notesSlide12.xml" /><Relationship Id="rId1" Type="http://schemas.openxmlformats.org/officeDocument/2006/relationships/slideLayout" Target="../slideLayouts/slideLayout2.xml" /><Relationship Id="rId4" Type="http://schemas.openxmlformats.org/officeDocument/2006/relationships/image" Target="../media/image40.jpeg" /></Relationships>
</file>

<file path=ppt/slides/_rels/slide71.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notesSlide" Target="../notesSlides/notesSlide14.xml" /><Relationship Id="rId1" Type="http://schemas.openxmlformats.org/officeDocument/2006/relationships/slideLayout" Target="../slideLayouts/slideLayout2.xml" /><Relationship Id="rId4" Type="http://schemas.openxmlformats.org/officeDocument/2006/relationships/image" Target="../media/image43.jpeg" /></Relationships>
</file>

<file path=ppt/slides/_rels/slide73.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17.xml" /><Relationship Id="rId1" Type="http://schemas.openxmlformats.org/officeDocument/2006/relationships/slideLayout" Target="../slideLayouts/slideLayout2.xml" /><Relationship Id="rId4" Type="http://schemas.openxmlformats.org/officeDocument/2006/relationships/image" Target="../media/image47.jpeg"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18.xml" /><Relationship Id="rId1" Type="http://schemas.openxmlformats.org/officeDocument/2006/relationships/slideLayout" Target="../slideLayouts/slideLayout2.xml" /><Relationship Id="rId4" Type="http://schemas.openxmlformats.org/officeDocument/2006/relationships/image" Target="../media/image49.jpeg" /></Relationships>
</file>

<file path=ppt/slides/_rels/slide78.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notesSlide" Target="../notesSlides/notesSlide19.xml" /><Relationship Id="rId1" Type="http://schemas.openxmlformats.org/officeDocument/2006/relationships/slideLayout" Target="../slideLayouts/slideLayout2.xml" /><Relationship Id="rId5" Type="http://schemas.openxmlformats.org/officeDocument/2006/relationships/image" Target="../media/image52.jpeg" /><Relationship Id="rId4" Type="http://schemas.openxmlformats.org/officeDocument/2006/relationships/image" Target="../media/image51.jpeg" /></Relationships>
</file>

<file path=ppt/slides/_rels/slide79.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notesSlide" Target="../notesSlides/notesSlide21.xml" /><Relationship Id="rId1" Type="http://schemas.openxmlformats.org/officeDocument/2006/relationships/slideLayout" Target="../slideLayouts/slideLayout2.xml" /><Relationship Id="rId4" Type="http://schemas.openxmlformats.org/officeDocument/2006/relationships/image" Target="../media/image54.jpeg" /></Relationships>
</file>

<file path=ppt/slides/_rels/slide81.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notesSlide" Target="../notesSlides/notesSlide22.xml" /><Relationship Id="rId1" Type="http://schemas.openxmlformats.org/officeDocument/2006/relationships/slideLayout" Target="../slideLayouts/slideLayout2.xml" /><Relationship Id="rId4" Type="http://schemas.openxmlformats.org/officeDocument/2006/relationships/image" Target="../media/image56.jpeg" /></Relationships>
</file>

<file path=ppt/slides/_rels/slide82.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notesSlide" Target="../notesSlides/notesSlide25.xml" /><Relationship Id="rId1" Type="http://schemas.openxmlformats.org/officeDocument/2006/relationships/slideLayout" Target="../slideLayouts/slideLayout2.xml" /><Relationship Id="rId5" Type="http://schemas.openxmlformats.org/officeDocument/2006/relationships/image" Target="../media/image60.jpeg" /><Relationship Id="rId4" Type="http://schemas.openxmlformats.org/officeDocument/2006/relationships/image" Target="../media/image59.png" /></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notesSlide" Target="../notesSlides/notesSlide29.xml" /><Relationship Id="rId1" Type="http://schemas.openxmlformats.org/officeDocument/2006/relationships/slideLayout" Target="../slideLayouts/slideLayout2.xml" /><Relationship Id="rId4" Type="http://schemas.openxmlformats.org/officeDocument/2006/relationships/image" Target="../media/image64.jpe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31.xml" /><Relationship Id="rId1" Type="http://schemas.openxmlformats.org/officeDocument/2006/relationships/slideLayout" Target="../slideLayouts/slideLayout2.xml" /><Relationship Id="rId5" Type="http://schemas.openxmlformats.org/officeDocument/2006/relationships/image" Target="../media/image67.jpeg" /><Relationship Id="rId4" Type="http://schemas.openxmlformats.org/officeDocument/2006/relationships/image" Target="../media/image66.jpeg" /></Relationships>
</file>

<file path=ppt/slides/_rels/slide92.xml.rels><?xml version="1.0" encoding="UTF-8" standalone="yes"?>
<Relationships xmlns="http://schemas.openxmlformats.org/package/2006/relationships"><Relationship Id="rId3" Type="http://schemas.openxmlformats.org/officeDocument/2006/relationships/image" Target="../media/image68.jpeg" /><Relationship Id="rId2" Type="http://schemas.openxmlformats.org/officeDocument/2006/relationships/notesSlide" Target="../notesSlides/notesSlide32.xml"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3" Type="http://schemas.openxmlformats.org/officeDocument/2006/relationships/image" Target="../media/image69.jpeg" /><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3" Type="http://schemas.openxmlformats.org/officeDocument/2006/relationships/image" Target="../media/image70.jpeg" /><Relationship Id="rId2" Type="http://schemas.openxmlformats.org/officeDocument/2006/relationships/notesSlide" Target="../notesSlides/notesSlide34.xml" /><Relationship Id="rId1" Type="http://schemas.openxmlformats.org/officeDocument/2006/relationships/slideLayout" Target="../slideLayouts/slideLayout2.xml" /><Relationship Id="rId6" Type="http://schemas.openxmlformats.org/officeDocument/2006/relationships/image" Target="../media/image73.jpeg" /><Relationship Id="rId5" Type="http://schemas.openxmlformats.org/officeDocument/2006/relationships/image" Target="../media/image72.jpeg" /><Relationship Id="rId4" Type="http://schemas.openxmlformats.org/officeDocument/2006/relationships/image" Target="../media/image71.jpeg" /></Relationships>
</file>

<file path=ppt/slides/_rels/slide95.xml.rels><?xml version="1.0" encoding="UTF-8" standalone="yes"?>
<Relationships xmlns="http://schemas.openxmlformats.org/package/2006/relationships"><Relationship Id="rId3" Type="http://schemas.openxmlformats.org/officeDocument/2006/relationships/image" Target="../media/image74.jpeg" /><Relationship Id="rId2" Type="http://schemas.openxmlformats.org/officeDocument/2006/relationships/notesSlide" Target="../notesSlides/notesSlide35.xml" /><Relationship Id="rId1" Type="http://schemas.openxmlformats.org/officeDocument/2006/relationships/slideLayout" Target="../slideLayouts/slideLayout2.xml" /><Relationship Id="rId4" Type="http://schemas.openxmlformats.org/officeDocument/2006/relationships/image" Target="../media/image75.jpeg" /></Relationships>
</file>

<file path=ppt/slides/_rels/slide96.xml.rels><?xml version="1.0" encoding="UTF-8" standalone="yes"?>
<Relationships xmlns="http://schemas.openxmlformats.org/package/2006/relationships"><Relationship Id="rId3" Type="http://schemas.openxmlformats.org/officeDocument/2006/relationships/image" Target="../media/image76.jpeg" /><Relationship Id="rId2" Type="http://schemas.openxmlformats.org/officeDocument/2006/relationships/notesSlide" Target="../notesSlides/notesSlide36.xml" /><Relationship Id="rId1" Type="http://schemas.openxmlformats.org/officeDocument/2006/relationships/slideLayout" Target="../slideLayouts/slideLayout2.xml" /><Relationship Id="rId4" Type="http://schemas.openxmlformats.org/officeDocument/2006/relationships/image" Target="../media/image77.jpeg"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MDS\LA\Local-anesth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951" y="620688"/>
            <a:ext cx="4392488" cy="4392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3528" y="2816932"/>
            <a:ext cx="574356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Local anesthesia</a:t>
            </a:r>
          </a:p>
        </p:txBody>
      </p:sp>
    </p:spTree>
    <p:extLst>
      <p:ext uri="{BB962C8B-B14F-4D97-AF65-F5344CB8AC3E}">
        <p14:creationId xmlns:p14="http://schemas.microsoft.com/office/powerpoint/2010/main" val="4123338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endParaRPr lang="en-IN" dirty="0"/>
          </a:p>
        </p:txBody>
      </p:sp>
      <p:sp>
        <p:nvSpPr>
          <p:cNvPr id="3" name="Content Placeholder 2"/>
          <p:cNvSpPr>
            <a:spLocks noGrp="1"/>
          </p:cNvSpPr>
          <p:nvPr>
            <p:ph idx="1"/>
          </p:nvPr>
        </p:nvSpPr>
        <p:spPr>
          <a:xfrm>
            <a:off x="457200" y="548680"/>
            <a:ext cx="8229600" cy="5577483"/>
          </a:xfrm>
        </p:spPr>
        <p:txBody>
          <a:bodyPr>
            <a:normAutofit/>
          </a:bodyPr>
          <a:lstStyle/>
          <a:p>
            <a:r>
              <a:rPr lang="en-IN" sz="2400" dirty="0">
                <a:cs typeface="Times New Roman" pitchFamily="18" charset="0"/>
              </a:rPr>
              <a:t>MYELINATED NERVES :</a:t>
            </a:r>
          </a:p>
          <a:p>
            <a:r>
              <a:rPr lang="en-IN" sz="2400" dirty="0">
                <a:cs typeface="Times New Roman" pitchFamily="18" charset="0"/>
              </a:rPr>
              <a:t> By means of current leaps from nodes to node, this process is called as SALTATORY CONDUCTION.                     </a:t>
            </a:r>
          </a:p>
          <a:p>
            <a:r>
              <a:rPr lang="en-IN" sz="2400" dirty="0">
                <a:cs typeface="Times New Roman" pitchFamily="18" charset="0"/>
              </a:rPr>
              <a:t>More rapid in thicker nerves</a:t>
            </a:r>
          </a:p>
          <a:p>
            <a:r>
              <a:rPr lang="en-IN" sz="2400" dirty="0">
                <a:cs typeface="Times New Roman" pitchFamily="18" charset="0"/>
              </a:rPr>
              <a:t>  Thickness of myelin sheath              		</a:t>
            </a:r>
          </a:p>
          <a:p>
            <a:r>
              <a:rPr lang="en-IN" sz="2400" dirty="0">
                <a:cs typeface="Times New Roman" pitchFamily="18" charset="0"/>
              </a:rPr>
              <a:t>  distance between adjacent nodes of </a:t>
            </a:r>
            <a:r>
              <a:rPr lang="en-IN" sz="2400" dirty="0" err="1">
                <a:cs typeface="Times New Roman" pitchFamily="18" charset="0"/>
              </a:rPr>
              <a:t>ranvier</a:t>
            </a:r>
            <a:r>
              <a:rPr lang="en-IN" sz="2400" dirty="0">
                <a:cs typeface="Times New Roman" pitchFamily="18" charset="0"/>
              </a:rPr>
              <a:t>.</a:t>
            </a:r>
          </a:p>
          <a:p>
            <a:r>
              <a:rPr lang="en-IN" sz="2400" dirty="0">
                <a:cs typeface="Times New Roman" pitchFamily="18" charset="0"/>
              </a:rPr>
              <a:t>Conduction rate of myelinated </a:t>
            </a:r>
            <a:r>
              <a:rPr lang="en-IN" sz="2400" dirty="0" err="1">
                <a:cs typeface="Times New Roman" pitchFamily="18" charset="0"/>
              </a:rPr>
              <a:t>fibers</a:t>
            </a:r>
            <a:r>
              <a:rPr lang="en-IN" sz="2400" dirty="0">
                <a:cs typeface="Times New Roman" pitchFamily="18" charset="0"/>
              </a:rPr>
              <a:t> is 120m/sec. </a:t>
            </a:r>
            <a:endParaRPr lang="en-IN"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645024"/>
            <a:ext cx="5414678" cy="2802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827584" y="2343926"/>
            <a:ext cx="144016"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Up Arrow 6"/>
          <p:cNvSpPr/>
          <p:nvPr/>
        </p:nvSpPr>
        <p:spPr>
          <a:xfrm>
            <a:off x="827584" y="2780928"/>
            <a:ext cx="144016"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634424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404664"/>
            <a:ext cx="8229600" cy="5721499"/>
          </a:xfrm>
        </p:spPr>
        <p:txBody>
          <a:bodyPr>
            <a:normAutofit fontScale="70000" lnSpcReduction="20000"/>
          </a:bodyPr>
          <a:lstStyle/>
          <a:p>
            <a:r>
              <a:rPr lang="en-US" sz="2000" b="1" dirty="0"/>
              <a:t>Technique </a:t>
            </a:r>
          </a:p>
          <a:p>
            <a:pPr marL="342900" lvl="1" indent="-342900"/>
            <a:r>
              <a:rPr lang="en-US" sz="2000" dirty="0"/>
              <a:t>        The needle is inserted through the skin wheal, perpendicular to the median </a:t>
            </a:r>
            <a:r>
              <a:rPr lang="en-US" sz="2000" dirty="0" err="1"/>
              <a:t>sagital</a:t>
            </a:r>
            <a:r>
              <a:rPr lang="en-US" sz="2000" dirty="0"/>
              <a:t> plane (skin      </a:t>
            </a:r>
          </a:p>
          <a:p>
            <a:pPr marL="0" lvl="1" indent="0">
              <a:buNone/>
            </a:pPr>
            <a:r>
              <a:rPr lang="en-US" sz="2000" dirty="0"/>
              <a:t>                 surface) until the needlepoint gently contacts the lateral </a:t>
            </a:r>
            <a:r>
              <a:rPr lang="en-US" sz="2000" dirty="0" err="1"/>
              <a:t>pterygoid</a:t>
            </a:r>
            <a:r>
              <a:rPr lang="en-US" sz="2000" dirty="0"/>
              <a:t> plate</a:t>
            </a:r>
          </a:p>
          <a:p>
            <a:pPr lvl="1" algn="just">
              <a:lnSpc>
                <a:spcPct val="160000"/>
              </a:lnSpc>
            </a:pPr>
            <a:r>
              <a:rPr lang="en-US" sz="2000" dirty="0"/>
              <a:t>After careful aspiration, 2 or 3 ml of a suitable anesthetic solution is slowly injected</a:t>
            </a:r>
          </a:p>
          <a:p>
            <a:pPr lvl="1" algn="just">
              <a:lnSpc>
                <a:spcPct val="160000"/>
              </a:lnSpc>
            </a:pPr>
            <a:r>
              <a:rPr lang="en-US" sz="2000" dirty="0"/>
              <a:t>Care should be exercised to aspirate after each 0.5ml of the solution is injected</a:t>
            </a:r>
          </a:p>
          <a:p>
            <a:pPr lvl="1" algn="just">
              <a:lnSpc>
                <a:spcPct val="160000"/>
              </a:lnSpc>
            </a:pPr>
            <a:r>
              <a:rPr lang="en-US" sz="2000" dirty="0"/>
              <a:t>When the maxillary nerve block is being executed by means of the extra oral approach, the needle passes through the following structures</a:t>
            </a:r>
          </a:p>
          <a:p>
            <a:pPr lvl="1" algn="just">
              <a:lnSpc>
                <a:spcPct val="160000"/>
              </a:lnSpc>
            </a:pPr>
            <a:r>
              <a:rPr lang="en-US" sz="2000" dirty="0"/>
              <a:t>Skin, subcutaneous muscle, masseter muscle, mandibular notch, external </a:t>
            </a:r>
            <a:r>
              <a:rPr lang="en-US" sz="2000" dirty="0" err="1"/>
              <a:t>pterygoid</a:t>
            </a:r>
            <a:r>
              <a:rPr lang="en-US" sz="2000" dirty="0"/>
              <a:t> muscle</a:t>
            </a:r>
          </a:p>
          <a:p>
            <a:pPr lvl="1" algn="just">
              <a:lnSpc>
                <a:spcPct val="160000"/>
              </a:lnSpc>
            </a:pPr>
            <a:r>
              <a:rPr lang="en-US" sz="2000" dirty="0"/>
              <a:t>When the needle is in contact with the lateral </a:t>
            </a:r>
            <a:r>
              <a:rPr lang="en-US" sz="2000" dirty="0" err="1"/>
              <a:t>pterygoid</a:t>
            </a:r>
            <a:r>
              <a:rPr lang="en-US" sz="2000" dirty="0"/>
              <a:t> plate, the following important structures are near superiorly, the base of the skull</a:t>
            </a:r>
          </a:p>
          <a:p>
            <a:pPr lvl="1" algn="just">
              <a:lnSpc>
                <a:spcPct val="160000"/>
              </a:lnSpc>
            </a:pPr>
            <a:r>
              <a:rPr lang="en-US" sz="2000" dirty="0"/>
              <a:t>The internal maxillary artery that crosses inferiorly and curves up anterior to it, entering the lower part of the </a:t>
            </a:r>
            <a:r>
              <a:rPr lang="en-US" sz="2000" dirty="0" err="1"/>
              <a:t>pterygomaxillary</a:t>
            </a:r>
            <a:r>
              <a:rPr lang="en-US" sz="2000" dirty="0"/>
              <a:t> fissure</a:t>
            </a:r>
          </a:p>
          <a:p>
            <a:pPr lvl="1" algn="just">
              <a:lnSpc>
                <a:spcPct val="160000"/>
              </a:lnSpc>
            </a:pPr>
            <a:r>
              <a:rPr lang="en-US" sz="2000" dirty="0"/>
              <a:t>Temporal vessels from the internal maxillary artery that may lie on either side of it</a:t>
            </a:r>
          </a:p>
          <a:p>
            <a:pPr lvl="1" algn="just">
              <a:lnSpc>
                <a:spcPct val="150000"/>
              </a:lnSpc>
            </a:pPr>
            <a:r>
              <a:rPr lang="en-US" sz="2000" dirty="0"/>
              <a:t>Superficially, the transverse facial artery that may lie above or below it</a:t>
            </a:r>
          </a:p>
          <a:p>
            <a:pPr lvl="1" algn="just">
              <a:lnSpc>
                <a:spcPct val="150000"/>
              </a:lnSpc>
            </a:pPr>
            <a:r>
              <a:rPr lang="en-US" sz="2000" dirty="0"/>
              <a:t>Posteriorly, the foramen </a:t>
            </a:r>
            <a:r>
              <a:rPr lang="en-US" sz="2000" dirty="0" err="1"/>
              <a:t>ovale</a:t>
            </a:r>
            <a:r>
              <a:rPr lang="en-US" sz="2000" dirty="0"/>
              <a:t>, through which passes the mandibular nerve and posterior to that the foramen </a:t>
            </a:r>
            <a:r>
              <a:rPr lang="en-US" sz="2000" dirty="0" err="1"/>
              <a:t>spinosum</a:t>
            </a:r>
            <a:r>
              <a:rPr lang="en-US" sz="2000" dirty="0"/>
              <a:t>, though which passes into the middle meningeal artery </a:t>
            </a:r>
            <a:endParaRPr lang="en-US" sz="2000" b="1" dirty="0"/>
          </a:p>
          <a:p>
            <a:endParaRPr lang="en-IN" dirty="0"/>
          </a:p>
        </p:txBody>
      </p:sp>
    </p:spTree>
    <p:extLst>
      <p:ext uri="{BB962C8B-B14F-4D97-AF65-F5344CB8AC3E}">
        <p14:creationId xmlns:p14="http://schemas.microsoft.com/office/powerpoint/2010/main" val="3461382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MANDIBULAR NERVE BLOCK</a:t>
            </a:r>
          </a:p>
        </p:txBody>
      </p:sp>
      <p:sp>
        <p:nvSpPr>
          <p:cNvPr id="5" name="Rectangle 4"/>
          <p:cNvSpPr/>
          <p:nvPr/>
        </p:nvSpPr>
        <p:spPr>
          <a:xfrm>
            <a:off x="251520" y="1734690"/>
            <a:ext cx="4572000" cy="3388620"/>
          </a:xfrm>
          <a:prstGeom prst="rect">
            <a:avLst/>
          </a:prstGeom>
        </p:spPr>
        <p:txBody>
          <a:bodyPr>
            <a:spAutoFit/>
          </a:bodyPr>
          <a:lstStyle/>
          <a:p>
            <a:pPr>
              <a:lnSpc>
                <a:spcPct val="170000"/>
              </a:lnSpc>
            </a:pPr>
            <a:r>
              <a:rPr lang="en-US" b="1" dirty="0"/>
              <a:t>Nerves anesthetized </a:t>
            </a:r>
          </a:p>
          <a:p>
            <a:pPr lvl="1">
              <a:lnSpc>
                <a:spcPct val="170000"/>
              </a:lnSpc>
            </a:pPr>
            <a:r>
              <a:rPr lang="en-US" dirty="0"/>
              <a:t>Mandibular nerve and subdivisions </a:t>
            </a:r>
          </a:p>
          <a:p>
            <a:pPr lvl="1">
              <a:lnSpc>
                <a:spcPct val="170000"/>
              </a:lnSpc>
            </a:pPr>
            <a:r>
              <a:rPr lang="en-US" dirty="0"/>
              <a:t>Inferior alveolar nerve </a:t>
            </a:r>
          </a:p>
          <a:p>
            <a:pPr lvl="1">
              <a:lnSpc>
                <a:spcPct val="170000"/>
              </a:lnSpc>
            </a:pPr>
            <a:r>
              <a:rPr lang="en-US" dirty="0" err="1"/>
              <a:t>Buccinator</a:t>
            </a:r>
            <a:r>
              <a:rPr lang="en-US" dirty="0"/>
              <a:t> nerve </a:t>
            </a:r>
          </a:p>
          <a:p>
            <a:pPr lvl="1">
              <a:lnSpc>
                <a:spcPct val="170000"/>
              </a:lnSpc>
            </a:pPr>
            <a:r>
              <a:rPr lang="en-US" dirty="0"/>
              <a:t>Lingual nerve</a:t>
            </a:r>
          </a:p>
          <a:p>
            <a:pPr lvl="1">
              <a:lnSpc>
                <a:spcPct val="170000"/>
              </a:lnSpc>
            </a:pPr>
            <a:r>
              <a:rPr lang="en-US" dirty="0"/>
              <a:t>Mental nerve</a:t>
            </a:r>
          </a:p>
          <a:p>
            <a:pPr lvl="1">
              <a:lnSpc>
                <a:spcPct val="170000"/>
              </a:lnSpc>
            </a:pPr>
            <a:r>
              <a:rPr lang="en-US" dirty="0"/>
              <a:t>Incisive nerve </a:t>
            </a:r>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2293318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62500" lnSpcReduction="20000"/>
          </a:bodyPr>
          <a:lstStyle/>
          <a:p>
            <a:pPr>
              <a:lnSpc>
                <a:spcPct val="170000"/>
              </a:lnSpc>
            </a:pPr>
            <a:r>
              <a:rPr lang="en-US" b="1" dirty="0"/>
              <a:t>Areas anesthetized</a:t>
            </a:r>
          </a:p>
          <a:p>
            <a:pPr lvl="1">
              <a:lnSpc>
                <a:spcPct val="170000"/>
              </a:lnSpc>
            </a:pPr>
            <a:r>
              <a:rPr lang="en-US" dirty="0"/>
              <a:t>All those areas innervated by the mandibular nerve and its subdivisions </a:t>
            </a:r>
          </a:p>
          <a:p>
            <a:pPr lvl="2">
              <a:lnSpc>
                <a:spcPct val="150000"/>
              </a:lnSpc>
            </a:pPr>
            <a:r>
              <a:rPr lang="en-US" sz="1800" dirty="0"/>
              <a:t>Temporal region </a:t>
            </a:r>
          </a:p>
          <a:p>
            <a:pPr lvl="2">
              <a:lnSpc>
                <a:spcPct val="150000"/>
              </a:lnSpc>
            </a:pPr>
            <a:r>
              <a:rPr lang="en-US" sz="1800" dirty="0"/>
              <a:t>Auricle of the ear</a:t>
            </a:r>
          </a:p>
          <a:p>
            <a:pPr lvl="2">
              <a:lnSpc>
                <a:spcPct val="150000"/>
              </a:lnSpc>
            </a:pPr>
            <a:r>
              <a:rPr lang="en-US" sz="1800" dirty="0"/>
              <a:t>External auditory meatus </a:t>
            </a:r>
          </a:p>
          <a:p>
            <a:pPr lvl="2">
              <a:lnSpc>
                <a:spcPct val="150000"/>
              </a:lnSpc>
            </a:pPr>
            <a:r>
              <a:rPr lang="en-US" sz="1800" dirty="0"/>
              <a:t>Temporomandibular joint</a:t>
            </a:r>
          </a:p>
          <a:p>
            <a:pPr lvl="2">
              <a:lnSpc>
                <a:spcPct val="150000"/>
              </a:lnSpc>
            </a:pPr>
            <a:r>
              <a:rPr lang="en-US" sz="1800" dirty="0"/>
              <a:t>Salivary glands</a:t>
            </a:r>
          </a:p>
          <a:p>
            <a:pPr lvl="2">
              <a:lnSpc>
                <a:spcPct val="150000"/>
              </a:lnSpc>
            </a:pPr>
            <a:r>
              <a:rPr lang="en-US" sz="1800" dirty="0"/>
              <a:t>Anterior two thirds of the tongue </a:t>
            </a:r>
          </a:p>
          <a:p>
            <a:pPr lvl="2">
              <a:lnSpc>
                <a:spcPct val="150000"/>
              </a:lnSpc>
            </a:pPr>
            <a:r>
              <a:rPr lang="en-US" sz="1800" dirty="0"/>
              <a:t>Floor of the mouth</a:t>
            </a:r>
          </a:p>
          <a:p>
            <a:pPr lvl="2">
              <a:lnSpc>
                <a:spcPct val="150000"/>
              </a:lnSpc>
            </a:pPr>
            <a:r>
              <a:rPr lang="en-US" sz="1800" dirty="0"/>
              <a:t>Mandible </a:t>
            </a:r>
          </a:p>
          <a:p>
            <a:pPr lvl="2">
              <a:lnSpc>
                <a:spcPct val="150000"/>
              </a:lnSpc>
            </a:pPr>
            <a:r>
              <a:rPr lang="en-US" sz="1800" dirty="0"/>
              <a:t>Lower teeth, gingiva, and buccal mucosa</a:t>
            </a:r>
          </a:p>
          <a:p>
            <a:pPr lvl="2">
              <a:lnSpc>
                <a:spcPct val="150000"/>
              </a:lnSpc>
            </a:pPr>
            <a:r>
              <a:rPr lang="en-US" sz="1800" dirty="0"/>
              <a:t>Lower portion of the face (expect at the angle of the jaw</a:t>
            </a:r>
            <a:endParaRPr lang="en-IN" dirty="0"/>
          </a:p>
          <a:p>
            <a:endParaRPr lang="en-IN" dirty="0"/>
          </a:p>
        </p:txBody>
      </p:sp>
      <p:pic>
        <p:nvPicPr>
          <p:cNvPr id="4" name="Content Placeholder 3" descr="48.jpg"/>
          <p:cNvPicPr>
            <a:picLocks noChangeAspect="1"/>
          </p:cNvPicPr>
          <p:nvPr/>
        </p:nvPicPr>
        <p:blipFill>
          <a:blip r:embed="rId3" cstate="print"/>
          <a:srcRect l="3620"/>
          <a:stretch>
            <a:fillRect/>
          </a:stretch>
        </p:blipFill>
        <p:spPr>
          <a:xfrm>
            <a:off x="5349125" y="2564904"/>
            <a:ext cx="3281255" cy="3648468"/>
          </a:xfrm>
          <a:prstGeom prst="rect">
            <a:avLst/>
          </a:prstGeom>
        </p:spPr>
      </p:pic>
    </p:spTree>
    <p:extLst>
      <p:ext uri="{BB962C8B-B14F-4D97-AF65-F5344CB8AC3E}">
        <p14:creationId xmlns:p14="http://schemas.microsoft.com/office/powerpoint/2010/main" val="3173524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MDS\LA\LA images\root_cana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0686" y="476672"/>
            <a:ext cx="5150657" cy="34337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N"/>
          </a:p>
        </p:txBody>
      </p:sp>
      <p:sp>
        <p:nvSpPr>
          <p:cNvPr id="4" name="Rectangle 3"/>
          <p:cNvSpPr/>
          <p:nvPr/>
        </p:nvSpPr>
        <p:spPr>
          <a:xfrm>
            <a:off x="539552" y="4221088"/>
            <a:ext cx="8352926"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LOCAL ANESTHETIC COMPLICATIONS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068594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sz="2800" dirty="0"/>
              <a:t>It is defined as any deviation from the expected pattern during or after the securing of regional analgesia</a:t>
            </a:r>
          </a:p>
          <a:p>
            <a:endParaRPr lang="en-US" dirty="0"/>
          </a:p>
          <a:p>
            <a:r>
              <a:rPr lang="en-IN" sz="2800" dirty="0"/>
              <a:t>LOCAL COMPLICATIONS</a:t>
            </a:r>
          </a:p>
          <a:p>
            <a:r>
              <a:rPr lang="en-IN" sz="2800" dirty="0"/>
              <a:t>SYSTEMIC COMPLICATIONS</a:t>
            </a:r>
          </a:p>
        </p:txBody>
      </p:sp>
    </p:spTree>
    <p:extLst>
      <p:ext uri="{BB962C8B-B14F-4D97-AF65-F5344CB8AC3E}">
        <p14:creationId xmlns:p14="http://schemas.microsoft.com/office/powerpoint/2010/main" val="37231616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LOCAL COMPLICATIONS</a:t>
            </a:r>
          </a:p>
        </p:txBody>
      </p:sp>
      <p:sp>
        <p:nvSpPr>
          <p:cNvPr id="3" name="Content Placeholder 2"/>
          <p:cNvSpPr>
            <a:spLocks noGrp="1"/>
          </p:cNvSpPr>
          <p:nvPr>
            <p:ph idx="1"/>
          </p:nvPr>
        </p:nvSpPr>
        <p:spPr/>
        <p:txBody>
          <a:bodyPr>
            <a:normAutofit/>
          </a:bodyPr>
          <a:lstStyle/>
          <a:p>
            <a:pPr marL="63500" algn="just">
              <a:lnSpc>
                <a:spcPct val="170000"/>
              </a:lnSpc>
              <a:tabLst>
                <a:tab pos="406400" algn="l"/>
              </a:tabLst>
            </a:pPr>
            <a:r>
              <a:rPr lang="en-US" sz="2000" dirty="0"/>
              <a:t>Needle Breakage	</a:t>
            </a:r>
          </a:p>
          <a:p>
            <a:pPr marL="63500" algn="just">
              <a:lnSpc>
                <a:spcPct val="170000"/>
              </a:lnSpc>
              <a:tabLst>
                <a:tab pos="406400" algn="l"/>
              </a:tabLst>
            </a:pPr>
            <a:r>
              <a:rPr lang="en-US" sz="2000" dirty="0"/>
              <a:t>Pain or </a:t>
            </a:r>
            <a:r>
              <a:rPr lang="en-US" sz="2000" dirty="0" err="1"/>
              <a:t>hyperalgesia</a:t>
            </a:r>
            <a:endParaRPr lang="en-US" sz="2000" dirty="0"/>
          </a:p>
          <a:p>
            <a:pPr marL="63500" algn="just">
              <a:lnSpc>
                <a:spcPct val="170000"/>
              </a:lnSpc>
              <a:tabLst>
                <a:tab pos="406400" algn="l"/>
              </a:tabLst>
            </a:pPr>
            <a:r>
              <a:rPr lang="en-US" sz="2000" dirty="0"/>
              <a:t>Burning on injection</a:t>
            </a:r>
          </a:p>
          <a:p>
            <a:pPr marL="63500">
              <a:lnSpc>
                <a:spcPct val="170000"/>
              </a:lnSpc>
              <a:tabLst>
                <a:tab pos="406400" algn="l"/>
              </a:tabLst>
            </a:pPr>
            <a:r>
              <a:rPr lang="en-US" sz="2000" dirty="0"/>
              <a:t>Persistent anesthesia 	</a:t>
            </a:r>
          </a:p>
          <a:p>
            <a:pPr marL="0" indent="0">
              <a:lnSpc>
                <a:spcPct val="170000"/>
              </a:lnSpc>
              <a:buNone/>
              <a:tabLst>
                <a:tab pos="406400" algn="l"/>
              </a:tabLst>
            </a:pPr>
            <a:r>
              <a:rPr lang="en-US" sz="2000" dirty="0"/>
              <a:t>      or Paresthesia</a:t>
            </a:r>
          </a:p>
          <a:p>
            <a:pPr marL="63500" algn="just">
              <a:lnSpc>
                <a:spcPct val="170000"/>
              </a:lnSpc>
              <a:tabLst>
                <a:tab pos="406400" algn="l"/>
              </a:tabLst>
            </a:pPr>
            <a:r>
              <a:rPr lang="en-US" sz="2000" dirty="0" err="1"/>
              <a:t>Trismus</a:t>
            </a:r>
            <a:endParaRPr lang="en-US" sz="2000" dirty="0"/>
          </a:p>
          <a:p>
            <a:pPr marL="63500" algn="just">
              <a:lnSpc>
                <a:spcPct val="170000"/>
              </a:lnSpc>
              <a:tabLst>
                <a:tab pos="406400" algn="l"/>
              </a:tabLst>
            </a:pPr>
            <a:r>
              <a:rPr lang="en-US" sz="2000" dirty="0"/>
              <a:t>Hematoma</a:t>
            </a:r>
          </a:p>
          <a:p>
            <a:pPr marL="0" indent="0">
              <a:buNone/>
            </a:pPr>
            <a:endParaRPr lang="en-IN" dirty="0"/>
          </a:p>
        </p:txBody>
      </p:sp>
      <p:sp>
        <p:nvSpPr>
          <p:cNvPr id="4" name="TextBox 3"/>
          <p:cNvSpPr txBox="1"/>
          <p:nvPr/>
        </p:nvSpPr>
        <p:spPr>
          <a:xfrm>
            <a:off x="4572000" y="1830150"/>
            <a:ext cx="4572000" cy="3754874"/>
          </a:xfrm>
          <a:prstGeom prst="rect">
            <a:avLst/>
          </a:prstGeom>
          <a:noFill/>
        </p:spPr>
        <p:txBody>
          <a:bodyPr wrap="square" rtlCol="0">
            <a:spAutoFit/>
          </a:bodyPr>
          <a:lstStyle/>
          <a:p>
            <a:pPr marL="406400" indent="-342900">
              <a:lnSpc>
                <a:spcPct val="170000"/>
              </a:lnSpc>
              <a:buFont typeface="Arial" panose="020B0604020202020204" pitchFamily="34" charset="0"/>
              <a:buChar char="•"/>
              <a:tabLst>
                <a:tab pos="406400" algn="l"/>
              </a:tabLst>
            </a:pPr>
            <a:r>
              <a:rPr lang="en-US" sz="2000" dirty="0"/>
              <a:t>Infection</a:t>
            </a:r>
          </a:p>
          <a:p>
            <a:pPr marL="406400" indent="-342900">
              <a:lnSpc>
                <a:spcPct val="170000"/>
              </a:lnSpc>
              <a:buFont typeface="Arial" panose="020B0604020202020204" pitchFamily="34" charset="0"/>
              <a:buChar char="•"/>
              <a:tabLst>
                <a:tab pos="406400" algn="l"/>
              </a:tabLst>
            </a:pPr>
            <a:r>
              <a:rPr lang="en-US" sz="2000" dirty="0"/>
              <a:t>Edema</a:t>
            </a:r>
          </a:p>
          <a:p>
            <a:pPr marL="406400" indent="-342900">
              <a:lnSpc>
                <a:spcPct val="170000"/>
              </a:lnSpc>
              <a:buFont typeface="Arial" panose="020B0604020202020204" pitchFamily="34" charset="0"/>
              <a:buChar char="•"/>
              <a:tabLst>
                <a:tab pos="406400" algn="l"/>
              </a:tabLst>
            </a:pPr>
            <a:r>
              <a:rPr lang="en-US" sz="2000" dirty="0"/>
              <a:t>Sloughing of tissues</a:t>
            </a:r>
          </a:p>
          <a:p>
            <a:pPr marL="406400" indent="-342900">
              <a:lnSpc>
                <a:spcPct val="170000"/>
              </a:lnSpc>
              <a:buFont typeface="Arial" panose="020B0604020202020204" pitchFamily="34" charset="0"/>
              <a:buChar char="•"/>
              <a:tabLst>
                <a:tab pos="406400" algn="l"/>
              </a:tabLst>
            </a:pPr>
            <a:r>
              <a:rPr lang="en-US" sz="2000" dirty="0"/>
              <a:t>Soft tissue injury</a:t>
            </a:r>
          </a:p>
          <a:p>
            <a:pPr marL="406400" indent="-342900">
              <a:lnSpc>
                <a:spcPct val="170000"/>
              </a:lnSpc>
              <a:buFont typeface="Arial" panose="020B0604020202020204" pitchFamily="34" charset="0"/>
              <a:buChar char="•"/>
              <a:tabLst>
                <a:tab pos="406400" algn="l"/>
              </a:tabLst>
            </a:pPr>
            <a:r>
              <a:rPr lang="en-US" sz="2000" dirty="0"/>
              <a:t>Facial nerve paralysis</a:t>
            </a:r>
          </a:p>
          <a:p>
            <a:pPr marL="406400" indent="-342900">
              <a:lnSpc>
                <a:spcPct val="170000"/>
              </a:lnSpc>
              <a:buFont typeface="Arial" panose="020B0604020202020204" pitchFamily="34" charset="0"/>
              <a:buChar char="•"/>
              <a:tabLst>
                <a:tab pos="406400" algn="l"/>
              </a:tabLst>
            </a:pPr>
            <a:r>
              <a:rPr lang="en-US" sz="2000" dirty="0" err="1"/>
              <a:t>Postanaesthetic</a:t>
            </a:r>
            <a:r>
              <a:rPr lang="en-US" sz="2000" dirty="0"/>
              <a:t> intraoral 	lesions.</a:t>
            </a:r>
            <a:endParaRPr lang="en-US" sz="2000" b="1" dirty="0"/>
          </a:p>
        </p:txBody>
      </p:sp>
    </p:spTree>
    <p:extLst>
      <p:ext uri="{BB962C8B-B14F-4D97-AF65-F5344CB8AC3E}">
        <p14:creationId xmlns:p14="http://schemas.microsoft.com/office/powerpoint/2010/main" val="40291927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NEEDLE BREAKAGE</a:t>
            </a:r>
          </a:p>
        </p:txBody>
      </p:sp>
      <p:sp>
        <p:nvSpPr>
          <p:cNvPr id="6" name="Rectangle 5"/>
          <p:cNvSpPr/>
          <p:nvPr/>
        </p:nvSpPr>
        <p:spPr>
          <a:xfrm>
            <a:off x="625364" y="1556792"/>
            <a:ext cx="6102424" cy="3691780"/>
          </a:xfrm>
          <a:prstGeom prst="rect">
            <a:avLst/>
          </a:prstGeom>
        </p:spPr>
        <p:txBody>
          <a:bodyPr wrap="square">
            <a:spAutoFit/>
          </a:bodyPr>
          <a:lstStyle/>
          <a:p>
            <a:pPr marL="685800" indent="-457200">
              <a:lnSpc>
                <a:spcPct val="170000"/>
              </a:lnSpc>
              <a:tabLst>
                <a:tab pos="635000" algn="l"/>
              </a:tabLst>
            </a:pPr>
            <a:r>
              <a:rPr lang="en-US" sz="2000" b="1" dirty="0"/>
              <a:t>Causes</a:t>
            </a:r>
          </a:p>
          <a:p>
            <a:pPr marL="685800" indent="-457200">
              <a:lnSpc>
                <a:spcPct val="170000"/>
              </a:lnSpc>
              <a:buFont typeface="Arial" panose="020B0604020202020204" pitchFamily="34" charset="0"/>
              <a:buChar char="•"/>
              <a:tabLst>
                <a:tab pos="635000" algn="l"/>
              </a:tabLst>
            </a:pPr>
            <a:r>
              <a:rPr lang="en-US" sz="2000" dirty="0"/>
              <a:t>Sudden unexpected movement</a:t>
            </a:r>
          </a:p>
          <a:p>
            <a:pPr marL="685800" indent="-457200">
              <a:lnSpc>
                <a:spcPct val="170000"/>
              </a:lnSpc>
              <a:buFont typeface="Arial" panose="020B0604020202020204" pitchFamily="34" charset="0"/>
              <a:buChar char="•"/>
              <a:tabLst>
                <a:tab pos="635000" algn="l"/>
              </a:tabLst>
            </a:pPr>
            <a:r>
              <a:rPr lang="en-US" sz="2000" dirty="0"/>
              <a:t>Movement of the patient is opposite to that of the needle </a:t>
            </a:r>
          </a:p>
          <a:p>
            <a:pPr marL="742950" lvl="2" indent="-342900">
              <a:lnSpc>
                <a:spcPct val="170000"/>
              </a:lnSpc>
              <a:buFont typeface="Arial" panose="020B0604020202020204" pitchFamily="34" charset="0"/>
              <a:buChar char="•"/>
            </a:pPr>
            <a:r>
              <a:rPr lang="en-US" sz="2000" dirty="0"/>
              <a:t>Smaller needles</a:t>
            </a:r>
          </a:p>
          <a:p>
            <a:pPr marL="742950" lvl="2" indent="-342900">
              <a:lnSpc>
                <a:spcPct val="170000"/>
              </a:lnSpc>
              <a:buFont typeface="Arial" panose="020B0604020202020204" pitchFamily="34" charset="0"/>
              <a:buChar char="•"/>
            </a:pPr>
            <a:r>
              <a:rPr lang="en-US" sz="2000" dirty="0"/>
              <a:t>An attempt to change the direction of the needle</a:t>
            </a:r>
          </a:p>
          <a:p>
            <a:pPr marL="742950" lvl="2" indent="-342900">
              <a:lnSpc>
                <a:spcPct val="170000"/>
              </a:lnSpc>
              <a:buFont typeface="Arial" panose="020B0604020202020204" pitchFamily="34" charset="0"/>
              <a:buChar char="•"/>
            </a:pPr>
            <a:r>
              <a:rPr lang="en-US" sz="2000" dirty="0"/>
              <a:t>An attempt to force the needle against resistance</a:t>
            </a:r>
            <a:endParaRPr lang="en-IN" sz="2000" dirty="0"/>
          </a:p>
        </p:txBody>
      </p:sp>
      <p:sp>
        <p:nvSpPr>
          <p:cNvPr id="7" name="Content Placeholder 6"/>
          <p:cNvSpPr>
            <a:spLocks noGrp="1"/>
          </p:cNvSpPr>
          <p:nvPr>
            <p:ph idx="1"/>
          </p:nvPr>
        </p:nvSpPr>
        <p:spPr/>
        <p:txBody>
          <a:bodyPr/>
          <a:lstStyle/>
          <a:p>
            <a:endParaRPr lang="en-IN"/>
          </a:p>
        </p:txBody>
      </p:sp>
    </p:spTree>
    <p:extLst>
      <p:ext uri="{BB962C8B-B14F-4D97-AF65-F5344CB8AC3E}">
        <p14:creationId xmlns:p14="http://schemas.microsoft.com/office/powerpoint/2010/main" val="38618285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6" name="Picture 2" descr="E:\MDS\LA\LA images\image12_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490" y="3356992"/>
            <a:ext cx="3879662" cy="3229819"/>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E:\MDS\LA\LA images\fig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59011" y="620688"/>
            <a:ext cx="2965551" cy="25965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5490" y="1700808"/>
            <a:ext cx="4572000" cy="4801314"/>
          </a:xfrm>
          <a:prstGeom prst="rect">
            <a:avLst/>
          </a:prstGeom>
        </p:spPr>
        <p:txBody>
          <a:bodyPr>
            <a:spAutoFit/>
          </a:bodyPr>
          <a:lstStyle/>
          <a:p>
            <a:pPr marL="685800" indent="-457200" algn="just">
              <a:lnSpc>
                <a:spcPct val="170000"/>
              </a:lnSpc>
              <a:tabLst>
                <a:tab pos="635000" algn="l"/>
              </a:tabLst>
            </a:pPr>
            <a:r>
              <a:rPr lang="en-US" b="1" dirty="0"/>
              <a:t>Management </a:t>
            </a:r>
          </a:p>
          <a:p>
            <a:pPr marL="1085850" lvl="1" indent="-457200" algn="just">
              <a:lnSpc>
                <a:spcPct val="170000"/>
              </a:lnSpc>
              <a:buFont typeface="Arial" panose="020B0604020202020204" pitchFamily="34" charset="0"/>
              <a:buChar char="•"/>
              <a:tabLst>
                <a:tab pos="635000" algn="l"/>
              </a:tabLst>
            </a:pPr>
            <a:r>
              <a:rPr lang="en-US" dirty="0"/>
              <a:t>When a needle breaks</a:t>
            </a:r>
          </a:p>
          <a:p>
            <a:pPr marL="1085850" lvl="1" indent="-457200" algn="just">
              <a:lnSpc>
                <a:spcPct val="170000"/>
              </a:lnSpc>
              <a:buFont typeface="Arial" panose="020B0604020202020204" pitchFamily="34" charset="0"/>
              <a:buChar char="•"/>
              <a:tabLst>
                <a:tab pos="635000" algn="l"/>
              </a:tabLst>
            </a:pPr>
            <a:r>
              <a:rPr lang="en-US" dirty="0"/>
              <a:t>Remain calm do not panic</a:t>
            </a:r>
          </a:p>
          <a:p>
            <a:pPr marL="1085850" lvl="1" indent="-457200" algn="just">
              <a:lnSpc>
                <a:spcPct val="170000"/>
              </a:lnSpc>
              <a:buFont typeface="Arial" panose="020B0604020202020204" pitchFamily="34" charset="0"/>
              <a:buChar char="•"/>
              <a:tabLst>
                <a:tab pos="635000" algn="l"/>
              </a:tabLst>
            </a:pPr>
            <a:r>
              <a:rPr lang="en-US" dirty="0"/>
              <a:t>Instruct the patient not to move</a:t>
            </a:r>
          </a:p>
          <a:p>
            <a:pPr marL="1085850" lvl="1" indent="-457200" algn="just">
              <a:lnSpc>
                <a:spcPct val="170000"/>
              </a:lnSpc>
              <a:buFont typeface="Arial" panose="020B0604020202020204" pitchFamily="34" charset="0"/>
              <a:buChar char="•"/>
              <a:tabLst>
                <a:tab pos="635000" algn="l"/>
              </a:tabLst>
            </a:pPr>
            <a:r>
              <a:rPr lang="en-US" dirty="0"/>
              <a:t>Keep the patient’s mouth open</a:t>
            </a:r>
          </a:p>
          <a:p>
            <a:pPr marL="1085850" lvl="1" indent="-457200" algn="just">
              <a:lnSpc>
                <a:spcPct val="170000"/>
              </a:lnSpc>
              <a:buFont typeface="Arial" panose="020B0604020202020204" pitchFamily="34" charset="0"/>
              <a:buChar char="•"/>
              <a:tabLst>
                <a:tab pos="635000" algn="l"/>
              </a:tabLst>
            </a:pPr>
            <a:r>
              <a:rPr lang="en-US" dirty="0"/>
              <a:t>Place a bite block in patient’s mouth</a:t>
            </a:r>
          </a:p>
          <a:p>
            <a:pPr marL="1085850" lvl="1" indent="-457200" algn="just">
              <a:lnSpc>
                <a:spcPct val="170000"/>
              </a:lnSpc>
              <a:buFont typeface="Arial" panose="020B0604020202020204" pitchFamily="34" charset="0"/>
              <a:buChar char="•"/>
              <a:tabLst>
                <a:tab pos="635000" algn="l"/>
              </a:tabLst>
            </a:pPr>
            <a:r>
              <a:rPr lang="en-US" dirty="0"/>
              <a:t>If fragment is visible try to remove with a hemostat or Magill intubation forceps</a:t>
            </a:r>
          </a:p>
        </p:txBody>
      </p:sp>
    </p:spTree>
    <p:extLst>
      <p:ext uri="{BB962C8B-B14F-4D97-AF65-F5344CB8AC3E}">
        <p14:creationId xmlns:p14="http://schemas.microsoft.com/office/powerpoint/2010/main" val="2401577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pPr lvl="1" algn="just">
              <a:lnSpc>
                <a:spcPct val="170000"/>
              </a:lnSpc>
            </a:pPr>
            <a:r>
              <a:rPr lang="en-US" sz="1800" dirty="0"/>
              <a:t>If the needle is lost and not visible and cannot be easily retrieved </a:t>
            </a:r>
          </a:p>
          <a:p>
            <a:pPr lvl="1" algn="just">
              <a:lnSpc>
                <a:spcPct val="170000"/>
              </a:lnSpc>
            </a:pPr>
            <a:r>
              <a:rPr lang="en-US" sz="1800" dirty="0"/>
              <a:t>Do not proceed with an incision or probing</a:t>
            </a:r>
          </a:p>
          <a:p>
            <a:pPr lvl="1" algn="just">
              <a:lnSpc>
                <a:spcPct val="170000"/>
              </a:lnSpc>
            </a:pPr>
            <a:r>
              <a:rPr lang="en-US" sz="1800" dirty="0"/>
              <a:t>Calm the patient</a:t>
            </a:r>
          </a:p>
          <a:p>
            <a:pPr lvl="1" algn="just">
              <a:lnSpc>
                <a:spcPct val="170000"/>
              </a:lnSpc>
            </a:pPr>
            <a:r>
              <a:rPr lang="en-US" sz="1800" dirty="0"/>
              <a:t>Note the incident on patient’s chart. Keep the remaining needle fragment</a:t>
            </a:r>
          </a:p>
          <a:p>
            <a:pPr lvl="1" algn="just">
              <a:lnSpc>
                <a:spcPct val="170000"/>
              </a:lnSpc>
            </a:pPr>
            <a:r>
              <a:rPr lang="en-US" sz="1800" dirty="0"/>
              <a:t>Refer the patient to an oral and maxillofacial surgeon for consultation</a:t>
            </a:r>
          </a:p>
          <a:p>
            <a:pPr lvl="1" algn="just">
              <a:lnSpc>
                <a:spcPct val="170000"/>
              </a:lnSpc>
            </a:pPr>
            <a:r>
              <a:rPr lang="en-US" sz="1800" dirty="0"/>
              <a:t>If the needle is superficial and easily located, through radiograph, then removal by a dental surgeon is possible</a:t>
            </a:r>
          </a:p>
          <a:p>
            <a:pPr lvl="1" algn="just">
              <a:lnSpc>
                <a:spcPct val="170000"/>
              </a:lnSpc>
            </a:pPr>
            <a:r>
              <a:rPr lang="en-US" sz="1800" dirty="0"/>
              <a:t>If located in deeper tissues or is hard to locate, permit to remain without an attempt to remove</a:t>
            </a:r>
          </a:p>
          <a:p>
            <a:endParaRPr lang="en-IN" dirty="0"/>
          </a:p>
        </p:txBody>
      </p:sp>
    </p:spTree>
    <p:extLst>
      <p:ext uri="{BB962C8B-B14F-4D97-AF65-F5344CB8AC3E}">
        <p14:creationId xmlns:p14="http://schemas.microsoft.com/office/powerpoint/2010/main" val="21238544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PAIN OR HYPERALGESIA</a:t>
            </a:r>
          </a:p>
        </p:txBody>
      </p:sp>
      <p:pic>
        <p:nvPicPr>
          <p:cNvPr id="20482" name="Picture 2" descr="E:\MDS\LA\LA images\images (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52120" y="1916832"/>
            <a:ext cx="2536043" cy="36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5576" y="1289953"/>
            <a:ext cx="4572000" cy="4278094"/>
          </a:xfrm>
          <a:prstGeom prst="rect">
            <a:avLst/>
          </a:prstGeom>
        </p:spPr>
        <p:txBody>
          <a:bodyPr>
            <a:spAutoFit/>
          </a:bodyPr>
          <a:lstStyle/>
          <a:p>
            <a:pPr marL="685800" indent="-457200" algn="just">
              <a:lnSpc>
                <a:spcPct val="170000"/>
              </a:lnSpc>
              <a:tabLst>
                <a:tab pos="635000" algn="l"/>
              </a:tabLst>
            </a:pPr>
            <a:r>
              <a:rPr lang="en-US" sz="2000" b="1" dirty="0"/>
              <a:t>Causes </a:t>
            </a:r>
          </a:p>
          <a:p>
            <a:pPr marL="1085850" lvl="1" indent="-457200" algn="just">
              <a:lnSpc>
                <a:spcPct val="170000"/>
              </a:lnSpc>
              <a:buFont typeface="Arial" panose="020B0604020202020204" pitchFamily="34" charset="0"/>
              <a:buChar char="•"/>
              <a:tabLst>
                <a:tab pos="635000" algn="l"/>
              </a:tabLst>
            </a:pPr>
            <a:r>
              <a:rPr lang="en-US" sz="2000" dirty="0"/>
              <a:t>Careless injection technique</a:t>
            </a:r>
          </a:p>
          <a:p>
            <a:pPr marL="1085850" lvl="1" indent="-457200" algn="just">
              <a:lnSpc>
                <a:spcPct val="170000"/>
              </a:lnSpc>
              <a:buFont typeface="Arial" panose="020B0604020202020204" pitchFamily="34" charset="0"/>
              <a:buChar char="•"/>
              <a:tabLst>
                <a:tab pos="635000" algn="l"/>
              </a:tabLst>
            </a:pPr>
            <a:r>
              <a:rPr lang="en-US" sz="2000" dirty="0"/>
              <a:t>Rapid deposition of anesthesia solution may cause tissue damage </a:t>
            </a:r>
          </a:p>
          <a:p>
            <a:pPr marL="1085850" lvl="1" indent="-457200" algn="just">
              <a:lnSpc>
                <a:spcPct val="170000"/>
              </a:lnSpc>
              <a:buFont typeface="Arial" panose="020B0604020202020204" pitchFamily="34" charset="0"/>
              <a:buChar char="•"/>
              <a:tabLst>
                <a:tab pos="635000" algn="l"/>
              </a:tabLst>
            </a:pPr>
            <a:r>
              <a:rPr lang="en-US" sz="2000" dirty="0"/>
              <a:t>Infections from careless contaminations </a:t>
            </a:r>
          </a:p>
          <a:p>
            <a:pPr marL="1085850" lvl="1" indent="-457200" algn="just">
              <a:lnSpc>
                <a:spcPct val="170000"/>
              </a:lnSpc>
              <a:buFont typeface="Arial" panose="020B0604020202020204" pitchFamily="34" charset="0"/>
              <a:buChar char="•"/>
              <a:tabLst>
                <a:tab pos="635000" algn="l"/>
              </a:tabLst>
            </a:pPr>
            <a:r>
              <a:rPr lang="en-US" sz="2000" dirty="0"/>
              <a:t>Multiple injections</a:t>
            </a:r>
          </a:p>
        </p:txBody>
      </p:sp>
    </p:spTree>
    <p:extLst>
      <p:ext uri="{BB962C8B-B14F-4D97-AF65-F5344CB8AC3E}">
        <p14:creationId xmlns:p14="http://schemas.microsoft.com/office/powerpoint/2010/main" val="93236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MODE AND SITE OF ACTION OF LA</a:t>
            </a:r>
          </a:p>
        </p:txBody>
      </p:sp>
      <p:sp>
        <p:nvSpPr>
          <p:cNvPr id="3" name="Content Placeholder 2"/>
          <p:cNvSpPr>
            <a:spLocks noGrp="1"/>
          </p:cNvSpPr>
          <p:nvPr>
            <p:ph idx="1"/>
          </p:nvPr>
        </p:nvSpPr>
        <p:spPr/>
        <p:txBody>
          <a:bodyPr>
            <a:normAutofit/>
          </a:bodyPr>
          <a:lstStyle/>
          <a:p>
            <a:r>
              <a:rPr lang="en-IN" sz="2600" dirty="0"/>
              <a:t>Local anaesthetic agent interferes with excitation process in a nerve membrane in one of the following ways:</a:t>
            </a:r>
          </a:p>
          <a:p>
            <a:endParaRPr lang="en-IN" sz="2600" dirty="0"/>
          </a:p>
          <a:p>
            <a:r>
              <a:rPr lang="en-IN" sz="2600" dirty="0"/>
              <a:t>Altering the basic resting potential of nerve membrane</a:t>
            </a:r>
          </a:p>
          <a:p>
            <a:r>
              <a:rPr lang="en-IN" sz="2600" dirty="0"/>
              <a:t>Altering the threshold potential </a:t>
            </a:r>
          </a:p>
          <a:p>
            <a:r>
              <a:rPr lang="en-IN" sz="2600" dirty="0"/>
              <a:t>Decreasing the rate of depolarization</a:t>
            </a:r>
          </a:p>
          <a:p>
            <a:r>
              <a:rPr lang="en-IN" sz="2600" dirty="0"/>
              <a:t>Prolonging the rate of repolarization</a:t>
            </a:r>
          </a:p>
          <a:p>
            <a:endParaRPr lang="en-IN" dirty="0"/>
          </a:p>
        </p:txBody>
      </p:sp>
    </p:spTree>
    <p:extLst>
      <p:ext uri="{BB962C8B-B14F-4D97-AF65-F5344CB8AC3E}">
        <p14:creationId xmlns:p14="http://schemas.microsoft.com/office/powerpoint/2010/main" val="6306334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BURNING ON INJECTION</a:t>
            </a:r>
          </a:p>
        </p:txBody>
      </p:sp>
      <p:sp>
        <p:nvSpPr>
          <p:cNvPr id="3" name="Content Placeholder 2"/>
          <p:cNvSpPr>
            <a:spLocks noGrp="1"/>
          </p:cNvSpPr>
          <p:nvPr>
            <p:ph idx="1"/>
          </p:nvPr>
        </p:nvSpPr>
        <p:spPr/>
        <p:txBody>
          <a:bodyPr/>
          <a:lstStyle/>
          <a:p>
            <a:pPr marL="342900" lvl="2" indent="-342900" algn="just">
              <a:lnSpc>
                <a:spcPct val="150000"/>
              </a:lnSpc>
            </a:pPr>
            <a:r>
              <a:rPr lang="en-US" b="1" dirty="0"/>
              <a:t>Causes </a:t>
            </a:r>
          </a:p>
          <a:p>
            <a:pPr marL="800100" lvl="3" indent="-342900" algn="just">
              <a:lnSpc>
                <a:spcPct val="150000"/>
              </a:lnSpc>
            </a:pPr>
            <a:r>
              <a:rPr lang="en-US" dirty="0"/>
              <a:t>PH of LA solution deposited in soft tissues</a:t>
            </a:r>
          </a:p>
          <a:p>
            <a:pPr marL="800100" lvl="3" indent="-342900" algn="just">
              <a:lnSpc>
                <a:spcPct val="150000"/>
              </a:lnSpc>
            </a:pPr>
            <a:r>
              <a:rPr lang="en-US" dirty="0"/>
              <a:t>PH of an LA solution containing vasopressor is more acidic</a:t>
            </a:r>
          </a:p>
          <a:p>
            <a:pPr marL="800100" lvl="3" indent="-342900" algn="just">
              <a:lnSpc>
                <a:spcPct val="150000"/>
              </a:lnSpc>
            </a:pPr>
            <a:r>
              <a:rPr lang="en-US" dirty="0"/>
              <a:t>Rapid injection of LA, especially In the denser and more adherent tissues like palate</a:t>
            </a:r>
          </a:p>
          <a:p>
            <a:pPr marL="800100" lvl="3" indent="-342900" algn="just">
              <a:lnSpc>
                <a:spcPct val="150000"/>
              </a:lnSpc>
            </a:pPr>
            <a:r>
              <a:rPr lang="en-US" dirty="0"/>
              <a:t>Contamination of LA cartridges</a:t>
            </a:r>
          </a:p>
          <a:p>
            <a:endParaRPr lang="en-IN" dirty="0"/>
          </a:p>
        </p:txBody>
      </p:sp>
    </p:spTree>
    <p:extLst>
      <p:ext uri="{BB962C8B-B14F-4D97-AF65-F5344CB8AC3E}">
        <p14:creationId xmlns:p14="http://schemas.microsoft.com/office/powerpoint/2010/main" val="41888887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rmAutofit fontScale="90000"/>
          </a:bodyPr>
          <a:lstStyle/>
          <a:p>
            <a:r>
              <a:rPr lang="en-IN" dirty="0"/>
              <a:t>PERSISTENT ANESTHESIA OR PARESTHESIA</a:t>
            </a:r>
          </a:p>
        </p:txBody>
      </p:sp>
      <p:pic>
        <p:nvPicPr>
          <p:cNvPr id="4" name="Content Placeholder 3" descr="pain">
            <a:hlinkClick r:id="rId3"/>
          </p:cNvPr>
          <p:cNvPicPr>
            <a:picLocks noGrp="1"/>
          </p:cNvPicPr>
          <p:nvPr>
            <p:ph idx="1"/>
          </p:nvPr>
        </p:nvPicPr>
        <p:blipFill>
          <a:blip r:embed="rId4"/>
          <a:srcRect/>
          <a:stretch>
            <a:fillRect/>
          </a:stretch>
        </p:blipFill>
        <p:spPr bwMode="auto">
          <a:xfrm>
            <a:off x="5582816" y="2206806"/>
            <a:ext cx="3528392" cy="3129136"/>
          </a:xfrm>
          <a:prstGeom prst="rect">
            <a:avLst/>
          </a:prstGeom>
          <a:noFill/>
          <a:ln w="9525">
            <a:noFill/>
            <a:miter lim="800000"/>
            <a:headEnd/>
            <a:tailEnd/>
          </a:ln>
        </p:spPr>
      </p:pic>
      <p:sp>
        <p:nvSpPr>
          <p:cNvPr id="5" name="Rectangle 4"/>
          <p:cNvSpPr/>
          <p:nvPr/>
        </p:nvSpPr>
        <p:spPr>
          <a:xfrm>
            <a:off x="323528" y="1416883"/>
            <a:ext cx="4572000" cy="4708981"/>
          </a:xfrm>
          <a:prstGeom prst="rect">
            <a:avLst/>
          </a:prstGeom>
        </p:spPr>
        <p:txBody>
          <a:bodyPr>
            <a:spAutoFit/>
          </a:bodyPr>
          <a:lstStyle/>
          <a:p>
            <a:pPr marL="800100" lvl="1" indent="-342900" algn="just">
              <a:lnSpc>
                <a:spcPct val="150000"/>
              </a:lnSpc>
              <a:buFont typeface="Arial" panose="020B0604020202020204" pitchFamily="34" charset="0"/>
              <a:buChar char="•"/>
              <a:tabLst>
                <a:tab pos="342900" algn="l"/>
              </a:tabLst>
            </a:pPr>
            <a:r>
              <a:rPr lang="en-US" sz="2000" dirty="0"/>
              <a:t>Injection of local anesthetic solution contaminated by alcohol or sterilizing solution near a nerve </a:t>
            </a:r>
          </a:p>
          <a:p>
            <a:pPr marL="800100" lvl="1" indent="-342900" algn="just">
              <a:lnSpc>
                <a:spcPct val="150000"/>
              </a:lnSpc>
              <a:buFont typeface="Arial" panose="020B0604020202020204" pitchFamily="34" charset="0"/>
              <a:buChar char="•"/>
              <a:tabLst>
                <a:tab pos="342900" algn="l"/>
              </a:tabLst>
            </a:pPr>
            <a:r>
              <a:rPr lang="en-US" sz="2000" dirty="0"/>
              <a:t>Hemorrhage into or around the neural sheath </a:t>
            </a:r>
          </a:p>
          <a:p>
            <a:pPr marL="800100" lvl="1" indent="-342900" algn="just">
              <a:lnSpc>
                <a:spcPct val="150000"/>
              </a:lnSpc>
              <a:buFont typeface="Arial" panose="020B0604020202020204" pitchFamily="34" charset="0"/>
              <a:buChar char="•"/>
              <a:tabLst>
                <a:tab pos="342900" algn="l"/>
              </a:tabLst>
            </a:pPr>
            <a:r>
              <a:rPr lang="en-US" sz="2000" dirty="0"/>
              <a:t>Bleeding increases pressure leading to paresthesia</a:t>
            </a:r>
          </a:p>
          <a:p>
            <a:pPr marL="800100" lvl="1" indent="-342900" algn="just">
              <a:lnSpc>
                <a:spcPct val="150000"/>
              </a:lnSpc>
              <a:buFont typeface="Arial" panose="020B0604020202020204" pitchFamily="34" charset="0"/>
              <a:buChar char="•"/>
              <a:tabLst>
                <a:tab pos="342900" algn="l"/>
              </a:tabLst>
            </a:pPr>
            <a:r>
              <a:rPr lang="en-US" sz="2000" dirty="0"/>
              <a:t>Trauma to the nerve sheath produced by the needle during injecting. </a:t>
            </a:r>
          </a:p>
        </p:txBody>
      </p:sp>
    </p:spTree>
    <p:extLst>
      <p:ext uri="{BB962C8B-B14F-4D97-AF65-F5344CB8AC3E}">
        <p14:creationId xmlns:p14="http://schemas.microsoft.com/office/powerpoint/2010/main" val="20873181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TRISMUS</a:t>
            </a:r>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r>
              <a:rPr lang="en-US" sz="1800" dirty="0"/>
              <a:t>Prolonged titanic spasm of the jaw muscles by which the normal </a:t>
            </a:r>
          </a:p>
          <a:p>
            <a:pPr marL="0" lvl="1" indent="0">
              <a:buNone/>
            </a:pPr>
            <a:r>
              <a:rPr lang="en-US" sz="1800" dirty="0"/>
              <a:t>        opening of the mouth is restricted</a:t>
            </a:r>
          </a:p>
          <a:p>
            <a:pPr algn="just">
              <a:lnSpc>
                <a:spcPct val="150000"/>
              </a:lnSpc>
              <a:tabLst>
                <a:tab pos="342900" algn="l"/>
              </a:tabLst>
            </a:pPr>
            <a:r>
              <a:rPr lang="en-US" sz="1800" b="1" dirty="0"/>
              <a:t>Cause</a:t>
            </a:r>
          </a:p>
          <a:p>
            <a:pPr lvl="1" algn="just">
              <a:lnSpc>
                <a:spcPct val="150000"/>
              </a:lnSpc>
              <a:tabLst>
                <a:tab pos="342900" algn="l"/>
              </a:tabLst>
            </a:pPr>
            <a:r>
              <a:rPr lang="en-US" sz="1800" dirty="0"/>
              <a:t>Trauma to a muscle in the </a:t>
            </a:r>
            <a:r>
              <a:rPr lang="en-US" sz="1800" dirty="0" err="1"/>
              <a:t>infratemporal</a:t>
            </a:r>
            <a:r>
              <a:rPr lang="en-US" sz="1800" dirty="0"/>
              <a:t> fossa during the insertion of the needle</a:t>
            </a:r>
          </a:p>
          <a:p>
            <a:pPr lvl="1" algn="just">
              <a:lnSpc>
                <a:spcPct val="150000"/>
              </a:lnSpc>
              <a:tabLst>
                <a:tab pos="342900" algn="l"/>
              </a:tabLst>
            </a:pPr>
            <a:r>
              <a:rPr lang="en-US" sz="1800" dirty="0"/>
              <a:t>Irritating solutions – Local anesthetic solutions into which alcohol or cold sterilizing solutions have diffused produce irritation to the tissues</a:t>
            </a:r>
          </a:p>
          <a:p>
            <a:pPr lvl="1" algn="just">
              <a:lnSpc>
                <a:spcPct val="150000"/>
              </a:lnSpc>
              <a:tabLst>
                <a:tab pos="342900" algn="l"/>
              </a:tabLst>
            </a:pPr>
            <a:r>
              <a:rPr lang="en-US" sz="1800" dirty="0"/>
              <a:t>Local anesthetic solutions have slight </a:t>
            </a:r>
            <a:r>
              <a:rPr lang="en-US" sz="1800" dirty="0" err="1"/>
              <a:t>myotoxic</a:t>
            </a:r>
            <a:r>
              <a:rPr lang="en-US" sz="1800" dirty="0"/>
              <a:t> properties on skeletal muscle</a:t>
            </a:r>
          </a:p>
          <a:p>
            <a:pPr lvl="1" algn="just">
              <a:lnSpc>
                <a:spcPct val="150000"/>
              </a:lnSpc>
              <a:tabLst>
                <a:tab pos="342900" algn="l"/>
              </a:tabLst>
            </a:pPr>
            <a:r>
              <a:rPr lang="en-US" sz="1800" dirty="0"/>
              <a:t>Hemorrhage</a:t>
            </a:r>
          </a:p>
          <a:p>
            <a:endParaRPr lang="en-IN" sz="1800" dirty="0"/>
          </a:p>
        </p:txBody>
      </p:sp>
      <p:pic>
        <p:nvPicPr>
          <p:cNvPr id="22530" name="Picture 2" descr="E:\MDS\LA\LA images\Trismus.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404664"/>
            <a:ext cx="1828800" cy="246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38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784" y="26186"/>
            <a:ext cx="8229600" cy="1143000"/>
          </a:xfrm>
        </p:spPr>
        <p:txBody>
          <a:bodyPr/>
          <a:lstStyle/>
          <a:p>
            <a:endParaRPr lang="en-IN"/>
          </a:p>
        </p:txBody>
      </p:sp>
      <p:pic>
        <p:nvPicPr>
          <p:cNvPr id="21506" name="Picture 2" descr="E:\MDS\LA\LA images\trismus-denta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56176" y="908720"/>
            <a:ext cx="2448272" cy="1768973"/>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E:\MDS\LA\LA images\trismus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769941"/>
            <a:ext cx="2541984" cy="23831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9168" y="304377"/>
            <a:ext cx="8974832" cy="6931128"/>
          </a:xfrm>
          <a:prstGeom prst="rect">
            <a:avLst/>
          </a:prstGeom>
        </p:spPr>
        <p:txBody>
          <a:bodyPr wrap="square">
            <a:spAutoFit/>
          </a:bodyPr>
          <a:lstStyle/>
          <a:p>
            <a:pPr>
              <a:lnSpc>
                <a:spcPct val="160000"/>
              </a:lnSpc>
              <a:tabLst>
                <a:tab pos="342900" algn="l"/>
              </a:tabLst>
            </a:pPr>
            <a:r>
              <a:rPr lang="en-US" b="1" dirty="0"/>
              <a:t>Management </a:t>
            </a:r>
          </a:p>
          <a:p>
            <a:pPr lvl="1" algn="just">
              <a:lnSpc>
                <a:spcPct val="160000"/>
              </a:lnSpc>
              <a:tabLst>
                <a:tab pos="342900" algn="l"/>
              </a:tabLst>
            </a:pPr>
            <a:r>
              <a:rPr lang="en-US" dirty="0"/>
              <a:t>Heat therapy</a:t>
            </a:r>
          </a:p>
          <a:p>
            <a:pPr lvl="1" algn="just">
              <a:lnSpc>
                <a:spcPct val="160000"/>
              </a:lnSpc>
              <a:tabLst>
                <a:tab pos="342900" algn="l"/>
              </a:tabLst>
            </a:pPr>
            <a:r>
              <a:rPr lang="en-US" dirty="0"/>
              <a:t>Warm saline rinse</a:t>
            </a:r>
          </a:p>
          <a:p>
            <a:pPr lvl="1" algn="just">
              <a:lnSpc>
                <a:spcPct val="170000"/>
              </a:lnSpc>
              <a:tabLst>
                <a:tab pos="342900" algn="l"/>
              </a:tabLst>
            </a:pPr>
            <a:r>
              <a:rPr lang="en-US" sz="2000" dirty="0"/>
              <a:t>Analgesic</a:t>
            </a:r>
          </a:p>
          <a:p>
            <a:pPr lvl="2" algn="just">
              <a:lnSpc>
                <a:spcPct val="170000"/>
              </a:lnSpc>
              <a:tabLst>
                <a:tab pos="342900" algn="l"/>
              </a:tabLst>
            </a:pPr>
            <a:r>
              <a:rPr lang="en-US" sz="2000" dirty="0"/>
              <a:t>Aspirin is usually adequate</a:t>
            </a:r>
          </a:p>
          <a:p>
            <a:pPr lvl="2" algn="just">
              <a:lnSpc>
                <a:spcPct val="170000"/>
              </a:lnSpc>
              <a:tabLst>
                <a:tab pos="342900" algn="l"/>
              </a:tabLst>
            </a:pPr>
            <a:r>
              <a:rPr lang="en-US" sz="2000" dirty="0"/>
              <a:t>Codeine may be required if the discomfort is more intense</a:t>
            </a:r>
          </a:p>
          <a:p>
            <a:pPr lvl="1" algn="just">
              <a:lnSpc>
                <a:spcPct val="170000"/>
              </a:lnSpc>
              <a:tabLst>
                <a:tab pos="342900" algn="l"/>
              </a:tabLst>
            </a:pPr>
            <a:r>
              <a:rPr lang="en-US" sz="2000" dirty="0"/>
              <a:t>Muscle relaxation</a:t>
            </a:r>
          </a:p>
          <a:p>
            <a:pPr lvl="2" algn="just">
              <a:lnSpc>
                <a:spcPct val="170000"/>
              </a:lnSpc>
              <a:tabLst>
                <a:tab pos="342900" algn="l"/>
              </a:tabLst>
            </a:pPr>
            <a:r>
              <a:rPr lang="en-US" sz="2000" dirty="0"/>
              <a:t>Diazepam or Benzodiazepine is used</a:t>
            </a:r>
          </a:p>
          <a:p>
            <a:pPr lvl="1" algn="just">
              <a:lnSpc>
                <a:spcPct val="170000"/>
              </a:lnSpc>
              <a:tabLst>
                <a:tab pos="342900" algn="l"/>
              </a:tabLst>
            </a:pPr>
            <a:r>
              <a:rPr lang="en-US" sz="2000" dirty="0"/>
              <a:t>Physiotherapy</a:t>
            </a:r>
          </a:p>
          <a:p>
            <a:pPr lvl="2" algn="just">
              <a:lnSpc>
                <a:spcPct val="170000"/>
              </a:lnSpc>
              <a:tabLst>
                <a:tab pos="342900" algn="l"/>
              </a:tabLst>
            </a:pPr>
            <a:r>
              <a:rPr lang="en-US" sz="2000" dirty="0"/>
              <a:t>opening and closing the mouth</a:t>
            </a:r>
          </a:p>
          <a:p>
            <a:pPr lvl="2" algn="just">
              <a:lnSpc>
                <a:spcPct val="170000"/>
              </a:lnSpc>
              <a:tabLst>
                <a:tab pos="342900" algn="l"/>
              </a:tabLst>
            </a:pPr>
            <a:r>
              <a:rPr lang="en-US" sz="2000" dirty="0"/>
              <a:t>Lateral extrusions of the mandible for 5 mm every 3-4 hours</a:t>
            </a:r>
          </a:p>
          <a:p>
            <a:pPr lvl="2" algn="just">
              <a:lnSpc>
                <a:spcPct val="170000"/>
              </a:lnSpc>
              <a:tabLst>
                <a:tab pos="342900" algn="l"/>
              </a:tabLst>
            </a:pPr>
            <a:r>
              <a:rPr lang="en-US" sz="2000" dirty="0"/>
              <a:t>Chewing gums provide lateral extrusions of the mandible</a:t>
            </a:r>
          </a:p>
          <a:p>
            <a:pPr lvl="2" algn="just">
              <a:lnSpc>
                <a:spcPct val="170000"/>
              </a:lnSpc>
              <a:tabLst>
                <a:tab pos="342900" algn="l"/>
              </a:tabLst>
            </a:pPr>
            <a:r>
              <a:rPr lang="en-US" sz="2000" dirty="0"/>
              <a:t>Avoid further dental treatment in the area</a:t>
            </a:r>
          </a:p>
          <a:p>
            <a:endParaRPr lang="en-IN" dirty="0"/>
          </a:p>
        </p:txBody>
      </p:sp>
    </p:spTree>
    <p:extLst>
      <p:ext uri="{BB962C8B-B14F-4D97-AF65-F5344CB8AC3E}">
        <p14:creationId xmlns:p14="http://schemas.microsoft.com/office/powerpoint/2010/main" val="37495731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HEMATOMA</a:t>
            </a:r>
          </a:p>
        </p:txBody>
      </p:sp>
      <p:sp>
        <p:nvSpPr>
          <p:cNvPr id="3" name="Content Placeholder 2"/>
          <p:cNvSpPr>
            <a:spLocks noGrp="1"/>
          </p:cNvSpPr>
          <p:nvPr>
            <p:ph idx="1"/>
          </p:nvPr>
        </p:nvSpPr>
        <p:spPr/>
        <p:txBody>
          <a:bodyPr/>
          <a:lstStyle/>
          <a:p>
            <a:pPr marL="342900" lvl="1" indent="-342900">
              <a:buFont typeface="Arial" panose="020B0604020202020204" pitchFamily="34" charset="0"/>
              <a:buChar char="•"/>
            </a:pPr>
            <a:r>
              <a:rPr lang="en-US" sz="2000" dirty="0"/>
              <a:t>Effusion of blood into </a:t>
            </a:r>
            <a:r>
              <a:rPr lang="en-US" sz="2000" dirty="0" err="1"/>
              <a:t>extravscular</a:t>
            </a:r>
            <a:r>
              <a:rPr lang="en-US" sz="2000" dirty="0"/>
              <a:t> spaces as a result  of a torn blood vessel</a:t>
            </a:r>
          </a:p>
          <a:p>
            <a:pPr algn="just">
              <a:lnSpc>
                <a:spcPct val="150000"/>
              </a:lnSpc>
              <a:tabLst>
                <a:tab pos="342900" algn="l"/>
              </a:tabLst>
            </a:pPr>
            <a:r>
              <a:rPr lang="en-US" sz="2000" b="1" dirty="0"/>
              <a:t>Cause </a:t>
            </a:r>
          </a:p>
          <a:p>
            <a:pPr lvl="1" algn="just">
              <a:lnSpc>
                <a:spcPct val="150000"/>
              </a:lnSpc>
              <a:tabLst>
                <a:tab pos="342900" algn="l"/>
              </a:tabLst>
            </a:pPr>
            <a:r>
              <a:rPr lang="en-US" sz="2000" dirty="0"/>
              <a:t>Arterial or venous puncture following posterior superior alveolar or inferior alveolar nerve block</a:t>
            </a:r>
          </a:p>
          <a:p>
            <a:pPr lvl="1" algn="just">
              <a:lnSpc>
                <a:spcPct val="150000"/>
              </a:lnSpc>
              <a:tabLst>
                <a:tab pos="342900" algn="l"/>
              </a:tabLst>
            </a:pPr>
            <a:r>
              <a:rPr lang="en-US" sz="2000" dirty="0"/>
              <a:t>Hematoma rarely develops after a palatal injection, because of density of tissue in the heart palate and its firm adherence to bone</a:t>
            </a:r>
          </a:p>
          <a:p>
            <a:pPr marL="342900" lvl="1" indent="-342900">
              <a:buFont typeface="Arial" panose="020B0604020202020204" pitchFamily="34" charset="0"/>
              <a:buChar char="•"/>
            </a:pPr>
            <a:endParaRPr lang="en-US" sz="2000" dirty="0"/>
          </a:p>
          <a:p>
            <a:endParaRPr lang="en-IN" dirty="0"/>
          </a:p>
        </p:txBody>
      </p:sp>
      <p:pic>
        <p:nvPicPr>
          <p:cNvPr id="23554" name="Picture 2" descr="E:\MDS\LA\LA images\complications-of-local-anesthesia-17-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365104"/>
            <a:ext cx="2895377" cy="2173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MDS\LA\LA images\JDPS-2-109-g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892" y="4463359"/>
            <a:ext cx="244827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422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764704"/>
            <a:ext cx="8229600" cy="6093296"/>
          </a:xfrm>
        </p:spPr>
        <p:txBody>
          <a:bodyPr>
            <a:normAutofit fontScale="62500" lnSpcReduction="20000"/>
          </a:bodyPr>
          <a:lstStyle/>
          <a:p>
            <a:pPr algn="just">
              <a:lnSpc>
                <a:spcPct val="170000"/>
              </a:lnSpc>
            </a:pPr>
            <a:r>
              <a:rPr lang="en-US" sz="2300" b="1" dirty="0"/>
              <a:t>Management </a:t>
            </a:r>
          </a:p>
          <a:p>
            <a:pPr lvl="1" algn="just">
              <a:lnSpc>
                <a:spcPct val="170000"/>
              </a:lnSpc>
            </a:pPr>
            <a:r>
              <a:rPr lang="en-US" sz="2300" dirty="0"/>
              <a:t>Immediate</a:t>
            </a:r>
          </a:p>
          <a:p>
            <a:pPr lvl="1" algn="just">
              <a:lnSpc>
                <a:spcPct val="170000"/>
              </a:lnSpc>
            </a:pPr>
            <a:r>
              <a:rPr lang="en-US" sz="2300" dirty="0"/>
              <a:t>When swelling becomes evident during or immediately following local anesthetic injection, direct pressure should be applied to the site of bleeding for 2 minutes. This will effectively stop bleeding</a:t>
            </a:r>
          </a:p>
          <a:p>
            <a:pPr lvl="2" algn="just">
              <a:lnSpc>
                <a:spcPct val="170000"/>
              </a:lnSpc>
            </a:pPr>
            <a:r>
              <a:rPr lang="en-US" sz="2300" dirty="0"/>
              <a:t>Inferior alveolar nerve block</a:t>
            </a:r>
          </a:p>
          <a:p>
            <a:pPr lvl="3">
              <a:lnSpc>
                <a:spcPct val="170000"/>
              </a:lnSpc>
            </a:pPr>
            <a:r>
              <a:rPr lang="en-US" sz="2300" dirty="0"/>
              <a:t>Pressure is applied to the medial aspect of mandibular ramus</a:t>
            </a:r>
          </a:p>
          <a:p>
            <a:pPr lvl="1" algn="just">
              <a:lnSpc>
                <a:spcPct val="170000"/>
              </a:lnSpc>
            </a:pPr>
            <a:r>
              <a:rPr lang="en-US" sz="2300" dirty="0" err="1"/>
              <a:t>Infraorbital</a:t>
            </a:r>
            <a:r>
              <a:rPr lang="en-US" sz="2300" dirty="0"/>
              <a:t> nerve block</a:t>
            </a:r>
          </a:p>
          <a:p>
            <a:pPr lvl="2" algn="just">
              <a:lnSpc>
                <a:spcPct val="170000"/>
              </a:lnSpc>
            </a:pPr>
            <a:r>
              <a:rPr lang="en-US" sz="2300" dirty="0"/>
              <a:t>Pressure is applied to the skin directly over </a:t>
            </a:r>
            <a:r>
              <a:rPr lang="en-US" sz="2300" dirty="0" err="1"/>
              <a:t>infraorbital</a:t>
            </a:r>
            <a:r>
              <a:rPr lang="en-US" sz="2300" dirty="0"/>
              <a:t> foramen. </a:t>
            </a:r>
          </a:p>
          <a:p>
            <a:pPr lvl="1" algn="just">
              <a:lnSpc>
                <a:spcPct val="170000"/>
              </a:lnSpc>
            </a:pPr>
            <a:r>
              <a:rPr lang="en-US" sz="2300" dirty="0"/>
              <a:t>Mental or incisive nerve block</a:t>
            </a:r>
          </a:p>
          <a:p>
            <a:pPr lvl="2" algn="just">
              <a:lnSpc>
                <a:spcPct val="170000"/>
              </a:lnSpc>
            </a:pPr>
            <a:r>
              <a:rPr lang="en-US" sz="2300" dirty="0"/>
              <a:t>Pressure is applied directly over mental foramen</a:t>
            </a:r>
          </a:p>
          <a:p>
            <a:pPr lvl="1" algn="just">
              <a:lnSpc>
                <a:spcPct val="170000"/>
              </a:lnSpc>
            </a:pPr>
            <a:r>
              <a:rPr lang="en-US" sz="2300" dirty="0"/>
              <a:t>Buccal nerve block or any palatal injection</a:t>
            </a:r>
          </a:p>
          <a:p>
            <a:pPr lvl="2" algn="just">
              <a:lnSpc>
                <a:spcPct val="170000"/>
              </a:lnSpc>
            </a:pPr>
            <a:r>
              <a:rPr lang="en-US" sz="2300" dirty="0"/>
              <a:t>Pressure is applied at the site of bleeding</a:t>
            </a:r>
          </a:p>
          <a:p>
            <a:pPr lvl="1" algn="just">
              <a:lnSpc>
                <a:spcPct val="170000"/>
              </a:lnSpc>
            </a:pPr>
            <a:r>
              <a:rPr lang="en-US" sz="2300" dirty="0"/>
              <a:t>Posterior superior alveolar nerve block</a:t>
            </a:r>
          </a:p>
          <a:p>
            <a:pPr lvl="2" algn="just">
              <a:lnSpc>
                <a:spcPct val="170000"/>
              </a:lnSpc>
            </a:pPr>
            <a:r>
              <a:rPr lang="en-US" sz="2300" dirty="0"/>
              <a:t>Digital pressure to the soft tissues in the </a:t>
            </a:r>
            <a:r>
              <a:rPr lang="en-US" sz="2300" dirty="0" err="1"/>
              <a:t>mucobuccal</a:t>
            </a:r>
            <a:r>
              <a:rPr lang="en-US" sz="2300" dirty="0"/>
              <a:t> fold</a:t>
            </a:r>
          </a:p>
          <a:p>
            <a:pPr lvl="2" algn="just">
              <a:lnSpc>
                <a:spcPct val="170000"/>
              </a:lnSpc>
            </a:pPr>
            <a:r>
              <a:rPr lang="en-US" sz="2300" dirty="0"/>
              <a:t>If available ice should be used extra orally to exert pressure on the site and help construct the vessel</a:t>
            </a:r>
          </a:p>
          <a:p>
            <a:endParaRPr lang="en-IN" dirty="0"/>
          </a:p>
        </p:txBody>
      </p:sp>
      <p:pic>
        <p:nvPicPr>
          <p:cNvPr id="25602" name="Picture 2" descr="E:\MDS\LA\LA images\Hematoma-lower-l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3439870"/>
            <a:ext cx="2328863"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8817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1600200"/>
            <a:ext cx="8229600" cy="4781128"/>
          </a:xfrm>
        </p:spPr>
        <p:txBody>
          <a:bodyPr>
            <a:normAutofit fontScale="92500" lnSpcReduction="20000"/>
          </a:bodyPr>
          <a:lstStyle/>
          <a:p>
            <a:pPr lvl="1" algn="just">
              <a:lnSpc>
                <a:spcPct val="170000"/>
              </a:lnSpc>
              <a:tabLst>
                <a:tab pos="342900" algn="l"/>
              </a:tabLst>
            </a:pPr>
            <a:r>
              <a:rPr lang="en-US" sz="1900" dirty="0"/>
              <a:t>Subsequent</a:t>
            </a:r>
          </a:p>
          <a:p>
            <a:pPr lvl="2" algn="just">
              <a:lnSpc>
                <a:spcPct val="170000"/>
              </a:lnSpc>
              <a:tabLst>
                <a:tab pos="342900" algn="l"/>
              </a:tabLst>
            </a:pPr>
            <a:r>
              <a:rPr lang="en-US" sz="1900" dirty="0"/>
              <a:t>Once bleeding stops the patient may be discharged</a:t>
            </a:r>
          </a:p>
          <a:p>
            <a:pPr lvl="2" algn="just">
              <a:lnSpc>
                <a:spcPct val="170000"/>
              </a:lnSpc>
              <a:tabLst>
                <a:tab pos="342900" algn="l"/>
              </a:tabLst>
            </a:pPr>
            <a:r>
              <a:rPr lang="en-US" sz="1900" dirty="0"/>
              <a:t>Advise the patient about possible sourness and limitation of movement</a:t>
            </a:r>
          </a:p>
          <a:p>
            <a:pPr lvl="2" algn="just">
              <a:lnSpc>
                <a:spcPct val="170000"/>
              </a:lnSpc>
              <a:tabLst>
                <a:tab pos="342900" algn="l"/>
              </a:tabLst>
            </a:pPr>
            <a:r>
              <a:rPr lang="en-US" sz="1900" dirty="0"/>
              <a:t>Do not apply heat to the area at least 4-6 hours after the incident</a:t>
            </a:r>
          </a:p>
          <a:p>
            <a:pPr lvl="2" algn="just">
              <a:lnSpc>
                <a:spcPct val="170000"/>
              </a:lnSpc>
              <a:tabLst>
                <a:tab pos="342900" algn="l"/>
              </a:tabLst>
            </a:pPr>
            <a:r>
              <a:rPr lang="en-US" sz="1900" dirty="0"/>
              <a:t>Heat produces vasodilatation which  may further increase the size of hematoma</a:t>
            </a:r>
          </a:p>
          <a:p>
            <a:pPr lvl="2" algn="just">
              <a:lnSpc>
                <a:spcPct val="170000"/>
              </a:lnSpc>
              <a:tabLst>
                <a:tab pos="342900" algn="l"/>
              </a:tabLst>
            </a:pPr>
            <a:r>
              <a:rPr lang="en-US" sz="1900" dirty="0"/>
              <a:t>Ice may be applied to the region immediately on recognition of a developing hematoma</a:t>
            </a:r>
          </a:p>
          <a:p>
            <a:pPr lvl="2" algn="just">
              <a:lnSpc>
                <a:spcPct val="170000"/>
              </a:lnSpc>
              <a:tabLst>
                <a:tab pos="342900" algn="l"/>
              </a:tabLst>
            </a:pPr>
            <a:r>
              <a:rPr lang="en-US" sz="1900" dirty="0"/>
              <a:t>It acts both as an analgesic and a vasoconstrictor and aid in minimizing the size of hematoma</a:t>
            </a:r>
          </a:p>
          <a:p>
            <a:endParaRPr lang="en-IN" dirty="0"/>
          </a:p>
        </p:txBody>
      </p:sp>
      <p:pic>
        <p:nvPicPr>
          <p:cNvPr id="24578" name="Picture 2" descr="E:\MDS\LA\LA images\l.5FEmvVTha6KfX-EIZJ-A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04664"/>
            <a:ext cx="2321478" cy="174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563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INFECTION</a:t>
            </a:r>
          </a:p>
        </p:txBody>
      </p:sp>
      <p:sp>
        <p:nvSpPr>
          <p:cNvPr id="3" name="Content Placeholder 2"/>
          <p:cNvSpPr>
            <a:spLocks noGrp="1"/>
          </p:cNvSpPr>
          <p:nvPr>
            <p:ph idx="1"/>
          </p:nvPr>
        </p:nvSpPr>
        <p:spPr/>
        <p:txBody>
          <a:bodyPr>
            <a:normAutofit fontScale="70000" lnSpcReduction="20000"/>
          </a:bodyPr>
          <a:lstStyle/>
          <a:p>
            <a:r>
              <a:rPr lang="en-IN" sz="3600" dirty="0"/>
              <a:t>Rare</a:t>
            </a:r>
          </a:p>
          <a:p>
            <a:pPr algn="just">
              <a:lnSpc>
                <a:spcPct val="170000"/>
              </a:lnSpc>
              <a:tabLst>
                <a:tab pos="342900" algn="l"/>
              </a:tabLst>
            </a:pPr>
            <a:r>
              <a:rPr lang="en-IN" sz="3600" dirty="0"/>
              <a:t> </a:t>
            </a:r>
            <a:r>
              <a:rPr lang="en-US" sz="3600" b="1" dirty="0"/>
              <a:t>Cause</a:t>
            </a:r>
          </a:p>
          <a:p>
            <a:pPr lvl="1" algn="just">
              <a:lnSpc>
                <a:spcPct val="170000"/>
              </a:lnSpc>
              <a:tabLst>
                <a:tab pos="342900" algn="l"/>
              </a:tabLst>
            </a:pPr>
            <a:r>
              <a:rPr lang="en-US" sz="3600" dirty="0"/>
              <a:t>Contamination of needle prior to administration of LA</a:t>
            </a:r>
          </a:p>
          <a:p>
            <a:pPr lvl="1" algn="just">
              <a:lnSpc>
                <a:spcPct val="170000"/>
              </a:lnSpc>
              <a:tabLst>
                <a:tab pos="342900" algn="l"/>
              </a:tabLst>
            </a:pPr>
            <a:r>
              <a:rPr lang="en-US" sz="3600" dirty="0"/>
              <a:t>Improper handling of local anesthetic equipment and improper tissue preparation for injection</a:t>
            </a:r>
          </a:p>
          <a:p>
            <a:pPr lvl="1" algn="just">
              <a:lnSpc>
                <a:spcPct val="170000"/>
              </a:lnSpc>
              <a:tabLst>
                <a:tab pos="342900" algn="l"/>
              </a:tabLst>
            </a:pPr>
            <a:r>
              <a:rPr lang="en-US" sz="3600" dirty="0"/>
              <a:t>Injecting L.A solution into an area of infection</a:t>
            </a:r>
          </a:p>
          <a:p>
            <a:endParaRPr lang="en-IN" dirty="0"/>
          </a:p>
        </p:txBody>
      </p:sp>
    </p:spTree>
    <p:extLst>
      <p:ext uri="{BB962C8B-B14F-4D97-AF65-F5344CB8AC3E}">
        <p14:creationId xmlns:p14="http://schemas.microsoft.com/office/powerpoint/2010/main" val="1280262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gn="just">
              <a:lnSpc>
                <a:spcPct val="150000"/>
              </a:lnSpc>
              <a:tabLst>
                <a:tab pos="342900" algn="l"/>
              </a:tabLst>
            </a:pPr>
            <a:r>
              <a:rPr lang="en-US" sz="1800" b="1" dirty="0"/>
              <a:t>Management </a:t>
            </a:r>
          </a:p>
          <a:p>
            <a:pPr lvl="1" algn="just">
              <a:lnSpc>
                <a:spcPct val="150000"/>
              </a:lnSpc>
              <a:tabLst>
                <a:tab pos="342900" algn="l"/>
              </a:tabLst>
            </a:pPr>
            <a:r>
              <a:rPr lang="en-US" sz="1800" dirty="0"/>
              <a:t>Treatment consists of heat therapy, analgesic, muscle relaxant</a:t>
            </a:r>
          </a:p>
          <a:p>
            <a:pPr lvl="1" algn="just">
              <a:lnSpc>
                <a:spcPct val="150000"/>
              </a:lnSpc>
              <a:tabLst>
                <a:tab pos="342900" algn="l"/>
              </a:tabLst>
            </a:pPr>
            <a:r>
              <a:rPr lang="en-US" sz="1800" dirty="0"/>
              <a:t>If signs and symptoms of </a:t>
            </a:r>
            <a:r>
              <a:rPr lang="en-US" sz="1800" dirty="0" err="1"/>
              <a:t>trismus</a:t>
            </a:r>
            <a:r>
              <a:rPr lang="en-US" sz="1800" dirty="0"/>
              <a:t> persists for more than 3 days patient is started on a 7 day course of penicillin</a:t>
            </a:r>
          </a:p>
          <a:p>
            <a:pPr lvl="1" algn="just">
              <a:lnSpc>
                <a:spcPct val="150000"/>
              </a:lnSpc>
              <a:tabLst>
                <a:tab pos="342900" algn="l"/>
              </a:tabLst>
            </a:pPr>
            <a:r>
              <a:rPr lang="en-US" sz="1800" dirty="0"/>
              <a:t>Erythromycin is substituted if the patient is allergic to penicillin</a:t>
            </a:r>
          </a:p>
          <a:p>
            <a:endParaRPr lang="en-IN" dirty="0"/>
          </a:p>
        </p:txBody>
      </p:sp>
    </p:spTree>
    <p:extLst>
      <p:ext uri="{BB962C8B-B14F-4D97-AF65-F5344CB8AC3E}">
        <p14:creationId xmlns:p14="http://schemas.microsoft.com/office/powerpoint/2010/main" val="26354440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EDEMA</a:t>
            </a:r>
          </a:p>
        </p:txBody>
      </p:sp>
      <p:sp>
        <p:nvSpPr>
          <p:cNvPr id="3" name="Content Placeholder 2"/>
          <p:cNvSpPr>
            <a:spLocks noGrp="1"/>
          </p:cNvSpPr>
          <p:nvPr>
            <p:ph idx="1"/>
          </p:nvPr>
        </p:nvSpPr>
        <p:spPr/>
        <p:txBody>
          <a:bodyPr/>
          <a:lstStyle/>
          <a:p>
            <a:pPr lvl="1" algn="just">
              <a:lnSpc>
                <a:spcPct val="170000"/>
              </a:lnSpc>
              <a:tabLst>
                <a:tab pos="342900" algn="l"/>
              </a:tabLst>
            </a:pPr>
            <a:r>
              <a:rPr lang="en-US" sz="1800" dirty="0"/>
              <a:t>Trauma during injection </a:t>
            </a:r>
          </a:p>
          <a:p>
            <a:pPr lvl="1" algn="just">
              <a:lnSpc>
                <a:spcPct val="170000"/>
              </a:lnSpc>
              <a:tabLst>
                <a:tab pos="342900" algn="l"/>
              </a:tabLst>
            </a:pPr>
            <a:r>
              <a:rPr lang="en-US" sz="1800" dirty="0"/>
              <a:t>Infection </a:t>
            </a:r>
          </a:p>
          <a:p>
            <a:pPr lvl="1" algn="just">
              <a:lnSpc>
                <a:spcPct val="170000"/>
              </a:lnSpc>
              <a:tabLst>
                <a:tab pos="342900" algn="l"/>
              </a:tabLst>
            </a:pPr>
            <a:r>
              <a:rPr lang="en-US" sz="1800" dirty="0"/>
              <a:t>Allergy</a:t>
            </a:r>
          </a:p>
          <a:p>
            <a:pPr lvl="1" algn="just">
              <a:lnSpc>
                <a:spcPct val="170000"/>
              </a:lnSpc>
              <a:tabLst>
                <a:tab pos="342900" algn="l"/>
              </a:tabLst>
            </a:pPr>
            <a:r>
              <a:rPr lang="en-US" sz="1800" dirty="0"/>
              <a:t>Hemorrhage </a:t>
            </a:r>
          </a:p>
          <a:p>
            <a:pPr lvl="1" algn="just">
              <a:lnSpc>
                <a:spcPct val="170000"/>
              </a:lnSpc>
              <a:tabLst>
                <a:tab pos="342900" algn="l"/>
              </a:tabLst>
            </a:pPr>
            <a:r>
              <a:rPr lang="en-US" sz="1800" dirty="0"/>
              <a:t>Injection of irritating solutions </a:t>
            </a:r>
          </a:p>
          <a:p>
            <a:endParaRPr lang="en-IN" dirty="0"/>
          </a:p>
        </p:txBody>
      </p:sp>
      <p:pic>
        <p:nvPicPr>
          <p:cNvPr id="4" name="Picture 3" descr="EDEMA">
            <a:hlinkClick r:id="rId3"/>
          </p:cNvPr>
          <p:cNvPicPr/>
          <p:nvPr/>
        </p:nvPicPr>
        <p:blipFill>
          <a:blip r:embed="rId4"/>
          <a:srcRect/>
          <a:stretch>
            <a:fillRect/>
          </a:stretch>
        </p:blipFill>
        <p:spPr bwMode="auto">
          <a:xfrm>
            <a:off x="5220072" y="2132856"/>
            <a:ext cx="3312367" cy="2736304"/>
          </a:xfrm>
          <a:prstGeom prst="rect">
            <a:avLst/>
          </a:prstGeom>
          <a:noFill/>
          <a:ln w="9525">
            <a:noFill/>
            <a:miter lim="800000"/>
            <a:headEnd/>
            <a:tailEnd/>
          </a:ln>
        </p:spPr>
      </p:pic>
    </p:spTree>
    <p:extLst>
      <p:ext uri="{BB962C8B-B14F-4D97-AF65-F5344CB8AC3E}">
        <p14:creationId xmlns:p14="http://schemas.microsoft.com/office/powerpoint/2010/main" val="3135464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THEORIES OF LA</a:t>
            </a:r>
          </a:p>
        </p:txBody>
      </p:sp>
      <p:sp>
        <p:nvSpPr>
          <p:cNvPr id="3" name="Content Placeholder 2"/>
          <p:cNvSpPr>
            <a:spLocks noGrp="1"/>
          </p:cNvSpPr>
          <p:nvPr>
            <p:ph idx="1"/>
          </p:nvPr>
        </p:nvSpPr>
        <p:spPr/>
        <p:txBody>
          <a:bodyPr/>
          <a:lstStyle/>
          <a:p>
            <a:r>
              <a:rPr lang="en-IN" dirty="0"/>
              <a:t>ACETYL CHOLINE THEORY</a:t>
            </a:r>
          </a:p>
          <a:p>
            <a:r>
              <a:rPr lang="en-US" sz="2400" dirty="0">
                <a:latin typeface="Times" pitchFamily="18" charset="0"/>
              </a:rPr>
              <a:t>Stated that acetylcholine was involved in nerve conduction in addition to its role as a neurotransmitter at nerve synapses.</a:t>
            </a:r>
            <a:endParaRPr lang="en-IN" sz="2400" dirty="0"/>
          </a:p>
        </p:txBody>
      </p:sp>
      <p:pic>
        <p:nvPicPr>
          <p:cNvPr id="4" name="Picture 3" descr="acetylcholine theory">
            <a:hlinkClick r:id="rId3"/>
          </p:cNvPr>
          <p:cNvPicPr/>
          <p:nvPr/>
        </p:nvPicPr>
        <p:blipFill>
          <a:blip r:embed="rId4"/>
          <a:srcRect/>
          <a:stretch>
            <a:fillRect/>
          </a:stretch>
        </p:blipFill>
        <p:spPr bwMode="auto">
          <a:xfrm>
            <a:off x="3131840" y="3212976"/>
            <a:ext cx="4896544" cy="2736303"/>
          </a:xfrm>
          <a:prstGeom prst="rect">
            <a:avLst/>
          </a:prstGeom>
          <a:noFill/>
          <a:ln w="9525">
            <a:noFill/>
            <a:miter lim="800000"/>
            <a:headEnd/>
            <a:tailEnd/>
          </a:ln>
        </p:spPr>
      </p:pic>
    </p:spTree>
    <p:extLst>
      <p:ext uri="{BB962C8B-B14F-4D97-AF65-F5344CB8AC3E}">
        <p14:creationId xmlns:p14="http://schemas.microsoft.com/office/powerpoint/2010/main" val="31233033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SLOUGHING OF TISSUES</a:t>
            </a:r>
          </a:p>
        </p:txBody>
      </p:sp>
      <p:sp>
        <p:nvSpPr>
          <p:cNvPr id="3" name="Content Placeholder 2"/>
          <p:cNvSpPr>
            <a:spLocks noGrp="1"/>
          </p:cNvSpPr>
          <p:nvPr>
            <p:ph idx="1"/>
          </p:nvPr>
        </p:nvSpPr>
        <p:spPr/>
        <p:txBody>
          <a:bodyPr>
            <a:normAutofit/>
          </a:bodyPr>
          <a:lstStyle/>
          <a:p>
            <a:pPr lvl="1" algn="just">
              <a:lnSpc>
                <a:spcPct val="150000"/>
              </a:lnSpc>
              <a:tabLst>
                <a:tab pos="342900" algn="l"/>
              </a:tabLst>
            </a:pPr>
            <a:r>
              <a:rPr lang="en-US" sz="1800" dirty="0"/>
              <a:t>Prolonged irritation of gingival soft tissues lead to a number of unpleasant complications including epithelial desquamation and sterile abscess</a:t>
            </a:r>
          </a:p>
        </p:txBody>
      </p:sp>
      <p:pic>
        <p:nvPicPr>
          <p:cNvPr id="4" name="Content Placeholder 3" descr="44.jpg"/>
          <p:cNvPicPr>
            <a:picLocks noChangeAspect="1"/>
          </p:cNvPicPr>
          <p:nvPr/>
        </p:nvPicPr>
        <p:blipFill>
          <a:blip r:embed="rId3" cstate="print"/>
          <a:srcRect b="4290"/>
          <a:stretch>
            <a:fillRect/>
          </a:stretch>
        </p:blipFill>
        <p:spPr>
          <a:xfrm>
            <a:off x="2550354" y="2996952"/>
            <a:ext cx="3120347" cy="2520280"/>
          </a:xfrm>
          <a:prstGeom prst="rect">
            <a:avLst/>
          </a:prstGeom>
        </p:spPr>
      </p:pic>
    </p:spTree>
    <p:extLst>
      <p:ext uri="{BB962C8B-B14F-4D97-AF65-F5344CB8AC3E}">
        <p14:creationId xmlns:p14="http://schemas.microsoft.com/office/powerpoint/2010/main" val="23538424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pPr algn="just">
              <a:lnSpc>
                <a:spcPct val="150000"/>
              </a:lnSpc>
              <a:tabLst>
                <a:tab pos="342900" algn="l"/>
              </a:tabLst>
            </a:pPr>
            <a:r>
              <a:rPr lang="en-US" sz="1800" b="1" dirty="0"/>
              <a:t>Causes </a:t>
            </a:r>
          </a:p>
          <a:p>
            <a:pPr lvl="1" algn="just">
              <a:lnSpc>
                <a:spcPct val="150000"/>
              </a:lnSpc>
              <a:tabLst>
                <a:tab pos="342900" algn="l"/>
              </a:tabLst>
            </a:pPr>
            <a:r>
              <a:rPr lang="en-US" sz="1800" dirty="0"/>
              <a:t>Epithelial desquamation </a:t>
            </a:r>
          </a:p>
          <a:p>
            <a:pPr lvl="1" algn="just">
              <a:lnSpc>
                <a:spcPct val="150000"/>
              </a:lnSpc>
              <a:tabLst>
                <a:tab pos="342900" algn="l"/>
              </a:tabLst>
            </a:pPr>
            <a:r>
              <a:rPr lang="en-US" sz="1800" dirty="0"/>
              <a:t>Application of a topical anesthetic to gingival tissues for a prolonged period </a:t>
            </a:r>
          </a:p>
          <a:p>
            <a:pPr lvl="1" algn="just">
              <a:lnSpc>
                <a:spcPct val="150000"/>
              </a:lnSpc>
              <a:tabLst>
                <a:tab pos="342900" algn="l"/>
              </a:tabLst>
            </a:pPr>
            <a:r>
              <a:rPr lang="en-US" sz="1800" dirty="0"/>
              <a:t>Heightened sensitivity of the tissues to LA</a:t>
            </a:r>
          </a:p>
          <a:p>
            <a:pPr lvl="1" algn="just">
              <a:lnSpc>
                <a:spcPct val="150000"/>
              </a:lnSpc>
              <a:tabLst>
                <a:tab pos="342900" algn="l"/>
              </a:tabLst>
            </a:pPr>
            <a:r>
              <a:rPr lang="en-US" sz="1800" dirty="0"/>
              <a:t>Reaction in an area where a topical anesthetic has been applied</a:t>
            </a:r>
          </a:p>
          <a:p>
            <a:pPr lvl="1" algn="just">
              <a:lnSpc>
                <a:spcPct val="150000"/>
              </a:lnSpc>
              <a:tabLst>
                <a:tab pos="342900" algn="l"/>
              </a:tabLst>
            </a:pPr>
            <a:r>
              <a:rPr lang="en-US" sz="1800" dirty="0"/>
              <a:t>Sterile abscess</a:t>
            </a:r>
          </a:p>
          <a:p>
            <a:pPr lvl="1" algn="just">
              <a:lnSpc>
                <a:spcPct val="150000"/>
              </a:lnSpc>
              <a:tabLst>
                <a:tab pos="342900" algn="l"/>
              </a:tabLst>
            </a:pPr>
            <a:r>
              <a:rPr lang="en-US" sz="1800" dirty="0"/>
              <a:t>Secondary to prolonged ischemia resulting from the use of a local anesthetic with vasoconstrictor</a:t>
            </a:r>
            <a:endParaRPr lang="en-US" dirty="0"/>
          </a:p>
          <a:p>
            <a:endParaRPr lang="en-IN" dirty="0"/>
          </a:p>
          <a:p>
            <a:endParaRPr lang="en-IN" dirty="0"/>
          </a:p>
        </p:txBody>
      </p:sp>
    </p:spTree>
    <p:extLst>
      <p:ext uri="{BB962C8B-B14F-4D97-AF65-F5344CB8AC3E}">
        <p14:creationId xmlns:p14="http://schemas.microsoft.com/office/powerpoint/2010/main" val="3822043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SOFT TISSUE INJURY</a:t>
            </a:r>
          </a:p>
        </p:txBody>
      </p:sp>
      <p:sp>
        <p:nvSpPr>
          <p:cNvPr id="3" name="Content Placeholder 2"/>
          <p:cNvSpPr>
            <a:spLocks noGrp="1"/>
          </p:cNvSpPr>
          <p:nvPr>
            <p:ph idx="1"/>
          </p:nvPr>
        </p:nvSpPr>
        <p:spPr/>
        <p:txBody>
          <a:bodyPr>
            <a:normAutofit fontScale="70000" lnSpcReduction="20000"/>
          </a:bodyPr>
          <a:lstStyle/>
          <a:p>
            <a:pPr lvl="1" algn="just">
              <a:lnSpc>
                <a:spcPct val="150000"/>
              </a:lnSpc>
              <a:tabLst>
                <a:tab pos="342900" algn="l"/>
              </a:tabLst>
            </a:pPr>
            <a:r>
              <a:rPr lang="en-US" dirty="0"/>
              <a:t>Self inflicted trauma to the lips and tongue is frequently caused by the patient inadvertently biting or chewing these tissues, while still anaesthetized</a:t>
            </a:r>
          </a:p>
          <a:p>
            <a:pPr algn="just">
              <a:lnSpc>
                <a:spcPct val="150000"/>
              </a:lnSpc>
              <a:tabLst>
                <a:tab pos="342900" algn="l"/>
              </a:tabLst>
            </a:pPr>
            <a:r>
              <a:rPr lang="en-US" b="1" dirty="0"/>
              <a:t>Cause</a:t>
            </a:r>
          </a:p>
          <a:p>
            <a:pPr lvl="1" algn="just">
              <a:lnSpc>
                <a:spcPct val="150000"/>
              </a:lnSpc>
              <a:tabLst>
                <a:tab pos="342900" algn="l"/>
              </a:tabLst>
            </a:pPr>
            <a:r>
              <a:rPr lang="en-US" dirty="0"/>
              <a:t>Younger children and mentally or physically disabled children or adults</a:t>
            </a:r>
          </a:p>
          <a:p>
            <a:pPr lvl="1" algn="just">
              <a:lnSpc>
                <a:spcPct val="150000"/>
              </a:lnSpc>
              <a:tabLst>
                <a:tab pos="342900" algn="l"/>
              </a:tabLst>
            </a:pPr>
            <a:r>
              <a:rPr lang="en-US" dirty="0"/>
              <a:t>Soft tissue anesthesia lasting longer</a:t>
            </a:r>
          </a:p>
          <a:p>
            <a:pPr lvl="1" algn="just">
              <a:lnSpc>
                <a:spcPct val="150000"/>
              </a:lnSpc>
              <a:tabLst>
                <a:tab pos="342900" algn="l"/>
              </a:tabLst>
            </a:pPr>
            <a:r>
              <a:rPr lang="en-US" dirty="0"/>
              <a:t>Dental patients receiving longer anesthetic during their treatment are usually dismissed from the dental office with residual soft tissue numbness</a:t>
            </a:r>
          </a:p>
          <a:p>
            <a:endParaRPr lang="en-IN" dirty="0"/>
          </a:p>
        </p:txBody>
      </p:sp>
    </p:spTree>
    <p:extLst>
      <p:ext uri="{BB962C8B-B14F-4D97-AF65-F5344CB8AC3E}">
        <p14:creationId xmlns:p14="http://schemas.microsoft.com/office/powerpoint/2010/main" val="29433938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11.jpg"/>
          <p:cNvPicPr>
            <a:picLocks noGrp="1" noChangeAspect="1"/>
          </p:cNvPicPr>
          <p:nvPr>
            <p:ph idx="1"/>
          </p:nvPr>
        </p:nvPicPr>
        <p:blipFill>
          <a:blip r:embed="rId3" cstate="print"/>
          <a:srcRect r="65670" b="3426"/>
          <a:stretch>
            <a:fillRect/>
          </a:stretch>
        </p:blipFill>
        <p:spPr>
          <a:xfrm>
            <a:off x="827584" y="1521703"/>
            <a:ext cx="1836394" cy="2212097"/>
          </a:xfrm>
          <a:prstGeom prst="rect">
            <a:avLst/>
          </a:prstGeom>
        </p:spPr>
      </p:pic>
      <p:pic>
        <p:nvPicPr>
          <p:cNvPr id="5" name="Picture 4" descr="11.jpg"/>
          <p:cNvPicPr>
            <a:picLocks noChangeAspect="1"/>
          </p:cNvPicPr>
          <p:nvPr/>
        </p:nvPicPr>
        <p:blipFill>
          <a:blip r:embed="rId3" cstate="print"/>
          <a:srcRect l="34330" t="3426" r="1567"/>
          <a:stretch>
            <a:fillRect/>
          </a:stretch>
        </p:blipFill>
        <p:spPr>
          <a:xfrm>
            <a:off x="3635896" y="2780928"/>
            <a:ext cx="4019596" cy="2593086"/>
          </a:xfrm>
          <a:prstGeom prst="rect">
            <a:avLst/>
          </a:prstGeom>
        </p:spPr>
      </p:pic>
    </p:spTree>
    <p:extLst>
      <p:ext uri="{BB962C8B-B14F-4D97-AF65-F5344CB8AC3E}">
        <p14:creationId xmlns:p14="http://schemas.microsoft.com/office/powerpoint/2010/main" val="11859657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FACIAL NERVE PARALYSIS</a:t>
            </a:r>
          </a:p>
        </p:txBody>
      </p:sp>
      <p:sp>
        <p:nvSpPr>
          <p:cNvPr id="3" name="Content Placeholder 2"/>
          <p:cNvSpPr>
            <a:spLocks noGrp="1"/>
          </p:cNvSpPr>
          <p:nvPr>
            <p:ph idx="1"/>
          </p:nvPr>
        </p:nvSpPr>
        <p:spPr/>
        <p:txBody>
          <a:bodyPr/>
          <a:lstStyle/>
          <a:p>
            <a:pPr marL="457200" lvl="1" indent="0" algn="just">
              <a:lnSpc>
                <a:spcPct val="170000"/>
              </a:lnSpc>
              <a:buNone/>
              <a:tabLst>
                <a:tab pos="342900" algn="l"/>
              </a:tabLst>
            </a:pPr>
            <a:r>
              <a:rPr lang="en-US" sz="2000" dirty="0"/>
              <a:t>     CAUSES</a:t>
            </a:r>
          </a:p>
          <a:p>
            <a:pPr lvl="1" algn="just">
              <a:lnSpc>
                <a:spcPct val="170000"/>
              </a:lnSpc>
              <a:tabLst>
                <a:tab pos="342900" algn="l"/>
              </a:tabLst>
            </a:pPr>
            <a:r>
              <a:rPr lang="en-US" sz="2000" dirty="0"/>
              <a:t>Introduction of local anesthetic solution into the capsule of the parotid gland, which is located at the posterior boarder of mandibular ramus</a:t>
            </a:r>
          </a:p>
          <a:p>
            <a:pPr lvl="1" algn="just">
              <a:lnSpc>
                <a:spcPct val="170000"/>
              </a:lnSpc>
              <a:tabLst>
                <a:tab pos="342900" algn="l"/>
              </a:tabLst>
            </a:pPr>
            <a:r>
              <a:rPr lang="en-US" sz="2000" dirty="0"/>
              <a:t>Directing the needle posteriorly or inadvertently deflecting it in a posterior direction during an inferior alveolar nerve block, may place the tip of the needle within the substance of the parotid gland</a:t>
            </a:r>
          </a:p>
          <a:p>
            <a:endParaRPr lang="en-IN" dirty="0"/>
          </a:p>
        </p:txBody>
      </p:sp>
    </p:spTree>
    <p:extLst>
      <p:ext uri="{BB962C8B-B14F-4D97-AF65-F5344CB8AC3E}">
        <p14:creationId xmlns:p14="http://schemas.microsoft.com/office/powerpoint/2010/main" val="38626544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10.jpg"/>
          <p:cNvPicPr>
            <a:picLocks noGrp="1" noChangeAspect="1"/>
          </p:cNvPicPr>
          <p:nvPr>
            <p:ph idx="1"/>
          </p:nvPr>
        </p:nvPicPr>
        <p:blipFill>
          <a:blip r:embed="rId3" cstate="print"/>
          <a:srcRect r="51464"/>
          <a:stretch>
            <a:fillRect/>
          </a:stretch>
        </p:blipFill>
        <p:spPr>
          <a:xfrm>
            <a:off x="1331640" y="2420888"/>
            <a:ext cx="2391366" cy="2686102"/>
          </a:xfrm>
          <a:prstGeom prst="rect">
            <a:avLst/>
          </a:prstGeom>
        </p:spPr>
      </p:pic>
      <p:pic>
        <p:nvPicPr>
          <p:cNvPr id="5" name="Picture 4" descr="10.jpg"/>
          <p:cNvPicPr>
            <a:picLocks noChangeAspect="1"/>
          </p:cNvPicPr>
          <p:nvPr/>
        </p:nvPicPr>
        <p:blipFill>
          <a:blip r:embed="rId3" cstate="print"/>
          <a:srcRect l="50000" t="3069"/>
          <a:stretch>
            <a:fillRect/>
          </a:stretch>
        </p:blipFill>
        <p:spPr>
          <a:xfrm>
            <a:off x="4932040" y="2420888"/>
            <a:ext cx="2734056" cy="2889608"/>
          </a:xfrm>
          <a:prstGeom prst="rect">
            <a:avLst/>
          </a:prstGeom>
        </p:spPr>
      </p:pic>
    </p:spTree>
    <p:extLst>
      <p:ext uri="{BB962C8B-B14F-4D97-AF65-F5344CB8AC3E}">
        <p14:creationId xmlns:p14="http://schemas.microsoft.com/office/powerpoint/2010/main" val="18380168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POST ANESTHETIC INTRA ORAL LESIONS</a:t>
            </a:r>
          </a:p>
        </p:txBody>
      </p:sp>
      <p:sp>
        <p:nvSpPr>
          <p:cNvPr id="3" name="Content Placeholder 2"/>
          <p:cNvSpPr>
            <a:spLocks noGrp="1"/>
          </p:cNvSpPr>
          <p:nvPr>
            <p:ph idx="1"/>
          </p:nvPr>
        </p:nvSpPr>
        <p:spPr/>
        <p:txBody>
          <a:bodyPr>
            <a:normAutofit/>
          </a:bodyPr>
          <a:lstStyle/>
          <a:p>
            <a:r>
              <a:rPr lang="en-IN" sz="1800" dirty="0"/>
              <a:t>Commonly ulcerations</a:t>
            </a:r>
          </a:p>
          <a:p>
            <a:r>
              <a:rPr lang="en-IN" sz="1800" dirty="0"/>
              <a:t>Primary symptom is pain</a:t>
            </a:r>
          </a:p>
          <a:p>
            <a:pPr algn="just">
              <a:lnSpc>
                <a:spcPct val="170000"/>
              </a:lnSpc>
              <a:tabLst>
                <a:tab pos="342900" algn="l"/>
              </a:tabLst>
            </a:pPr>
            <a:r>
              <a:rPr lang="en-US" sz="1800" b="1" dirty="0"/>
              <a:t>Cause </a:t>
            </a:r>
          </a:p>
          <a:p>
            <a:pPr lvl="1" algn="just">
              <a:lnSpc>
                <a:spcPct val="170000"/>
              </a:lnSpc>
              <a:tabLst>
                <a:tab pos="342900" algn="l"/>
              </a:tabLst>
            </a:pPr>
            <a:r>
              <a:rPr lang="en-US" sz="1800" dirty="0"/>
              <a:t>Recurrent </a:t>
            </a:r>
            <a:r>
              <a:rPr lang="en-US" sz="1800" dirty="0" err="1"/>
              <a:t>aphthous</a:t>
            </a:r>
            <a:r>
              <a:rPr lang="en-US" sz="1800" dirty="0"/>
              <a:t> stomatitis and /or Herpes simplex can occur </a:t>
            </a:r>
            <a:r>
              <a:rPr lang="en-US" sz="1800" dirty="0" err="1"/>
              <a:t>intraorally</a:t>
            </a:r>
            <a:r>
              <a:rPr lang="en-US" sz="1800" dirty="0"/>
              <a:t> after a local anesthetic injection or after any trauma to intra oral tissues</a:t>
            </a:r>
          </a:p>
          <a:p>
            <a:pPr lvl="1" algn="just">
              <a:lnSpc>
                <a:spcPct val="170000"/>
              </a:lnSpc>
              <a:tabLst>
                <a:tab pos="342900" algn="l"/>
              </a:tabLst>
            </a:pPr>
            <a:r>
              <a:rPr lang="en-US" sz="1800" dirty="0"/>
              <a:t>Recurrent </a:t>
            </a:r>
            <a:r>
              <a:rPr lang="en-US" sz="1800" dirty="0" err="1"/>
              <a:t>aphthous</a:t>
            </a:r>
            <a:r>
              <a:rPr lang="en-US" sz="1800" dirty="0"/>
              <a:t> stomatitis is more frequently observed, developing on the gingival tissues that are not attached to underlying bone buccal vestibule</a:t>
            </a:r>
          </a:p>
          <a:p>
            <a:pPr lvl="1" algn="just">
              <a:lnSpc>
                <a:spcPct val="170000"/>
              </a:lnSpc>
              <a:tabLst>
                <a:tab pos="342900" algn="l"/>
              </a:tabLst>
            </a:pPr>
            <a:r>
              <a:rPr lang="en-US" sz="1800" dirty="0"/>
              <a:t>Herpes simplex can also develop </a:t>
            </a:r>
            <a:r>
              <a:rPr lang="en-US" sz="1800" dirty="0" err="1"/>
              <a:t>intraorally</a:t>
            </a:r>
            <a:r>
              <a:rPr lang="en-US" sz="1800" dirty="0"/>
              <a:t>, but more common extra orally</a:t>
            </a:r>
          </a:p>
          <a:p>
            <a:pPr lvl="1" algn="just">
              <a:lnSpc>
                <a:spcPct val="170000"/>
              </a:lnSpc>
              <a:tabLst>
                <a:tab pos="342900" algn="l"/>
              </a:tabLst>
            </a:pPr>
            <a:r>
              <a:rPr lang="en-US" sz="1800" dirty="0"/>
              <a:t>Trauma to tissues by a needle or  instrument</a:t>
            </a:r>
            <a:endParaRPr lang="en-IN" sz="1800" dirty="0"/>
          </a:p>
        </p:txBody>
      </p:sp>
    </p:spTree>
    <p:extLst>
      <p:ext uri="{BB962C8B-B14F-4D97-AF65-F5344CB8AC3E}">
        <p14:creationId xmlns:p14="http://schemas.microsoft.com/office/powerpoint/2010/main" val="34785990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45.jpg"/>
          <p:cNvPicPr>
            <a:picLocks noGrp="1" noChangeAspect="1"/>
          </p:cNvPicPr>
          <p:nvPr>
            <p:ph idx="1"/>
          </p:nvPr>
        </p:nvPicPr>
        <p:blipFill>
          <a:blip r:embed="rId3" cstate="print"/>
          <a:srcRect l="1923" t="1768" r="1923" b="1768"/>
          <a:stretch>
            <a:fillRect/>
          </a:stretch>
        </p:blipFill>
        <p:spPr>
          <a:xfrm>
            <a:off x="2483768" y="2564904"/>
            <a:ext cx="3459834" cy="3355698"/>
          </a:xfrm>
          <a:prstGeom prst="rect">
            <a:avLst/>
          </a:prstGeom>
        </p:spPr>
      </p:pic>
    </p:spTree>
    <p:extLst>
      <p:ext uri="{BB962C8B-B14F-4D97-AF65-F5344CB8AC3E}">
        <p14:creationId xmlns:p14="http://schemas.microsoft.com/office/powerpoint/2010/main" val="24659363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SYSTEMIC COMPLICATIONS</a:t>
            </a:r>
          </a:p>
        </p:txBody>
      </p:sp>
      <p:sp>
        <p:nvSpPr>
          <p:cNvPr id="3" name="Content Placeholder 2"/>
          <p:cNvSpPr>
            <a:spLocks noGrp="1"/>
          </p:cNvSpPr>
          <p:nvPr>
            <p:ph idx="1"/>
          </p:nvPr>
        </p:nvSpPr>
        <p:spPr/>
        <p:txBody>
          <a:bodyPr>
            <a:normAutofit lnSpcReduction="10000"/>
          </a:bodyPr>
          <a:lstStyle/>
          <a:p>
            <a:pPr>
              <a:lnSpc>
                <a:spcPct val="150000"/>
              </a:lnSpc>
            </a:pPr>
            <a:r>
              <a:rPr lang="en-US" sz="3000" dirty="0"/>
              <a:t>Syncope</a:t>
            </a:r>
          </a:p>
          <a:p>
            <a:pPr>
              <a:lnSpc>
                <a:spcPct val="150000"/>
              </a:lnSpc>
            </a:pPr>
            <a:r>
              <a:rPr lang="en-US" sz="3000" dirty="0"/>
              <a:t>Adverse drug reactions</a:t>
            </a:r>
          </a:p>
          <a:p>
            <a:pPr>
              <a:lnSpc>
                <a:spcPct val="150000"/>
              </a:lnSpc>
            </a:pPr>
            <a:r>
              <a:rPr lang="en-US" sz="3000" dirty="0"/>
              <a:t>Allergic reactions</a:t>
            </a:r>
          </a:p>
          <a:p>
            <a:pPr>
              <a:lnSpc>
                <a:spcPct val="150000"/>
              </a:lnSpc>
            </a:pPr>
            <a:r>
              <a:rPr lang="en-US" sz="3000" dirty="0"/>
              <a:t>Anaphylaxis</a:t>
            </a:r>
          </a:p>
          <a:p>
            <a:pPr>
              <a:lnSpc>
                <a:spcPct val="150000"/>
              </a:lnSpc>
            </a:pPr>
            <a:r>
              <a:rPr lang="en-US" sz="3000" dirty="0"/>
              <a:t>Idiosyncrasy</a:t>
            </a:r>
          </a:p>
          <a:p>
            <a:pPr>
              <a:lnSpc>
                <a:spcPct val="150000"/>
              </a:lnSpc>
            </a:pPr>
            <a:r>
              <a:rPr lang="en-US" sz="3000" dirty="0"/>
              <a:t>Overdose </a:t>
            </a:r>
          </a:p>
          <a:p>
            <a:endParaRPr lang="en-IN" dirty="0"/>
          </a:p>
        </p:txBody>
      </p:sp>
    </p:spTree>
    <p:extLst>
      <p:ext uri="{BB962C8B-B14F-4D97-AF65-F5344CB8AC3E}">
        <p14:creationId xmlns:p14="http://schemas.microsoft.com/office/powerpoint/2010/main" val="11288109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SYNCOPE</a:t>
            </a:r>
          </a:p>
        </p:txBody>
      </p:sp>
      <p:sp>
        <p:nvSpPr>
          <p:cNvPr id="3" name="Content Placeholder 2"/>
          <p:cNvSpPr>
            <a:spLocks noGrp="1"/>
          </p:cNvSpPr>
          <p:nvPr>
            <p:ph idx="1"/>
          </p:nvPr>
        </p:nvSpPr>
        <p:spPr/>
        <p:txBody>
          <a:bodyPr/>
          <a:lstStyle/>
          <a:p>
            <a:pPr lvl="1" algn="just">
              <a:lnSpc>
                <a:spcPct val="170000"/>
              </a:lnSpc>
              <a:tabLst>
                <a:tab pos="342900" algn="l"/>
              </a:tabLst>
            </a:pPr>
            <a:r>
              <a:rPr lang="en-US" sz="1800" dirty="0"/>
              <a:t>Synonyms</a:t>
            </a:r>
          </a:p>
          <a:p>
            <a:pPr lvl="2" algn="just">
              <a:lnSpc>
                <a:spcPct val="170000"/>
              </a:lnSpc>
              <a:tabLst>
                <a:tab pos="342900" algn="l"/>
              </a:tabLst>
            </a:pPr>
            <a:r>
              <a:rPr lang="en-US" sz="1800" dirty="0"/>
              <a:t>Vasodepressor syncope</a:t>
            </a:r>
          </a:p>
          <a:p>
            <a:pPr lvl="2" algn="just">
              <a:lnSpc>
                <a:spcPct val="170000"/>
              </a:lnSpc>
              <a:tabLst>
                <a:tab pos="342900" algn="l"/>
              </a:tabLst>
            </a:pPr>
            <a:r>
              <a:rPr lang="en-US" sz="1800" dirty="0"/>
              <a:t>vasovagal syncope</a:t>
            </a:r>
          </a:p>
          <a:p>
            <a:pPr lvl="2" algn="just">
              <a:lnSpc>
                <a:spcPct val="170000"/>
              </a:lnSpc>
              <a:tabLst>
                <a:tab pos="342900" algn="l"/>
              </a:tabLst>
            </a:pPr>
            <a:r>
              <a:rPr lang="en-US" sz="1800" dirty="0"/>
              <a:t>Neurogenic syncope</a:t>
            </a:r>
          </a:p>
          <a:p>
            <a:pPr lvl="2" algn="just">
              <a:lnSpc>
                <a:spcPct val="170000"/>
              </a:lnSpc>
              <a:tabLst>
                <a:tab pos="342900" algn="l"/>
              </a:tabLst>
            </a:pPr>
            <a:r>
              <a:rPr lang="en-US" sz="1800" dirty="0" err="1"/>
              <a:t>Pshycogenic</a:t>
            </a:r>
            <a:r>
              <a:rPr lang="en-US" sz="1800" dirty="0"/>
              <a:t> syncope</a:t>
            </a:r>
          </a:p>
          <a:p>
            <a:pPr lvl="2" algn="just">
              <a:lnSpc>
                <a:spcPct val="170000"/>
              </a:lnSpc>
              <a:tabLst>
                <a:tab pos="342900" algn="l"/>
              </a:tabLst>
            </a:pPr>
            <a:r>
              <a:rPr lang="en-US" sz="1800" dirty="0"/>
              <a:t>Atrial bradycardia. </a:t>
            </a:r>
          </a:p>
          <a:p>
            <a:pPr lvl="1" algn="just">
              <a:lnSpc>
                <a:spcPct val="170000"/>
              </a:lnSpc>
              <a:tabLst>
                <a:tab pos="342900" algn="l"/>
              </a:tabLst>
            </a:pPr>
            <a:r>
              <a:rPr lang="en-US" sz="1800" dirty="0"/>
              <a:t>Most frequent complication associated with local anesthesia in dental office</a:t>
            </a:r>
          </a:p>
          <a:p>
            <a:endParaRPr lang="en-IN" dirty="0"/>
          </a:p>
        </p:txBody>
      </p:sp>
      <p:pic>
        <p:nvPicPr>
          <p:cNvPr id="26626" name="Picture 2" descr="E:\MDS\LA\LA images\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340768"/>
            <a:ext cx="3744416" cy="152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5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r>
              <a:rPr lang="en-IN" dirty="0"/>
              <a:t>CALCIUM DISPLACEMENT THEORY</a:t>
            </a:r>
          </a:p>
          <a:p>
            <a:r>
              <a:rPr lang="en-IN" sz="2400" dirty="0"/>
              <a:t>States that local </a:t>
            </a:r>
            <a:r>
              <a:rPr lang="en-IN" sz="2400" dirty="0" err="1"/>
              <a:t>anesthetic</a:t>
            </a:r>
            <a:r>
              <a:rPr lang="en-IN" sz="2400" dirty="0"/>
              <a:t> nerve block was produced by displacement of calcium from some membrane site that controlled permeability of sodium. </a:t>
            </a:r>
          </a:p>
          <a:p>
            <a:pPr marL="0" indent="0">
              <a:buNone/>
            </a:pPr>
            <a:endParaRPr lang="en-IN" dirty="0"/>
          </a:p>
        </p:txBody>
      </p:sp>
      <p:pic>
        <p:nvPicPr>
          <p:cNvPr id="4" name="Picture 3" descr="calcium gate theory">
            <a:hlinkClick r:id="rId2"/>
          </p:cNvPr>
          <p:cNvPicPr/>
          <p:nvPr/>
        </p:nvPicPr>
        <p:blipFill>
          <a:blip r:embed="rId3"/>
          <a:srcRect/>
          <a:stretch>
            <a:fillRect/>
          </a:stretch>
        </p:blipFill>
        <p:spPr bwMode="auto">
          <a:xfrm>
            <a:off x="1951220" y="2780928"/>
            <a:ext cx="4781019" cy="3600400"/>
          </a:xfrm>
          <a:prstGeom prst="rect">
            <a:avLst/>
          </a:prstGeom>
          <a:noFill/>
          <a:ln w="9525">
            <a:noFill/>
            <a:miter lim="800000"/>
            <a:headEnd/>
            <a:tailEnd/>
          </a:ln>
        </p:spPr>
      </p:pic>
    </p:spTree>
    <p:extLst>
      <p:ext uri="{BB962C8B-B14F-4D97-AF65-F5344CB8AC3E}">
        <p14:creationId xmlns:p14="http://schemas.microsoft.com/office/powerpoint/2010/main" val="24782184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gn="just">
              <a:lnSpc>
                <a:spcPct val="170000"/>
              </a:lnSpc>
              <a:tabLst>
                <a:tab pos="342900" algn="l"/>
              </a:tabLst>
            </a:pPr>
            <a:r>
              <a:rPr lang="en-US" sz="2000" b="1" dirty="0"/>
              <a:t>Definition</a:t>
            </a:r>
          </a:p>
          <a:p>
            <a:pPr lvl="1" algn="just">
              <a:lnSpc>
                <a:spcPct val="170000"/>
              </a:lnSpc>
              <a:tabLst>
                <a:tab pos="342900" algn="l"/>
              </a:tabLst>
            </a:pPr>
            <a:r>
              <a:rPr lang="en-US" sz="2000" dirty="0"/>
              <a:t>A transient and sudden loss of consciousness due to cerebral ischemia which occurs due to secondary to a vasodilatation or an increase in peripheral vascular bed, with a corresponding drop in blood pressure</a:t>
            </a:r>
          </a:p>
          <a:p>
            <a:endParaRPr lang="en-IN" dirty="0"/>
          </a:p>
        </p:txBody>
      </p:sp>
    </p:spTree>
    <p:extLst>
      <p:ext uri="{BB962C8B-B14F-4D97-AF65-F5344CB8AC3E}">
        <p14:creationId xmlns:p14="http://schemas.microsoft.com/office/powerpoint/2010/main" val="1597862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1600200"/>
            <a:ext cx="4402832" cy="4525963"/>
          </a:xfrm>
        </p:spPr>
        <p:txBody>
          <a:bodyPr/>
          <a:lstStyle/>
          <a:p>
            <a:r>
              <a:rPr lang="en-IN" sz="2400" dirty="0"/>
              <a:t>C/F -</a:t>
            </a:r>
          </a:p>
          <a:p>
            <a:pPr algn="just">
              <a:lnSpc>
                <a:spcPct val="170000"/>
              </a:lnSpc>
              <a:tabLst>
                <a:tab pos="342900" algn="l"/>
              </a:tabLst>
            </a:pPr>
            <a:r>
              <a:rPr lang="en-US" sz="2000" b="1" dirty="0"/>
              <a:t>Features of </a:t>
            </a:r>
            <a:r>
              <a:rPr lang="en-US" sz="2000" b="1" dirty="0" err="1"/>
              <a:t>presyncope</a:t>
            </a:r>
            <a:endParaRPr lang="en-US" sz="2000" b="1" dirty="0"/>
          </a:p>
          <a:p>
            <a:pPr lvl="1" algn="just">
              <a:lnSpc>
                <a:spcPct val="170000"/>
              </a:lnSpc>
              <a:tabLst>
                <a:tab pos="342900" algn="l"/>
              </a:tabLst>
            </a:pPr>
            <a:r>
              <a:rPr lang="en-US" sz="2000" dirty="0"/>
              <a:t>Feeling of warmth</a:t>
            </a:r>
          </a:p>
          <a:p>
            <a:pPr lvl="1" algn="just">
              <a:lnSpc>
                <a:spcPct val="170000"/>
              </a:lnSpc>
              <a:tabLst>
                <a:tab pos="342900" algn="l"/>
              </a:tabLst>
            </a:pPr>
            <a:r>
              <a:rPr lang="en-US" sz="2000" dirty="0"/>
              <a:t>Heavy perspiration</a:t>
            </a:r>
          </a:p>
          <a:p>
            <a:pPr lvl="1" algn="just">
              <a:lnSpc>
                <a:spcPct val="170000"/>
              </a:lnSpc>
              <a:tabLst>
                <a:tab pos="342900" algn="l"/>
              </a:tabLst>
            </a:pPr>
            <a:r>
              <a:rPr lang="en-US" sz="2000" dirty="0"/>
              <a:t>Pallor especially in the forehead area</a:t>
            </a:r>
          </a:p>
          <a:p>
            <a:pPr lvl="1" algn="just">
              <a:lnSpc>
                <a:spcPct val="170000"/>
              </a:lnSpc>
              <a:tabLst>
                <a:tab pos="342900" algn="l"/>
              </a:tabLst>
            </a:pPr>
            <a:r>
              <a:rPr lang="en-US" sz="2000" dirty="0"/>
              <a:t>Increased respiratory rate	</a:t>
            </a:r>
          </a:p>
          <a:p>
            <a:pPr lvl="1" algn="just">
              <a:lnSpc>
                <a:spcPct val="170000"/>
              </a:lnSpc>
              <a:tabLst>
                <a:tab pos="342900" algn="l"/>
              </a:tabLst>
            </a:pPr>
            <a:r>
              <a:rPr lang="en-US" sz="2000" dirty="0"/>
              <a:t>Rapid pulse</a:t>
            </a:r>
            <a:endParaRPr lang="en-IN" sz="2000" dirty="0"/>
          </a:p>
        </p:txBody>
      </p:sp>
      <p:sp>
        <p:nvSpPr>
          <p:cNvPr id="4" name="TextBox 3"/>
          <p:cNvSpPr txBox="1"/>
          <p:nvPr/>
        </p:nvSpPr>
        <p:spPr>
          <a:xfrm>
            <a:off x="4860032" y="1340768"/>
            <a:ext cx="3744416" cy="5261440"/>
          </a:xfrm>
          <a:prstGeom prst="rect">
            <a:avLst/>
          </a:prstGeom>
          <a:noFill/>
        </p:spPr>
        <p:txBody>
          <a:bodyPr wrap="square" rtlCol="0">
            <a:spAutoFit/>
          </a:bodyPr>
          <a:lstStyle/>
          <a:p>
            <a:pPr algn="just">
              <a:lnSpc>
                <a:spcPct val="170000"/>
              </a:lnSpc>
              <a:tabLst>
                <a:tab pos="342900" algn="l"/>
              </a:tabLst>
            </a:pPr>
            <a:r>
              <a:rPr lang="en-US" sz="2000" b="1" dirty="0"/>
              <a:t>Features of syncope</a:t>
            </a:r>
          </a:p>
          <a:p>
            <a:pPr lvl="1" algn="just">
              <a:lnSpc>
                <a:spcPct val="170000"/>
              </a:lnSpc>
              <a:tabLst>
                <a:tab pos="342900" algn="l"/>
              </a:tabLst>
            </a:pPr>
            <a:r>
              <a:rPr lang="en-US" sz="2000" dirty="0"/>
              <a:t>Pupils dilated</a:t>
            </a:r>
          </a:p>
          <a:p>
            <a:pPr lvl="1" algn="just">
              <a:lnSpc>
                <a:spcPct val="170000"/>
              </a:lnSpc>
              <a:tabLst>
                <a:tab pos="342900" algn="l"/>
              </a:tabLst>
            </a:pPr>
            <a:r>
              <a:rPr lang="en-US" sz="2000" dirty="0"/>
              <a:t>Giddiness</a:t>
            </a:r>
          </a:p>
          <a:p>
            <a:pPr lvl="1" algn="just">
              <a:lnSpc>
                <a:spcPct val="170000"/>
              </a:lnSpc>
              <a:tabLst>
                <a:tab pos="342900" algn="l"/>
              </a:tabLst>
            </a:pPr>
            <a:r>
              <a:rPr lang="en-US" sz="2000" dirty="0"/>
              <a:t>Hypotension</a:t>
            </a:r>
          </a:p>
          <a:p>
            <a:pPr lvl="1" algn="just">
              <a:lnSpc>
                <a:spcPct val="170000"/>
              </a:lnSpc>
              <a:tabLst>
                <a:tab pos="342900" algn="l"/>
              </a:tabLst>
            </a:pPr>
            <a:r>
              <a:rPr lang="en-US" sz="2000" dirty="0"/>
              <a:t>Bradycardia</a:t>
            </a:r>
          </a:p>
          <a:p>
            <a:pPr lvl="1" algn="just">
              <a:lnSpc>
                <a:spcPct val="170000"/>
              </a:lnSpc>
              <a:tabLst>
                <a:tab pos="342900" algn="l"/>
              </a:tabLst>
            </a:pPr>
            <a:r>
              <a:rPr lang="en-US" sz="2000" dirty="0"/>
              <a:t>Visual disturbance</a:t>
            </a:r>
          </a:p>
          <a:p>
            <a:pPr lvl="1" algn="just">
              <a:lnSpc>
                <a:spcPct val="170000"/>
              </a:lnSpc>
              <a:tabLst>
                <a:tab pos="342900" algn="l"/>
              </a:tabLst>
            </a:pPr>
            <a:r>
              <a:rPr lang="en-US" sz="2000" dirty="0"/>
              <a:t>Weak pulse</a:t>
            </a:r>
          </a:p>
          <a:p>
            <a:pPr algn="just">
              <a:lnSpc>
                <a:spcPct val="170000"/>
              </a:lnSpc>
              <a:tabLst>
                <a:tab pos="342900" algn="l"/>
              </a:tabLst>
            </a:pPr>
            <a:r>
              <a:rPr lang="en-US" sz="2000" b="1" dirty="0"/>
              <a:t>Features of post syncope</a:t>
            </a:r>
          </a:p>
          <a:p>
            <a:pPr lvl="1" algn="just">
              <a:lnSpc>
                <a:spcPct val="170000"/>
              </a:lnSpc>
              <a:tabLst>
                <a:tab pos="342900" algn="l"/>
              </a:tabLst>
            </a:pPr>
            <a:r>
              <a:rPr lang="en-US" sz="2000" dirty="0"/>
              <a:t>Unconsciousness</a:t>
            </a:r>
          </a:p>
          <a:p>
            <a:pPr lvl="1" algn="just">
              <a:lnSpc>
                <a:spcPct val="170000"/>
              </a:lnSpc>
              <a:tabLst>
                <a:tab pos="342900" algn="l"/>
              </a:tabLst>
            </a:pPr>
            <a:r>
              <a:rPr lang="en-US" sz="2000" dirty="0"/>
              <a:t>Mental confusion</a:t>
            </a:r>
          </a:p>
        </p:txBody>
      </p:sp>
    </p:spTree>
    <p:extLst>
      <p:ext uri="{BB962C8B-B14F-4D97-AF65-F5344CB8AC3E}">
        <p14:creationId xmlns:p14="http://schemas.microsoft.com/office/powerpoint/2010/main" val="27282875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dirty="0"/>
              <a:t>MANAGEMENT</a:t>
            </a:r>
          </a:p>
          <a:p>
            <a:pPr lvl="1" algn="just">
              <a:lnSpc>
                <a:spcPct val="170000"/>
              </a:lnSpc>
              <a:tabLst>
                <a:tab pos="342900" algn="l"/>
              </a:tabLst>
            </a:pPr>
            <a:r>
              <a:rPr lang="en-US" sz="2000" dirty="0"/>
              <a:t>Avoid precipitating factors</a:t>
            </a:r>
          </a:p>
          <a:p>
            <a:pPr lvl="1" algn="just">
              <a:lnSpc>
                <a:spcPct val="170000"/>
              </a:lnSpc>
              <a:tabLst>
                <a:tab pos="342900" algn="l"/>
              </a:tabLst>
            </a:pPr>
            <a:r>
              <a:rPr lang="en-US" sz="2000" dirty="0"/>
              <a:t>Avoid waiting for prolonged periods</a:t>
            </a:r>
          </a:p>
          <a:p>
            <a:pPr lvl="1" algn="just">
              <a:lnSpc>
                <a:spcPct val="170000"/>
              </a:lnSpc>
              <a:tabLst>
                <a:tab pos="342900" algn="l"/>
              </a:tabLst>
            </a:pPr>
            <a:r>
              <a:rPr lang="en-US" sz="2000" dirty="0"/>
              <a:t>Avoid starvation</a:t>
            </a:r>
          </a:p>
          <a:p>
            <a:pPr lvl="1" algn="just">
              <a:lnSpc>
                <a:spcPct val="170000"/>
              </a:lnSpc>
              <a:tabLst>
                <a:tab pos="342900" algn="l"/>
              </a:tabLst>
            </a:pPr>
            <a:r>
              <a:rPr lang="en-US" sz="2000" dirty="0"/>
              <a:t>Explain the procedure to the patient</a:t>
            </a:r>
          </a:p>
          <a:p>
            <a:pPr lvl="1" algn="just">
              <a:lnSpc>
                <a:spcPct val="170000"/>
              </a:lnSpc>
              <a:tabLst>
                <a:tab pos="342900" algn="l"/>
              </a:tabLst>
            </a:pPr>
            <a:r>
              <a:rPr lang="en-US" sz="2000" dirty="0"/>
              <a:t>Never go for sudden unexpected procedures</a:t>
            </a:r>
          </a:p>
          <a:p>
            <a:pPr lvl="1" algn="just">
              <a:lnSpc>
                <a:spcPct val="170000"/>
              </a:lnSpc>
              <a:tabLst>
                <a:tab pos="342900" algn="l"/>
              </a:tabLst>
            </a:pPr>
            <a:r>
              <a:rPr lang="en-US" sz="2000" dirty="0"/>
              <a:t>Never have sudden site of instruments</a:t>
            </a:r>
          </a:p>
          <a:p>
            <a:pPr lvl="1" algn="just">
              <a:lnSpc>
                <a:spcPct val="170000"/>
              </a:lnSpc>
              <a:tabLst>
                <a:tab pos="342900" algn="l"/>
              </a:tabLst>
            </a:pPr>
            <a:r>
              <a:rPr lang="en-US" sz="2000" dirty="0"/>
              <a:t>Discontinue any procedures in progress</a:t>
            </a:r>
          </a:p>
          <a:p>
            <a:endParaRPr lang="en-IN" dirty="0"/>
          </a:p>
        </p:txBody>
      </p:sp>
    </p:spTree>
    <p:extLst>
      <p:ext uri="{BB962C8B-B14F-4D97-AF65-F5344CB8AC3E}">
        <p14:creationId xmlns:p14="http://schemas.microsoft.com/office/powerpoint/2010/main" val="3673021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MDS\LA\LA images\14275_228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055" y="3056238"/>
            <a:ext cx="5849328" cy="28210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61020" y="1015299"/>
            <a:ext cx="8229600" cy="5510045"/>
          </a:xfrm>
        </p:spPr>
        <p:txBody>
          <a:bodyPr>
            <a:normAutofit/>
          </a:bodyPr>
          <a:lstStyle/>
          <a:p>
            <a:pPr lvl="1" algn="just">
              <a:lnSpc>
                <a:spcPct val="150000"/>
              </a:lnSpc>
              <a:tabLst>
                <a:tab pos="342900" algn="l"/>
              </a:tabLst>
            </a:pPr>
            <a:r>
              <a:rPr lang="en-US" sz="1800" dirty="0"/>
              <a:t>Lower the chair back by 100 and the legs are slightly elevated by 30-40° , thus placing the patient in a semi reclining position</a:t>
            </a:r>
          </a:p>
          <a:p>
            <a:pPr lvl="1" algn="just">
              <a:lnSpc>
                <a:spcPct val="150000"/>
              </a:lnSpc>
              <a:tabLst>
                <a:tab pos="342900" algn="l"/>
              </a:tabLst>
            </a:pPr>
            <a:r>
              <a:rPr lang="en-US" sz="1800" dirty="0"/>
              <a:t>This position aids venous return from the lower body and prevents venous congestion in the upper body</a:t>
            </a:r>
          </a:p>
          <a:p>
            <a:pPr lvl="2" algn="just">
              <a:lnSpc>
                <a:spcPct val="150000"/>
              </a:lnSpc>
              <a:tabLst>
                <a:tab pos="342900" algn="l"/>
              </a:tabLst>
            </a:pPr>
            <a:endParaRPr lang="en-US" sz="1800" dirty="0"/>
          </a:p>
          <a:p>
            <a:endParaRPr lang="en-IN" dirty="0"/>
          </a:p>
        </p:txBody>
      </p:sp>
    </p:spTree>
    <p:extLst>
      <p:ext uri="{BB962C8B-B14F-4D97-AF65-F5344CB8AC3E}">
        <p14:creationId xmlns:p14="http://schemas.microsoft.com/office/powerpoint/2010/main" val="1321421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692696"/>
            <a:ext cx="8229600" cy="5433467"/>
          </a:xfrm>
        </p:spPr>
        <p:txBody>
          <a:bodyPr>
            <a:noAutofit/>
          </a:bodyPr>
          <a:lstStyle/>
          <a:p>
            <a:pPr lvl="1" algn="just">
              <a:lnSpc>
                <a:spcPct val="150000"/>
              </a:lnSpc>
              <a:tabLst>
                <a:tab pos="342900" algn="l"/>
              </a:tabLst>
            </a:pPr>
            <a:r>
              <a:rPr lang="en-US" sz="1800" dirty="0"/>
              <a:t>If the patient is conscious, ask him to take a few deep breaths or smell ammonia spirit </a:t>
            </a:r>
          </a:p>
          <a:p>
            <a:pPr lvl="1" algn="just">
              <a:lnSpc>
                <a:spcPct val="150000"/>
              </a:lnSpc>
              <a:tabLst>
                <a:tab pos="342900" algn="l"/>
              </a:tabLst>
            </a:pPr>
            <a:r>
              <a:rPr lang="en-US" sz="1800" dirty="0"/>
              <a:t>Check the vital signs</a:t>
            </a:r>
          </a:p>
          <a:p>
            <a:pPr lvl="1" algn="just">
              <a:lnSpc>
                <a:spcPct val="150000"/>
              </a:lnSpc>
              <a:tabLst>
                <a:tab pos="342900" algn="l"/>
              </a:tabLst>
            </a:pPr>
            <a:r>
              <a:rPr lang="en-US" sz="1800" dirty="0"/>
              <a:t>Monitor airway, breathing, circulation</a:t>
            </a:r>
          </a:p>
          <a:p>
            <a:pPr lvl="1" algn="just">
              <a:lnSpc>
                <a:spcPct val="150000"/>
              </a:lnSpc>
              <a:tabLst>
                <a:tab pos="342900" algn="l"/>
              </a:tabLst>
            </a:pPr>
            <a:r>
              <a:rPr lang="en-US" sz="1800" dirty="0"/>
              <a:t>Airway</a:t>
            </a:r>
          </a:p>
          <a:p>
            <a:pPr lvl="2" algn="just">
              <a:lnSpc>
                <a:spcPct val="150000"/>
              </a:lnSpc>
              <a:tabLst>
                <a:tab pos="342900" algn="l"/>
              </a:tabLst>
            </a:pPr>
            <a:r>
              <a:rPr lang="en-US" sz="1800" dirty="0"/>
              <a:t>Maintain patient airway</a:t>
            </a:r>
          </a:p>
          <a:p>
            <a:pPr lvl="1" algn="just">
              <a:lnSpc>
                <a:spcPct val="150000"/>
              </a:lnSpc>
              <a:tabLst>
                <a:tab pos="342900" algn="l"/>
              </a:tabLst>
            </a:pPr>
            <a:r>
              <a:rPr lang="en-US" sz="1800" dirty="0"/>
              <a:t>Breathing</a:t>
            </a:r>
          </a:p>
          <a:p>
            <a:pPr lvl="2" algn="just">
              <a:lnSpc>
                <a:spcPct val="150000"/>
              </a:lnSpc>
              <a:tabLst>
                <a:tab pos="342900" algn="l"/>
              </a:tabLst>
            </a:pPr>
            <a:r>
              <a:rPr lang="en-US" sz="1800" dirty="0"/>
              <a:t>If the patient is unable to breathe go for artificial ventilation</a:t>
            </a:r>
          </a:p>
          <a:p>
            <a:pPr lvl="1" algn="just">
              <a:lnSpc>
                <a:spcPct val="150000"/>
              </a:lnSpc>
              <a:tabLst>
                <a:tab pos="342900" algn="l"/>
              </a:tabLst>
            </a:pPr>
            <a:r>
              <a:rPr lang="en-US" sz="1800" dirty="0"/>
              <a:t>Circulation</a:t>
            </a:r>
          </a:p>
          <a:p>
            <a:pPr lvl="2" algn="just">
              <a:lnSpc>
                <a:spcPct val="150000"/>
              </a:lnSpc>
              <a:tabLst>
                <a:tab pos="342900" algn="l"/>
              </a:tabLst>
            </a:pPr>
            <a:r>
              <a:rPr lang="en-US" sz="1800" dirty="0"/>
              <a:t>Oral fluids</a:t>
            </a:r>
          </a:p>
          <a:p>
            <a:pPr lvl="2" algn="just">
              <a:lnSpc>
                <a:spcPct val="150000"/>
              </a:lnSpc>
              <a:tabLst>
                <a:tab pos="342900" algn="l"/>
              </a:tabLst>
            </a:pPr>
            <a:r>
              <a:rPr lang="en-US" sz="1800" dirty="0"/>
              <a:t>IV fluids</a:t>
            </a:r>
            <a:endParaRPr lang="en-US" sz="1800" b="1" dirty="0"/>
          </a:p>
          <a:p>
            <a:endParaRPr lang="en-IN" sz="1800" dirty="0"/>
          </a:p>
        </p:txBody>
      </p:sp>
    </p:spTree>
    <p:extLst>
      <p:ext uri="{BB962C8B-B14F-4D97-AF65-F5344CB8AC3E}">
        <p14:creationId xmlns:p14="http://schemas.microsoft.com/office/powerpoint/2010/main" val="14608584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ADVERSE DRUG REACTION</a:t>
            </a:r>
          </a:p>
        </p:txBody>
      </p:sp>
      <p:sp>
        <p:nvSpPr>
          <p:cNvPr id="3" name="Content Placeholder 2"/>
          <p:cNvSpPr>
            <a:spLocks noGrp="1"/>
          </p:cNvSpPr>
          <p:nvPr>
            <p:ph idx="1"/>
          </p:nvPr>
        </p:nvSpPr>
        <p:spPr/>
        <p:txBody>
          <a:bodyPr>
            <a:normAutofit lnSpcReduction="10000"/>
          </a:bodyPr>
          <a:lstStyle/>
          <a:p>
            <a:pPr algn="just">
              <a:lnSpc>
                <a:spcPct val="170000"/>
              </a:lnSpc>
              <a:tabLst>
                <a:tab pos="342900" algn="l"/>
              </a:tabLst>
            </a:pPr>
            <a:r>
              <a:rPr lang="en-US" sz="1800" b="1" dirty="0"/>
              <a:t>Allergic reactions and anaphylaxis</a:t>
            </a:r>
            <a:endParaRPr lang="en-US" sz="1800" dirty="0"/>
          </a:p>
          <a:p>
            <a:pPr lvl="1" algn="just">
              <a:lnSpc>
                <a:spcPct val="170000"/>
              </a:lnSpc>
              <a:tabLst>
                <a:tab pos="342900" algn="l"/>
              </a:tabLst>
            </a:pPr>
            <a:r>
              <a:rPr lang="en-US" sz="1800" dirty="0"/>
              <a:t>Drug allergy may be defined as a specific hypersensitivity to a drug or a chemical agent</a:t>
            </a:r>
          </a:p>
          <a:p>
            <a:pPr algn="just">
              <a:lnSpc>
                <a:spcPct val="170000"/>
              </a:lnSpc>
              <a:tabLst>
                <a:tab pos="342900" algn="l"/>
              </a:tabLst>
            </a:pPr>
            <a:r>
              <a:rPr lang="en-US" sz="1800" b="1" dirty="0"/>
              <a:t>Manifestations:</a:t>
            </a:r>
          </a:p>
          <a:p>
            <a:pPr lvl="1" algn="just">
              <a:lnSpc>
                <a:spcPct val="170000"/>
              </a:lnSpc>
              <a:tabLst>
                <a:tab pos="342900" algn="l"/>
              </a:tabLst>
            </a:pPr>
            <a:r>
              <a:rPr lang="en-US" sz="1800" dirty="0"/>
              <a:t>Itching, </a:t>
            </a:r>
            <a:r>
              <a:rPr lang="en-US" sz="1800" dirty="0" err="1"/>
              <a:t>Erthema</a:t>
            </a:r>
            <a:r>
              <a:rPr lang="en-US" sz="1800" dirty="0"/>
              <a:t>, </a:t>
            </a:r>
            <a:r>
              <a:rPr lang="en-US" sz="1800" dirty="0" err="1"/>
              <a:t>Urticaria</a:t>
            </a:r>
            <a:r>
              <a:rPr lang="en-US" sz="1800" dirty="0"/>
              <a:t>, </a:t>
            </a:r>
            <a:r>
              <a:rPr lang="en-US" sz="1800" dirty="0" err="1"/>
              <a:t>Pruritis</a:t>
            </a:r>
            <a:endParaRPr lang="en-US" sz="1800" dirty="0"/>
          </a:p>
          <a:p>
            <a:pPr lvl="1" algn="just">
              <a:lnSpc>
                <a:spcPct val="170000"/>
              </a:lnSpc>
              <a:tabLst>
                <a:tab pos="342900" algn="l"/>
              </a:tabLst>
            </a:pPr>
            <a:r>
              <a:rPr lang="en-US" sz="1800" dirty="0"/>
              <a:t>Laryngeal edema, Bronchospasm</a:t>
            </a:r>
          </a:p>
          <a:p>
            <a:pPr lvl="1" algn="just">
              <a:lnSpc>
                <a:spcPct val="170000"/>
              </a:lnSpc>
              <a:tabLst>
                <a:tab pos="342900" algn="l"/>
              </a:tabLst>
            </a:pPr>
            <a:r>
              <a:rPr lang="en-US" sz="1800" dirty="0" err="1"/>
              <a:t>Dysphnoea</a:t>
            </a:r>
            <a:r>
              <a:rPr lang="en-US" sz="1800" dirty="0"/>
              <a:t>, Respiratory collapse</a:t>
            </a:r>
          </a:p>
          <a:p>
            <a:pPr lvl="1" algn="just">
              <a:lnSpc>
                <a:spcPct val="170000"/>
              </a:lnSpc>
              <a:tabLst>
                <a:tab pos="342900" algn="l"/>
              </a:tabLst>
            </a:pPr>
            <a:r>
              <a:rPr lang="en-US" sz="1800" dirty="0"/>
              <a:t>Skin reactions</a:t>
            </a:r>
          </a:p>
          <a:p>
            <a:pPr lvl="2" algn="just">
              <a:lnSpc>
                <a:spcPct val="170000"/>
              </a:lnSpc>
              <a:tabLst>
                <a:tab pos="342900" algn="l"/>
              </a:tabLst>
            </a:pPr>
            <a:r>
              <a:rPr lang="en-US" sz="1800" dirty="0"/>
              <a:t>Rashes, </a:t>
            </a:r>
            <a:r>
              <a:rPr lang="en-US" sz="1800" dirty="0" err="1"/>
              <a:t>Urticaria</a:t>
            </a:r>
            <a:r>
              <a:rPr lang="en-US" sz="1800" dirty="0"/>
              <a:t>, </a:t>
            </a:r>
            <a:r>
              <a:rPr lang="en-US" sz="1800" dirty="0" err="1"/>
              <a:t>Pruritis</a:t>
            </a:r>
            <a:endParaRPr lang="en-US" sz="1800" dirty="0"/>
          </a:p>
          <a:p>
            <a:endParaRPr lang="en-IN" dirty="0"/>
          </a:p>
        </p:txBody>
      </p:sp>
    </p:spTree>
    <p:extLst>
      <p:ext uri="{BB962C8B-B14F-4D97-AF65-F5344CB8AC3E}">
        <p14:creationId xmlns:p14="http://schemas.microsoft.com/office/powerpoint/2010/main" val="29894450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lvl="1">
              <a:lnSpc>
                <a:spcPct val="170000"/>
              </a:lnSpc>
            </a:pPr>
            <a:r>
              <a:rPr lang="en-US" sz="1800" dirty="0"/>
              <a:t>Smooth muscles</a:t>
            </a:r>
          </a:p>
          <a:p>
            <a:pPr lvl="2">
              <a:lnSpc>
                <a:spcPct val="170000"/>
              </a:lnSpc>
            </a:pPr>
            <a:r>
              <a:rPr lang="en-US" sz="1800" dirty="0"/>
              <a:t>Gastrointestinal muscle involvement</a:t>
            </a:r>
          </a:p>
          <a:p>
            <a:pPr lvl="2">
              <a:lnSpc>
                <a:spcPct val="170000"/>
              </a:lnSpc>
            </a:pPr>
            <a:r>
              <a:rPr lang="en-US" sz="1800" dirty="0"/>
              <a:t>Nausea, vomiting, abdominal cramps</a:t>
            </a:r>
          </a:p>
          <a:p>
            <a:pPr lvl="1">
              <a:lnSpc>
                <a:spcPct val="170000"/>
              </a:lnSpc>
            </a:pPr>
            <a:r>
              <a:rPr lang="en-US" sz="1800" dirty="0"/>
              <a:t>Respiration</a:t>
            </a:r>
          </a:p>
          <a:p>
            <a:pPr lvl="2">
              <a:lnSpc>
                <a:spcPct val="170000"/>
              </a:lnSpc>
            </a:pPr>
            <a:r>
              <a:rPr lang="en-US" sz="1800" dirty="0"/>
              <a:t>Bronchospasm, </a:t>
            </a:r>
            <a:r>
              <a:rPr lang="en-US" sz="1800" dirty="0" err="1"/>
              <a:t>Dyspnoes,Dysphonia</a:t>
            </a:r>
            <a:endParaRPr lang="en-US" sz="1800" dirty="0"/>
          </a:p>
          <a:p>
            <a:pPr lvl="1">
              <a:lnSpc>
                <a:spcPct val="170000"/>
              </a:lnSpc>
            </a:pPr>
            <a:r>
              <a:rPr lang="en-US" sz="1800" dirty="0"/>
              <a:t>CVS</a:t>
            </a:r>
          </a:p>
          <a:p>
            <a:pPr lvl="2">
              <a:lnSpc>
                <a:spcPct val="170000"/>
              </a:lnSpc>
            </a:pPr>
            <a:r>
              <a:rPr lang="en-US" sz="1800" dirty="0"/>
              <a:t>Cardiovascular collapse</a:t>
            </a:r>
          </a:p>
          <a:p>
            <a:endParaRPr lang="en-IN" dirty="0"/>
          </a:p>
        </p:txBody>
      </p:sp>
    </p:spTree>
    <p:extLst>
      <p:ext uri="{BB962C8B-B14F-4D97-AF65-F5344CB8AC3E}">
        <p14:creationId xmlns:p14="http://schemas.microsoft.com/office/powerpoint/2010/main" val="3621461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a:bodyPr>
          <a:lstStyle/>
          <a:p>
            <a:pPr lvl="1" algn="just">
              <a:lnSpc>
                <a:spcPct val="170000"/>
              </a:lnSpc>
              <a:tabLst>
                <a:tab pos="342900" algn="l"/>
              </a:tabLst>
            </a:pPr>
            <a:r>
              <a:rPr lang="en-US" sz="1800" dirty="0"/>
              <a:t>TREATMENT</a:t>
            </a:r>
          </a:p>
          <a:p>
            <a:pPr lvl="1" algn="just">
              <a:lnSpc>
                <a:spcPct val="170000"/>
              </a:lnSpc>
              <a:tabLst>
                <a:tab pos="342900" algn="l"/>
              </a:tabLst>
            </a:pPr>
            <a:r>
              <a:rPr lang="en-US" sz="1800" dirty="0"/>
              <a:t>Administration of oral </a:t>
            </a:r>
            <a:r>
              <a:rPr lang="en-US" sz="1800" dirty="0" err="1"/>
              <a:t>aantihistaminics</a:t>
            </a:r>
            <a:endParaRPr lang="en-US" sz="1800" dirty="0"/>
          </a:p>
          <a:p>
            <a:pPr lvl="1" algn="just">
              <a:lnSpc>
                <a:spcPct val="170000"/>
              </a:lnSpc>
              <a:tabLst>
                <a:tab pos="342900" algn="l"/>
              </a:tabLst>
            </a:pPr>
            <a:r>
              <a:rPr lang="en-US" sz="1800" dirty="0" err="1"/>
              <a:t>Avil</a:t>
            </a:r>
            <a:r>
              <a:rPr lang="en-US" sz="1800" dirty="0"/>
              <a:t> (</a:t>
            </a:r>
            <a:r>
              <a:rPr lang="en-US" sz="1800" dirty="0" err="1"/>
              <a:t>Chlorpheniramine</a:t>
            </a:r>
            <a:r>
              <a:rPr lang="en-US" sz="1800" dirty="0"/>
              <a:t> </a:t>
            </a:r>
            <a:r>
              <a:rPr lang="en-US" sz="1800" dirty="0" err="1"/>
              <a:t>meleate</a:t>
            </a:r>
            <a:r>
              <a:rPr lang="en-US" sz="1800" dirty="0"/>
              <a:t>) 25-50 mg orally in minor cases injection if severe</a:t>
            </a:r>
          </a:p>
          <a:p>
            <a:pPr lvl="1" algn="just">
              <a:lnSpc>
                <a:spcPct val="170000"/>
              </a:lnSpc>
              <a:tabLst>
                <a:tab pos="342900" algn="l"/>
              </a:tabLst>
            </a:pPr>
            <a:r>
              <a:rPr lang="en-US" sz="1800" dirty="0"/>
              <a:t>Injection adrenaline 0.5 mg 1 in 1000 1M/SC followed by injection antihistamine</a:t>
            </a:r>
          </a:p>
          <a:p>
            <a:pPr lvl="1" algn="just">
              <a:lnSpc>
                <a:spcPct val="170000"/>
              </a:lnSpc>
              <a:tabLst>
                <a:tab pos="342900" algn="l"/>
              </a:tabLst>
            </a:pPr>
            <a:r>
              <a:rPr lang="en-US" sz="1800" dirty="0"/>
              <a:t>Injection corticosteroid</a:t>
            </a:r>
          </a:p>
          <a:p>
            <a:pPr lvl="2" algn="just">
              <a:lnSpc>
                <a:spcPct val="170000"/>
              </a:lnSpc>
              <a:tabLst>
                <a:tab pos="342900" algn="l"/>
              </a:tabLst>
            </a:pPr>
            <a:r>
              <a:rPr lang="en-US" sz="1800" dirty="0"/>
              <a:t>Hydrocortisone 100 mg IV</a:t>
            </a:r>
          </a:p>
          <a:p>
            <a:pPr lvl="2" algn="just">
              <a:lnSpc>
                <a:spcPct val="170000"/>
              </a:lnSpc>
              <a:tabLst>
                <a:tab pos="342900" algn="l"/>
              </a:tabLst>
            </a:pPr>
            <a:r>
              <a:rPr lang="en-US" sz="1800" dirty="0"/>
              <a:t>Betamethasone 8 mg IV</a:t>
            </a:r>
          </a:p>
          <a:p>
            <a:pPr lvl="2" algn="just">
              <a:lnSpc>
                <a:spcPct val="170000"/>
              </a:lnSpc>
              <a:tabLst>
                <a:tab pos="342900" algn="l"/>
              </a:tabLst>
            </a:pPr>
            <a:r>
              <a:rPr lang="en-US" sz="1800" dirty="0" err="1"/>
              <a:t>Hexamethasone</a:t>
            </a:r>
            <a:endParaRPr lang="en-US" sz="1800" dirty="0"/>
          </a:p>
          <a:p>
            <a:endParaRPr lang="en-IN" dirty="0"/>
          </a:p>
        </p:txBody>
      </p:sp>
    </p:spTree>
    <p:extLst>
      <p:ext uri="{BB962C8B-B14F-4D97-AF65-F5344CB8AC3E}">
        <p14:creationId xmlns:p14="http://schemas.microsoft.com/office/powerpoint/2010/main" val="19852600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OVERDOSAGE</a:t>
            </a:r>
          </a:p>
        </p:txBody>
      </p:sp>
      <p:sp>
        <p:nvSpPr>
          <p:cNvPr id="3" name="Content Placeholder 2"/>
          <p:cNvSpPr>
            <a:spLocks noGrp="1"/>
          </p:cNvSpPr>
          <p:nvPr>
            <p:ph idx="1"/>
          </p:nvPr>
        </p:nvSpPr>
        <p:spPr>
          <a:xfrm>
            <a:off x="457200" y="1600200"/>
            <a:ext cx="4618856" cy="4525963"/>
          </a:xfrm>
        </p:spPr>
        <p:txBody>
          <a:bodyPr/>
          <a:lstStyle/>
          <a:p>
            <a:pPr algn="just">
              <a:lnSpc>
                <a:spcPct val="170000"/>
              </a:lnSpc>
              <a:buNone/>
              <a:tabLst>
                <a:tab pos="342900" algn="l"/>
              </a:tabLst>
            </a:pPr>
            <a:r>
              <a:rPr lang="en-US" sz="1800" b="1" u="sng" dirty="0"/>
              <a:t>Over dosage</a:t>
            </a:r>
          </a:p>
          <a:p>
            <a:pPr lvl="1" algn="just">
              <a:lnSpc>
                <a:spcPct val="170000"/>
              </a:lnSpc>
              <a:tabLst>
                <a:tab pos="342900" algn="l"/>
              </a:tabLst>
            </a:pPr>
            <a:r>
              <a:rPr lang="en-US" sz="1800" dirty="0"/>
              <a:t>A drug overdose reaction has been defined as those clinical signs and symptoms that result from an overly high blood of a drug in various target organs and tissues</a:t>
            </a:r>
          </a:p>
          <a:p>
            <a:endParaRPr lang="en-IN" dirty="0"/>
          </a:p>
        </p:txBody>
      </p:sp>
      <p:pic>
        <p:nvPicPr>
          <p:cNvPr id="28674" name="Picture 2" descr="E:\MDS\LA\LA images\Kloss-and-Bruce-Local-Anaesthe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124744"/>
            <a:ext cx="3600400" cy="538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5208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404664"/>
            <a:ext cx="4042792" cy="5721499"/>
          </a:xfrm>
        </p:spPr>
        <p:txBody>
          <a:bodyPr/>
          <a:lstStyle/>
          <a:p>
            <a:endParaRPr lang="en-IN" dirty="0"/>
          </a:p>
          <a:p>
            <a:r>
              <a:rPr lang="en-IN" dirty="0"/>
              <a:t>Predisposing factors</a:t>
            </a:r>
          </a:p>
          <a:p>
            <a:endParaRPr lang="en-IN" sz="2400" b="1" dirty="0"/>
          </a:p>
          <a:p>
            <a:r>
              <a:rPr lang="en-IN" sz="2400" b="1" dirty="0"/>
              <a:t>Patient factors</a:t>
            </a:r>
          </a:p>
          <a:p>
            <a:r>
              <a:rPr lang="en-IN" sz="2400" dirty="0"/>
              <a:t>Age</a:t>
            </a:r>
          </a:p>
          <a:p>
            <a:r>
              <a:rPr lang="en-IN" sz="2400" dirty="0"/>
              <a:t>Weight</a:t>
            </a:r>
          </a:p>
          <a:p>
            <a:r>
              <a:rPr lang="en-IN" sz="2400" dirty="0"/>
              <a:t>Other medications</a:t>
            </a:r>
          </a:p>
          <a:p>
            <a:r>
              <a:rPr lang="en-IN" sz="2400" dirty="0"/>
              <a:t>Sex</a:t>
            </a:r>
          </a:p>
          <a:p>
            <a:r>
              <a:rPr lang="en-IN" sz="2400" dirty="0"/>
              <a:t>Presence of disease </a:t>
            </a:r>
          </a:p>
          <a:p>
            <a:r>
              <a:rPr lang="en-IN" sz="2400" dirty="0"/>
              <a:t>Genetics</a:t>
            </a:r>
          </a:p>
          <a:p>
            <a:r>
              <a:rPr lang="en-IN" sz="2400" dirty="0"/>
              <a:t>Mental attitude</a:t>
            </a:r>
          </a:p>
        </p:txBody>
      </p:sp>
      <p:sp>
        <p:nvSpPr>
          <p:cNvPr id="4" name="TextBox 3"/>
          <p:cNvSpPr txBox="1"/>
          <p:nvPr/>
        </p:nvSpPr>
        <p:spPr>
          <a:xfrm>
            <a:off x="4572000" y="1624535"/>
            <a:ext cx="4176464" cy="44670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IN" sz="2400" b="1" dirty="0"/>
              <a:t>Drug factors</a:t>
            </a:r>
          </a:p>
          <a:p>
            <a:pPr marL="342900" indent="-342900">
              <a:lnSpc>
                <a:spcPct val="150000"/>
              </a:lnSpc>
              <a:buFont typeface="Arial" panose="020B0604020202020204" pitchFamily="34" charset="0"/>
              <a:buChar char="•"/>
            </a:pPr>
            <a:r>
              <a:rPr lang="en-IN" sz="2400" dirty="0" err="1"/>
              <a:t>Vasoactivity</a:t>
            </a:r>
            <a:endParaRPr lang="en-IN" sz="2400" dirty="0"/>
          </a:p>
          <a:p>
            <a:pPr marL="342900" indent="-342900">
              <a:lnSpc>
                <a:spcPct val="150000"/>
              </a:lnSpc>
              <a:buFont typeface="Arial" panose="020B0604020202020204" pitchFamily="34" charset="0"/>
              <a:buChar char="•"/>
            </a:pPr>
            <a:r>
              <a:rPr lang="en-IN" sz="2400" dirty="0"/>
              <a:t>Concentration </a:t>
            </a:r>
          </a:p>
          <a:p>
            <a:pPr marL="342900" indent="-342900">
              <a:lnSpc>
                <a:spcPct val="150000"/>
              </a:lnSpc>
              <a:buFont typeface="Arial" panose="020B0604020202020204" pitchFamily="34" charset="0"/>
              <a:buChar char="•"/>
            </a:pPr>
            <a:r>
              <a:rPr lang="en-IN" sz="2400" dirty="0"/>
              <a:t>Dose </a:t>
            </a:r>
          </a:p>
          <a:p>
            <a:pPr marL="342900" indent="-342900">
              <a:lnSpc>
                <a:spcPct val="150000"/>
              </a:lnSpc>
              <a:buFont typeface="Arial" panose="020B0604020202020204" pitchFamily="34" charset="0"/>
              <a:buChar char="•"/>
            </a:pPr>
            <a:r>
              <a:rPr lang="en-IN" sz="2400" dirty="0"/>
              <a:t>Route of administration</a:t>
            </a:r>
          </a:p>
          <a:p>
            <a:pPr marL="342900" indent="-342900">
              <a:lnSpc>
                <a:spcPct val="150000"/>
              </a:lnSpc>
              <a:buFont typeface="Arial" panose="020B0604020202020204" pitchFamily="34" charset="0"/>
              <a:buChar char="•"/>
            </a:pPr>
            <a:r>
              <a:rPr lang="en-IN" sz="2400" dirty="0"/>
              <a:t>Route of injection</a:t>
            </a:r>
          </a:p>
          <a:p>
            <a:pPr marL="342900" indent="-342900">
              <a:lnSpc>
                <a:spcPct val="150000"/>
              </a:lnSpc>
              <a:buFont typeface="Arial" panose="020B0604020202020204" pitchFamily="34" charset="0"/>
              <a:buChar char="•"/>
            </a:pPr>
            <a:r>
              <a:rPr lang="en-IN" sz="2400" dirty="0"/>
              <a:t>Presence of vasoconstrictors</a:t>
            </a:r>
          </a:p>
          <a:p>
            <a:pPr marL="342900" indent="-342900">
              <a:lnSpc>
                <a:spcPct val="150000"/>
              </a:lnSpc>
              <a:buFont typeface="Arial" panose="020B0604020202020204" pitchFamily="34" charset="0"/>
              <a:buChar char="•"/>
            </a:pPr>
            <a:endParaRPr lang="en-IN" sz="2400" dirty="0"/>
          </a:p>
        </p:txBody>
      </p:sp>
    </p:spTree>
    <p:extLst>
      <p:ext uri="{BB962C8B-B14F-4D97-AF65-F5344CB8AC3E}">
        <p14:creationId xmlns:p14="http://schemas.microsoft.com/office/powerpoint/2010/main" val="615029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r>
              <a:rPr lang="en-IN" dirty="0"/>
              <a:t>SURFACE CHARGE THEORY</a:t>
            </a:r>
          </a:p>
          <a:p>
            <a:r>
              <a:rPr lang="en-IN" sz="2400" dirty="0"/>
              <a:t>Proposed that local anaesthetic acted by binding to nerve membrane and changing the electrical potential at the membrane surface.</a:t>
            </a:r>
          </a:p>
        </p:txBody>
      </p:sp>
      <p:pic>
        <p:nvPicPr>
          <p:cNvPr id="5" name="Picture 4" descr="surface charge theory">
            <a:hlinkClick r:id="rId3"/>
          </p:cNvPr>
          <p:cNvPicPr/>
          <p:nvPr/>
        </p:nvPicPr>
        <p:blipFill>
          <a:blip r:embed="rId4"/>
          <a:srcRect/>
          <a:stretch>
            <a:fillRect/>
          </a:stretch>
        </p:blipFill>
        <p:spPr bwMode="auto">
          <a:xfrm>
            <a:off x="2627784" y="2780928"/>
            <a:ext cx="3816424" cy="3135982"/>
          </a:xfrm>
          <a:prstGeom prst="rect">
            <a:avLst/>
          </a:prstGeom>
          <a:noFill/>
          <a:ln w="9525">
            <a:noFill/>
            <a:miter lim="800000"/>
            <a:headEnd/>
            <a:tailEnd/>
          </a:ln>
        </p:spPr>
      </p:pic>
    </p:spTree>
    <p:extLst>
      <p:ext uri="{BB962C8B-B14F-4D97-AF65-F5344CB8AC3E}">
        <p14:creationId xmlns:p14="http://schemas.microsoft.com/office/powerpoint/2010/main" val="40248899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81" y="94012"/>
            <a:ext cx="4926959" cy="674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24372"/>
            <a:ext cx="3695293" cy="3188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7430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764704"/>
            <a:ext cx="8229600" cy="5361459"/>
          </a:xfrm>
        </p:spPr>
        <p:txBody>
          <a:bodyPr>
            <a:normAutofit/>
          </a:bodyPr>
          <a:lstStyle/>
          <a:p>
            <a:pPr algn="just">
              <a:lnSpc>
                <a:spcPct val="170000"/>
              </a:lnSpc>
              <a:tabLst>
                <a:tab pos="342900" algn="l"/>
              </a:tabLst>
            </a:pPr>
            <a:r>
              <a:rPr lang="en-US" sz="1800" b="1" dirty="0"/>
              <a:t>Management</a:t>
            </a:r>
          </a:p>
          <a:p>
            <a:pPr lvl="1" algn="just">
              <a:lnSpc>
                <a:spcPct val="170000"/>
              </a:lnSpc>
              <a:tabLst>
                <a:tab pos="342900" algn="l"/>
              </a:tabLst>
            </a:pPr>
            <a:r>
              <a:rPr lang="en-US" sz="1800" dirty="0"/>
              <a:t>Management is based on the severity of the reaction</a:t>
            </a:r>
          </a:p>
          <a:p>
            <a:pPr lvl="1" algn="just">
              <a:lnSpc>
                <a:spcPct val="170000"/>
              </a:lnSpc>
              <a:tabLst>
                <a:tab pos="342900" algn="l"/>
              </a:tabLst>
            </a:pPr>
            <a:r>
              <a:rPr lang="en-US" sz="1800" dirty="0"/>
              <a:t>In most cases the reaction will be mild and </a:t>
            </a:r>
            <a:r>
              <a:rPr lang="en-US" sz="1800" dirty="0" err="1"/>
              <a:t>transistory</a:t>
            </a:r>
            <a:r>
              <a:rPr lang="en-US" sz="1800" dirty="0"/>
              <a:t> requiring little or no specific treatment</a:t>
            </a:r>
          </a:p>
          <a:p>
            <a:pPr lvl="1" algn="just">
              <a:lnSpc>
                <a:spcPct val="170000"/>
              </a:lnSpc>
              <a:tabLst>
                <a:tab pos="342900" algn="l"/>
              </a:tabLst>
            </a:pPr>
            <a:r>
              <a:rPr lang="en-US" sz="1800" dirty="0"/>
              <a:t>In other cases it may be more severe and long lasting in which cases prompt treatment is necessary</a:t>
            </a:r>
            <a:endParaRPr lang="en-US" sz="1800" b="1" dirty="0"/>
          </a:p>
          <a:p>
            <a:pPr algn="just">
              <a:lnSpc>
                <a:spcPct val="170000"/>
              </a:lnSpc>
              <a:tabLst>
                <a:tab pos="342900" algn="l"/>
              </a:tabLst>
            </a:pPr>
            <a:r>
              <a:rPr lang="en-US" sz="1800" b="1" dirty="0"/>
              <a:t>Mild over dosage</a:t>
            </a:r>
          </a:p>
          <a:p>
            <a:pPr lvl="1" algn="just">
              <a:lnSpc>
                <a:spcPct val="170000"/>
              </a:lnSpc>
              <a:tabLst>
                <a:tab pos="342900" algn="l"/>
              </a:tabLst>
            </a:pPr>
            <a:r>
              <a:rPr lang="en-US" sz="1800" dirty="0"/>
              <a:t>Step 1: Reassure the patient</a:t>
            </a:r>
          </a:p>
          <a:p>
            <a:pPr lvl="1" algn="just">
              <a:lnSpc>
                <a:spcPct val="170000"/>
              </a:lnSpc>
              <a:tabLst>
                <a:tab pos="342900" algn="l"/>
              </a:tabLst>
            </a:pPr>
            <a:r>
              <a:rPr lang="en-US" sz="1800" dirty="0"/>
              <a:t>Step 2: Administer oxygen</a:t>
            </a:r>
          </a:p>
          <a:p>
            <a:pPr lvl="1" algn="just">
              <a:lnSpc>
                <a:spcPct val="170000"/>
              </a:lnSpc>
              <a:tabLst>
                <a:tab pos="342900" algn="l"/>
              </a:tabLst>
            </a:pPr>
            <a:r>
              <a:rPr lang="en-US" sz="1800" dirty="0"/>
              <a:t>Step 3: Monitor vital signs</a:t>
            </a:r>
          </a:p>
          <a:p>
            <a:endParaRPr lang="en-IN" dirty="0"/>
          </a:p>
        </p:txBody>
      </p:sp>
    </p:spTree>
    <p:extLst>
      <p:ext uri="{BB962C8B-B14F-4D97-AF65-F5344CB8AC3E}">
        <p14:creationId xmlns:p14="http://schemas.microsoft.com/office/powerpoint/2010/main" val="25585136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742950" lvl="2" indent="-342900" algn="just">
              <a:lnSpc>
                <a:spcPct val="170000"/>
              </a:lnSpc>
              <a:tabLst>
                <a:tab pos="342900" algn="l"/>
              </a:tabLst>
            </a:pPr>
            <a:r>
              <a:rPr lang="en-US" sz="1800" dirty="0"/>
              <a:t>Step 4: Administer an anticonvulsant</a:t>
            </a:r>
          </a:p>
          <a:p>
            <a:pPr marL="1200150" lvl="3" indent="-342900" algn="just">
              <a:lnSpc>
                <a:spcPct val="170000"/>
              </a:lnSpc>
              <a:tabLst>
                <a:tab pos="342900" algn="l"/>
              </a:tabLst>
            </a:pPr>
            <a:r>
              <a:rPr lang="en-US" sz="1800" dirty="0"/>
              <a:t>Slow IV administration of Diazepam 5mg/min or Midazolam 1 mg/min until the signs and symptoms of overdose subside</a:t>
            </a:r>
          </a:p>
          <a:p>
            <a:pPr marL="742950" lvl="2" indent="-342900" algn="just">
              <a:lnSpc>
                <a:spcPct val="170000"/>
              </a:lnSpc>
              <a:tabLst>
                <a:tab pos="342900" algn="l"/>
              </a:tabLst>
            </a:pPr>
            <a:r>
              <a:rPr lang="en-US" sz="1800" dirty="0"/>
              <a:t>Step 5: Seek medical assistance as soon as possible if IV administration of anticonvulsant is not possible</a:t>
            </a:r>
          </a:p>
          <a:p>
            <a:pPr marL="742950" lvl="2" indent="-342900" algn="just">
              <a:lnSpc>
                <a:spcPct val="170000"/>
              </a:lnSpc>
              <a:tabLst>
                <a:tab pos="342900" algn="l"/>
              </a:tabLst>
            </a:pPr>
            <a:r>
              <a:rPr lang="en-US" sz="1800" dirty="0"/>
              <a:t>Step 6: Patient is examined by a physician to determine the possible causes of this reaction</a:t>
            </a:r>
          </a:p>
          <a:p>
            <a:pPr marL="1200150" lvl="3" indent="-342900" algn="just">
              <a:lnSpc>
                <a:spcPct val="170000"/>
              </a:lnSpc>
              <a:tabLst>
                <a:tab pos="342900" algn="l"/>
              </a:tabLst>
            </a:pPr>
            <a:r>
              <a:rPr lang="en-US" sz="1800" dirty="0"/>
              <a:t>Examination should include blood tests and hepatic and renal function tests</a:t>
            </a:r>
            <a:endParaRPr lang="en-IN" dirty="0"/>
          </a:p>
        </p:txBody>
      </p:sp>
    </p:spTree>
    <p:extLst>
      <p:ext uri="{BB962C8B-B14F-4D97-AF65-F5344CB8AC3E}">
        <p14:creationId xmlns:p14="http://schemas.microsoft.com/office/powerpoint/2010/main" val="42455777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908720"/>
            <a:ext cx="8229600" cy="5217443"/>
          </a:xfrm>
        </p:spPr>
        <p:txBody>
          <a:bodyPr>
            <a:normAutofit/>
          </a:bodyPr>
          <a:lstStyle/>
          <a:p>
            <a:pPr marL="742950" lvl="2" indent="-342900" algn="just">
              <a:lnSpc>
                <a:spcPct val="170000"/>
              </a:lnSpc>
              <a:tabLst>
                <a:tab pos="342900" algn="l"/>
              </a:tabLst>
            </a:pPr>
            <a:r>
              <a:rPr lang="en-US" sz="2000" dirty="0"/>
              <a:t>Step 7: Do not leave the patient leave the dental office alone</a:t>
            </a:r>
          </a:p>
          <a:p>
            <a:pPr marL="742950" lvl="2" indent="-342900" algn="just">
              <a:lnSpc>
                <a:spcPct val="170000"/>
              </a:lnSpc>
              <a:tabLst>
                <a:tab pos="342900" algn="l"/>
              </a:tabLst>
            </a:pPr>
            <a:r>
              <a:rPr lang="en-US" sz="2000" dirty="0"/>
              <a:t>Step 8: Determine the cause of the reaction before proceeding with therapy requiring additional LAs</a:t>
            </a:r>
            <a:endParaRPr lang="en-US" sz="2000" b="1" dirty="0"/>
          </a:p>
          <a:p>
            <a:pPr algn="just">
              <a:lnSpc>
                <a:spcPct val="150000"/>
              </a:lnSpc>
              <a:tabLst>
                <a:tab pos="342900" algn="l"/>
              </a:tabLst>
            </a:pPr>
            <a:r>
              <a:rPr lang="en-US" sz="2000" b="1" dirty="0"/>
              <a:t>Severe overdose reaction</a:t>
            </a:r>
          </a:p>
          <a:p>
            <a:pPr lvl="1" algn="just">
              <a:lnSpc>
                <a:spcPct val="150000"/>
              </a:lnSpc>
              <a:tabLst>
                <a:tab pos="342900" algn="l"/>
              </a:tabLst>
            </a:pPr>
            <a:r>
              <a:rPr lang="en-US" sz="2000" dirty="0"/>
              <a:t>Rapid onset (within 1 minute)</a:t>
            </a:r>
          </a:p>
          <a:p>
            <a:pPr algn="just">
              <a:lnSpc>
                <a:spcPct val="150000"/>
              </a:lnSpc>
              <a:tabLst>
                <a:tab pos="342900" algn="l"/>
              </a:tabLst>
            </a:pPr>
            <a:r>
              <a:rPr lang="en-US" sz="2000" b="1" dirty="0"/>
              <a:t>Signs and symptoms</a:t>
            </a:r>
          </a:p>
          <a:p>
            <a:pPr lvl="1" algn="just">
              <a:lnSpc>
                <a:spcPct val="150000"/>
              </a:lnSpc>
              <a:tabLst>
                <a:tab pos="342900" algn="l"/>
              </a:tabLst>
            </a:pPr>
            <a:r>
              <a:rPr lang="en-US" sz="2000" dirty="0"/>
              <a:t>Unconsciousness with or without convulsions </a:t>
            </a:r>
          </a:p>
          <a:p>
            <a:pPr algn="just">
              <a:lnSpc>
                <a:spcPct val="150000"/>
              </a:lnSpc>
              <a:tabLst>
                <a:tab pos="342900" algn="l"/>
              </a:tabLst>
            </a:pPr>
            <a:r>
              <a:rPr lang="en-US" sz="2000" b="1" dirty="0"/>
              <a:t>Probable cause</a:t>
            </a:r>
          </a:p>
          <a:p>
            <a:pPr lvl="1" algn="just">
              <a:lnSpc>
                <a:spcPct val="150000"/>
              </a:lnSpc>
              <a:tabLst>
                <a:tab pos="342900" algn="l"/>
              </a:tabLst>
            </a:pPr>
            <a:r>
              <a:rPr lang="en-US" sz="2000" dirty="0"/>
              <a:t>IV injection </a:t>
            </a:r>
          </a:p>
          <a:p>
            <a:endParaRPr lang="en-IN" dirty="0"/>
          </a:p>
        </p:txBody>
      </p:sp>
    </p:spTree>
    <p:extLst>
      <p:ext uri="{BB962C8B-B14F-4D97-AF65-F5344CB8AC3E}">
        <p14:creationId xmlns:p14="http://schemas.microsoft.com/office/powerpoint/2010/main" val="7112105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620688"/>
            <a:ext cx="8229600" cy="5505475"/>
          </a:xfrm>
        </p:spPr>
        <p:txBody>
          <a:bodyPr>
            <a:normAutofit lnSpcReduction="10000"/>
          </a:bodyPr>
          <a:lstStyle/>
          <a:p>
            <a:pPr lvl="1" algn="just">
              <a:lnSpc>
                <a:spcPct val="170000"/>
              </a:lnSpc>
              <a:buFont typeface="Arial" pitchFamily="34" charset="0"/>
              <a:buChar char="•"/>
              <a:tabLst>
                <a:tab pos="342900" algn="l"/>
              </a:tabLst>
            </a:pPr>
            <a:r>
              <a:rPr lang="en-US" sz="1800" b="1" dirty="0"/>
              <a:t>Management</a:t>
            </a:r>
          </a:p>
          <a:p>
            <a:pPr lvl="1" algn="just">
              <a:lnSpc>
                <a:spcPct val="170000"/>
              </a:lnSpc>
              <a:tabLst>
                <a:tab pos="342900" algn="l"/>
              </a:tabLst>
            </a:pPr>
            <a:r>
              <a:rPr lang="en-US" sz="1800" dirty="0"/>
              <a:t>Step 1: Remove the syringe from the mouth if still present and place the patient supine and feet elevated slightly</a:t>
            </a:r>
          </a:p>
          <a:p>
            <a:pPr lvl="1" algn="just">
              <a:lnSpc>
                <a:spcPct val="170000"/>
              </a:lnSpc>
              <a:tabLst>
                <a:tab pos="342900" algn="l"/>
              </a:tabLst>
            </a:pPr>
            <a:r>
              <a:rPr lang="en-US" sz="1800" dirty="0"/>
              <a:t>Step 2: If convulsions are present protect the patient’s arms, legs and head. Loosen tight clothing such as ties, collars and belts</a:t>
            </a:r>
          </a:p>
          <a:p>
            <a:pPr lvl="1" algn="just">
              <a:lnSpc>
                <a:spcPct val="170000"/>
              </a:lnSpc>
              <a:tabLst>
                <a:tab pos="342900" algn="l"/>
              </a:tabLst>
            </a:pPr>
            <a:r>
              <a:rPr lang="en-US" sz="1800" dirty="0"/>
              <a:t>Step 3: Seek medical assistance immediately</a:t>
            </a:r>
          </a:p>
          <a:p>
            <a:pPr lvl="1" algn="just">
              <a:lnSpc>
                <a:spcPct val="170000"/>
              </a:lnSpc>
              <a:tabLst>
                <a:tab pos="342900" algn="l"/>
              </a:tabLst>
            </a:pPr>
            <a:r>
              <a:rPr lang="en-US" sz="1800" dirty="0"/>
              <a:t>Step 4: Basic life support</a:t>
            </a:r>
          </a:p>
          <a:p>
            <a:pPr lvl="2" algn="just">
              <a:lnSpc>
                <a:spcPct val="170000"/>
              </a:lnSpc>
              <a:tabLst>
                <a:tab pos="342900" algn="l"/>
              </a:tabLst>
            </a:pPr>
            <a:r>
              <a:rPr lang="en-US" sz="1800" dirty="0"/>
              <a:t>Maintenance of an adequate airway and oxygenation</a:t>
            </a:r>
          </a:p>
          <a:p>
            <a:pPr lvl="1" algn="just">
              <a:lnSpc>
                <a:spcPct val="170000"/>
              </a:lnSpc>
              <a:tabLst>
                <a:tab pos="342900" algn="l"/>
              </a:tabLst>
            </a:pPr>
            <a:r>
              <a:rPr lang="en-US" sz="1800" dirty="0"/>
              <a:t>Step 5: Administer an anticonvulsant</a:t>
            </a:r>
          </a:p>
          <a:p>
            <a:pPr lvl="2" algn="just">
              <a:lnSpc>
                <a:spcPct val="170000"/>
              </a:lnSpc>
              <a:tabLst>
                <a:tab pos="342900" algn="l"/>
              </a:tabLst>
            </a:pPr>
            <a:r>
              <a:rPr lang="en-US" sz="1800" dirty="0"/>
              <a:t>Blood level of anesthetic will decline as the drug undergoes redistribution and if acidosis is not present seizures will cease within 2-3 minutes</a:t>
            </a:r>
          </a:p>
          <a:p>
            <a:endParaRPr lang="en-IN" dirty="0"/>
          </a:p>
        </p:txBody>
      </p:sp>
    </p:spTree>
    <p:extLst>
      <p:ext uri="{BB962C8B-B14F-4D97-AF65-F5344CB8AC3E}">
        <p14:creationId xmlns:p14="http://schemas.microsoft.com/office/powerpoint/2010/main" val="13325645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980728"/>
            <a:ext cx="8229600" cy="5145435"/>
          </a:xfrm>
        </p:spPr>
        <p:txBody>
          <a:bodyPr>
            <a:normAutofit/>
          </a:bodyPr>
          <a:lstStyle/>
          <a:p>
            <a:pPr lvl="2">
              <a:lnSpc>
                <a:spcPct val="170000"/>
              </a:lnSpc>
            </a:pPr>
            <a:r>
              <a:rPr lang="en-US" sz="1800" dirty="0"/>
              <a:t>If seizures persists for more than 4-5 minutes with no indication  of stopping anticonvulsant is administered</a:t>
            </a:r>
          </a:p>
          <a:p>
            <a:pPr lvl="1" algn="just">
              <a:lnSpc>
                <a:spcPct val="170000"/>
              </a:lnSpc>
              <a:tabLst>
                <a:tab pos="342900" algn="l"/>
              </a:tabLst>
            </a:pPr>
            <a:r>
              <a:rPr lang="en-US" sz="1800" dirty="0"/>
              <a:t>Step 6:  </a:t>
            </a:r>
            <a:r>
              <a:rPr lang="en-US" sz="1800" dirty="0" err="1"/>
              <a:t>Postestizure</a:t>
            </a:r>
            <a:r>
              <a:rPr lang="en-US" sz="1800" dirty="0"/>
              <a:t> CNS depression is usually present at an intensity equal to that of the excitation phase</a:t>
            </a:r>
          </a:p>
          <a:p>
            <a:pPr lvl="2" algn="just">
              <a:lnSpc>
                <a:spcPct val="170000"/>
              </a:lnSpc>
              <a:tabLst>
                <a:tab pos="342900" algn="l"/>
              </a:tabLst>
            </a:pPr>
            <a:r>
              <a:rPr lang="en-US" sz="1800" dirty="0"/>
              <a:t>The patient may be drowsy or unconsciousness, breathing may be shallow or absent. Basic life support is crucial</a:t>
            </a:r>
          </a:p>
          <a:p>
            <a:pPr lvl="2" algn="just">
              <a:lnSpc>
                <a:spcPct val="170000"/>
              </a:lnSpc>
              <a:tabLst>
                <a:tab pos="342900" algn="l"/>
              </a:tabLst>
            </a:pPr>
            <a:r>
              <a:rPr lang="en-US" sz="1800" dirty="0"/>
              <a:t>Airway, breathing and circulation must be provided as needed</a:t>
            </a:r>
          </a:p>
          <a:p>
            <a:pPr lvl="1" algn="just">
              <a:lnSpc>
                <a:spcPct val="170000"/>
              </a:lnSpc>
              <a:tabLst>
                <a:tab pos="342900" algn="l"/>
              </a:tabLst>
            </a:pPr>
            <a:r>
              <a:rPr lang="en-US" sz="1800" dirty="0"/>
              <a:t>Step 7: Additional management such as a vasopressor – phenyl </a:t>
            </a:r>
            <a:r>
              <a:rPr lang="en-US" sz="1800" dirty="0" err="1"/>
              <a:t>ephrine</a:t>
            </a:r>
            <a:r>
              <a:rPr lang="en-US" sz="1800" dirty="0"/>
              <a:t> or </a:t>
            </a:r>
            <a:r>
              <a:rPr lang="en-US" sz="1800" dirty="0" err="1"/>
              <a:t>methoxamine</a:t>
            </a:r>
            <a:r>
              <a:rPr lang="en-US" sz="1800" dirty="0"/>
              <a:t> IM is indicated if hypotension persists for extended periods (more than 30 minutes)</a:t>
            </a:r>
          </a:p>
          <a:p>
            <a:endParaRPr lang="en-IN" dirty="0"/>
          </a:p>
        </p:txBody>
      </p:sp>
    </p:spTree>
    <p:extLst>
      <p:ext uri="{BB962C8B-B14F-4D97-AF65-F5344CB8AC3E}">
        <p14:creationId xmlns:p14="http://schemas.microsoft.com/office/powerpoint/2010/main" val="25051041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38138"/>
          </a:xfrm>
        </p:spPr>
        <p:txBody>
          <a:bodyPr/>
          <a:lstStyle/>
          <a:p>
            <a:endParaRPr lang="en-IN"/>
          </a:p>
        </p:txBody>
      </p:sp>
      <p:sp>
        <p:nvSpPr>
          <p:cNvPr id="3" name="Content Placeholder 2"/>
          <p:cNvSpPr>
            <a:spLocks noGrp="1"/>
          </p:cNvSpPr>
          <p:nvPr>
            <p:ph idx="1"/>
          </p:nvPr>
        </p:nvSpPr>
        <p:spPr>
          <a:xfrm>
            <a:off x="457200" y="1052736"/>
            <a:ext cx="8229600" cy="5073427"/>
          </a:xfrm>
        </p:spPr>
        <p:txBody>
          <a:bodyPr>
            <a:normAutofit/>
          </a:bodyPr>
          <a:lstStyle/>
          <a:p>
            <a:pPr lvl="2" algn="just">
              <a:lnSpc>
                <a:spcPct val="160000"/>
              </a:lnSpc>
              <a:tabLst>
                <a:tab pos="342900" algn="l"/>
              </a:tabLst>
            </a:pPr>
            <a:r>
              <a:rPr lang="en-US" sz="1900" dirty="0"/>
              <a:t>Management for hypotension in this situation is positioning of the patient and administration of IV fluids</a:t>
            </a:r>
          </a:p>
          <a:p>
            <a:pPr lvl="1" algn="just">
              <a:lnSpc>
                <a:spcPct val="160000"/>
              </a:lnSpc>
              <a:tabLst>
                <a:tab pos="342900" algn="l"/>
              </a:tabLst>
            </a:pPr>
            <a:r>
              <a:rPr lang="en-US" sz="1900" dirty="0"/>
              <a:t>Step 8 : Allow the patient to rest until recovery is sufficient to permit discharge</a:t>
            </a:r>
          </a:p>
          <a:p>
            <a:pPr algn="just">
              <a:lnSpc>
                <a:spcPct val="160000"/>
              </a:lnSpc>
              <a:tabLst>
                <a:tab pos="342900" algn="l"/>
              </a:tabLst>
            </a:pPr>
            <a:r>
              <a:rPr lang="en-US" sz="1900" b="1" dirty="0"/>
              <a:t>Slow onset (5-15 minutes)</a:t>
            </a:r>
          </a:p>
          <a:p>
            <a:pPr lvl="1" algn="just">
              <a:lnSpc>
                <a:spcPct val="160000"/>
              </a:lnSpc>
              <a:tabLst>
                <a:tab pos="342900" algn="l"/>
              </a:tabLst>
            </a:pPr>
            <a:r>
              <a:rPr lang="en-US" sz="1900" dirty="0"/>
              <a:t>Step 1 : Terminate dental treatment as soon as signs and symptoms of toxicity appear</a:t>
            </a:r>
          </a:p>
          <a:p>
            <a:pPr lvl="1" algn="just">
              <a:lnSpc>
                <a:spcPct val="160000"/>
              </a:lnSpc>
              <a:tabLst>
                <a:tab pos="342900" algn="l"/>
              </a:tabLst>
            </a:pPr>
            <a:r>
              <a:rPr lang="en-US" sz="1900" dirty="0"/>
              <a:t>Step 2 : Maintenance of adequate airway and circulation</a:t>
            </a:r>
          </a:p>
          <a:p>
            <a:pPr lvl="1" algn="just">
              <a:lnSpc>
                <a:spcPct val="160000"/>
              </a:lnSpc>
              <a:tabLst>
                <a:tab pos="342900" algn="l"/>
              </a:tabLst>
            </a:pPr>
            <a:r>
              <a:rPr lang="en-US" sz="1900" dirty="0"/>
              <a:t>Step 3 : Administer an anti </a:t>
            </a:r>
            <a:r>
              <a:rPr lang="en-US" sz="1900" dirty="0" err="1"/>
              <a:t>convulsant</a:t>
            </a:r>
            <a:endParaRPr lang="en-US" sz="1900" dirty="0"/>
          </a:p>
          <a:p>
            <a:endParaRPr lang="en-IN" dirty="0"/>
          </a:p>
        </p:txBody>
      </p:sp>
    </p:spTree>
    <p:extLst>
      <p:ext uri="{BB962C8B-B14F-4D97-AF65-F5344CB8AC3E}">
        <p14:creationId xmlns:p14="http://schemas.microsoft.com/office/powerpoint/2010/main" val="30999934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lvl="1" algn="just">
              <a:lnSpc>
                <a:spcPct val="150000"/>
              </a:lnSpc>
              <a:tabLst>
                <a:tab pos="342900" algn="l"/>
              </a:tabLst>
            </a:pPr>
            <a:r>
              <a:rPr lang="en-US" sz="2000" dirty="0"/>
              <a:t>Step 4 : Seek medical assistance</a:t>
            </a:r>
          </a:p>
          <a:p>
            <a:pPr lvl="1" algn="just">
              <a:lnSpc>
                <a:spcPct val="150000"/>
              </a:lnSpc>
              <a:tabLst>
                <a:tab pos="342900" algn="l"/>
              </a:tabLst>
            </a:pPr>
            <a:r>
              <a:rPr lang="en-US" sz="2000" dirty="0"/>
              <a:t>Step 5 : Post seizure management</a:t>
            </a:r>
          </a:p>
          <a:p>
            <a:pPr lvl="2" algn="just">
              <a:lnSpc>
                <a:spcPct val="150000"/>
              </a:lnSpc>
              <a:tabLst>
                <a:tab pos="342900" algn="l"/>
              </a:tabLst>
            </a:pPr>
            <a:r>
              <a:rPr lang="en-US" sz="2000" dirty="0"/>
              <a:t>Basic life support and IM or IV administration of a vasopressor</a:t>
            </a:r>
          </a:p>
          <a:p>
            <a:pPr lvl="1" algn="just">
              <a:lnSpc>
                <a:spcPct val="150000"/>
              </a:lnSpc>
              <a:tabLst>
                <a:tab pos="342900" algn="l"/>
              </a:tabLst>
            </a:pPr>
            <a:r>
              <a:rPr lang="en-US" sz="2000" dirty="0"/>
              <a:t>Step 6 : Permit the patient to recover as long as necessary before discharge</a:t>
            </a:r>
          </a:p>
          <a:p>
            <a:pPr lvl="2" algn="just">
              <a:lnSpc>
                <a:spcPct val="150000"/>
              </a:lnSpc>
              <a:tabLst>
                <a:tab pos="342900" algn="l"/>
              </a:tabLst>
            </a:pPr>
            <a:r>
              <a:rPr lang="en-US" sz="2000" dirty="0"/>
              <a:t>Completely evaluate patient’s condition before </a:t>
            </a:r>
            <a:r>
              <a:rPr lang="en-US" sz="2000" dirty="0" err="1"/>
              <a:t>readministering</a:t>
            </a:r>
            <a:r>
              <a:rPr lang="en-US" sz="2000" dirty="0"/>
              <a:t> LA</a:t>
            </a:r>
            <a:endParaRPr lang="en-US" dirty="0"/>
          </a:p>
          <a:p>
            <a:endParaRPr lang="en-IN" dirty="0"/>
          </a:p>
        </p:txBody>
      </p:sp>
    </p:spTree>
    <p:extLst>
      <p:ext uri="{BB962C8B-B14F-4D97-AF65-F5344CB8AC3E}">
        <p14:creationId xmlns:p14="http://schemas.microsoft.com/office/powerpoint/2010/main" val="9230791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4" name="Rectangle 3"/>
          <p:cNvSpPr/>
          <p:nvPr/>
        </p:nvSpPr>
        <p:spPr>
          <a:xfrm>
            <a:off x="648976" y="2967335"/>
            <a:ext cx="7846058" cy="1754326"/>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MANAGEMENT IN SPECIAL</a:t>
            </a:r>
          </a:p>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PATIENTS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3730424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b="1" u="sng" dirty="0">
                <a:latin typeface="Times" pitchFamily="18" charset="0"/>
              </a:rPr>
              <a:t>Uncooperative child</a:t>
            </a:r>
          </a:p>
          <a:p>
            <a:r>
              <a:rPr lang="en-SG" dirty="0">
                <a:latin typeface="Times" pitchFamily="18" charset="0"/>
              </a:rPr>
              <a:t>The maximum safe dose of lidocaine for a child is 4.5 mg/kg per dental appointment.</a:t>
            </a:r>
          </a:p>
          <a:p>
            <a:r>
              <a:rPr lang="en-SG" dirty="0">
                <a:latin typeface="Times" pitchFamily="18" charset="0"/>
              </a:rPr>
              <a:t>Local infiltration of </a:t>
            </a:r>
            <a:r>
              <a:rPr lang="en-SG" dirty="0" err="1">
                <a:latin typeface="Times" pitchFamily="18" charset="0"/>
              </a:rPr>
              <a:t>anesthesia</a:t>
            </a:r>
            <a:r>
              <a:rPr lang="en-SG" dirty="0">
                <a:latin typeface="Times" pitchFamily="18" charset="0"/>
              </a:rPr>
              <a:t> is sufficient for all dental treatment procedures in 90% of cases even in the mandible.</a:t>
            </a:r>
          </a:p>
          <a:p>
            <a:endParaRPr lang="en-IN" dirty="0"/>
          </a:p>
        </p:txBody>
      </p:sp>
    </p:spTree>
    <p:extLst>
      <p:ext uri="{BB962C8B-B14F-4D97-AF65-F5344CB8AC3E}">
        <p14:creationId xmlns:p14="http://schemas.microsoft.com/office/powerpoint/2010/main" val="219907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r>
              <a:rPr lang="en-IN" dirty="0"/>
              <a:t>MEMBRANE EXPNSION THEORY</a:t>
            </a:r>
          </a:p>
          <a:p>
            <a:r>
              <a:rPr lang="en-IN" sz="2400" dirty="0"/>
              <a:t>Local </a:t>
            </a:r>
            <a:r>
              <a:rPr lang="en-IN" sz="2400" dirty="0" err="1"/>
              <a:t>anesthetic</a:t>
            </a:r>
            <a:r>
              <a:rPr lang="en-IN" sz="2400" dirty="0"/>
              <a:t> molecule diffuse to hydrophobic regions of excitable membranes, producing a general disturbance of bulk membrane structure, expanding membrane, and thus preventing an increase in permeability to sodium ions. </a:t>
            </a:r>
          </a:p>
        </p:txBody>
      </p:sp>
      <p:pic>
        <p:nvPicPr>
          <p:cNvPr id="6" name="Picture 3" descr="E:\TUMKUR,SSDC\New folder\20120705_111404.jpg"/>
          <p:cNvPicPr>
            <a:picLocks noChangeAspect="1" noChangeArrowheads="1"/>
          </p:cNvPicPr>
          <p:nvPr/>
        </p:nvPicPr>
        <p:blipFill>
          <a:blip r:embed="rId2" cstate="print">
            <a:lum contrast="66000"/>
          </a:blip>
          <a:srcRect/>
          <a:stretch>
            <a:fillRect/>
          </a:stretch>
        </p:blipFill>
        <p:spPr bwMode="auto">
          <a:xfrm>
            <a:off x="1907704" y="3140968"/>
            <a:ext cx="5040560" cy="3348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70845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SG" b="1" dirty="0"/>
              <a:t>Handicapped Patient or retarded patients</a:t>
            </a:r>
          </a:p>
          <a:p>
            <a:r>
              <a:rPr lang="en-SG" dirty="0"/>
              <a:t>choose a shorter needle and/or a larger gauge needle which is less likely to be bent or broken.</a:t>
            </a:r>
          </a:p>
          <a:p>
            <a:r>
              <a:rPr lang="en-SG" dirty="0"/>
              <a:t>better to use general </a:t>
            </a:r>
            <a:r>
              <a:rPr lang="en-SG" dirty="0" err="1"/>
              <a:t>anesthesia</a:t>
            </a:r>
            <a:endParaRPr lang="en-SG" dirty="0"/>
          </a:p>
          <a:p>
            <a:endParaRPr lang="en-IN" dirty="0"/>
          </a:p>
        </p:txBody>
      </p:sp>
    </p:spTree>
    <p:extLst>
      <p:ext uri="{BB962C8B-B14F-4D97-AF65-F5344CB8AC3E}">
        <p14:creationId xmlns:p14="http://schemas.microsoft.com/office/powerpoint/2010/main" val="24464966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normAutofit/>
          </a:bodyPr>
          <a:lstStyle/>
          <a:p>
            <a:r>
              <a:rPr lang="en-IN" b="1" dirty="0"/>
              <a:t>PATIENTS ON ANTICOAGULANTS</a:t>
            </a:r>
          </a:p>
          <a:p>
            <a:r>
              <a:rPr lang="en-SG" sz="2600" dirty="0">
                <a:latin typeface="Times" pitchFamily="18" charset="0"/>
              </a:rPr>
              <a:t>Oral procedures must be done at the beginning of the day &amp; must be performed early in the week</a:t>
            </a:r>
          </a:p>
          <a:p>
            <a:r>
              <a:rPr lang="en-SG" sz="2600" dirty="0">
                <a:latin typeface="Times" pitchFamily="18" charset="0"/>
              </a:rPr>
              <a:t>Local </a:t>
            </a:r>
            <a:r>
              <a:rPr lang="en-SG" sz="2600" dirty="0" err="1">
                <a:latin typeface="Times" pitchFamily="18" charset="0"/>
              </a:rPr>
              <a:t>anesthetic</a:t>
            </a:r>
            <a:r>
              <a:rPr lang="en-SG" sz="2600" dirty="0">
                <a:latin typeface="Times" pitchFamily="18" charset="0"/>
              </a:rPr>
              <a:t> containing a vasoconstrictor should be administered by infiltration or by </a:t>
            </a:r>
            <a:r>
              <a:rPr lang="en-SG" sz="2600" dirty="0" err="1">
                <a:latin typeface="Times" pitchFamily="18" charset="0"/>
              </a:rPr>
              <a:t>intraligamentary</a:t>
            </a:r>
            <a:r>
              <a:rPr lang="en-SG" sz="2600" dirty="0">
                <a:latin typeface="Times" pitchFamily="18" charset="0"/>
              </a:rPr>
              <a:t> injection</a:t>
            </a:r>
          </a:p>
          <a:p>
            <a:r>
              <a:rPr lang="en-SG" sz="2600" dirty="0">
                <a:latin typeface="Times" pitchFamily="18" charset="0"/>
              </a:rPr>
              <a:t>Regional </a:t>
            </a:r>
            <a:r>
              <a:rPr lang="en-SG" sz="2600" b="1" dirty="0">
                <a:latin typeface="Times" pitchFamily="18" charset="0"/>
              </a:rPr>
              <a:t>nerve blocks </a:t>
            </a:r>
            <a:r>
              <a:rPr lang="en-SG" sz="2600" dirty="0">
                <a:latin typeface="Times" pitchFamily="18" charset="0"/>
              </a:rPr>
              <a:t>should be </a:t>
            </a:r>
            <a:r>
              <a:rPr lang="en-SG" sz="2600" b="1" dirty="0">
                <a:latin typeface="Times" pitchFamily="18" charset="0"/>
              </a:rPr>
              <a:t>avoided</a:t>
            </a:r>
            <a:r>
              <a:rPr lang="en-SG" sz="2600" dirty="0">
                <a:latin typeface="Times" pitchFamily="18" charset="0"/>
              </a:rPr>
              <a:t> when possible.</a:t>
            </a:r>
          </a:p>
          <a:p>
            <a:r>
              <a:rPr lang="en-SG" sz="2600" dirty="0">
                <a:latin typeface="Times" pitchFamily="18" charset="0"/>
              </a:rPr>
              <a:t>Local vasoconstriction may be encouraged by infiltrating a small amount of local </a:t>
            </a:r>
            <a:r>
              <a:rPr lang="en-SG" sz="2600" dirty="0" err="1">
                <a:latin typeface="Times" pitchFamily="18" charset="0"/>
              </a:rPr>
              <a:t>anesthetic</a:t>
            </a:r>
            <a:r>
              <a:rPr lang="en-SG" sz="2600" dirty="0">
                <a:latin typeface="Times" pitchFamily="18" charset="0"/>
              </a:rPr>
              <a:t> containing adrenaline (epinephrine) close to the site of surgery.</a:t>
            </a:r>
          </a:p>
          <a:p>
            <a:endParaRPr lang="en-IN" b="1" dirty="0"/>
          </a:p>
        </p:txBody>
      </p:sp>
    </p:spTree>
    <p:extLst>
      <p:ext uri="{BB962C8B-B14F-4D97-AF65-F5344CB8AC3E}">
        <p14:creationId xmlns:p14="http://schemas.microsoft.com/office/powerpoint/2010/main" val="31408540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692696"/>
            <a:ext cx="8229600" cy="5433467"/>
          </a:xfrm>
        </p:spPr>
        <p:txBody>
          <a:bodyPr/>
          <a:lstStyle/>
          <a:p>
            <a:r>
              <a:rPr lang="en-IN" dirty="0"/>
              <a:t>PREGNANCY</a:t>
            </a:r>
          </a:p>
          <a:p>
            <a:r>
              <a:rPr lang="en-IN" dirty="0"/>
              <a:t>Lidocaine + vasoconstrictor</a:t>
            </a:r>
          </a:p>
          <a:p>
            <a:r>
              <a:rPr lang="en-SG" dirty="0">
                <a:latin typeface="Times" pitchFamily="18" charset="0"/>
              </a:rPr>
              <a:t>Accidental intravascular injections of lidocaine pass through the placenta but the concentrations are too low to harm </a:t>
            </a:r>
            <a:r>
              <a:rPr lang="en-SG" dirty="0" err="1">
                <a:latin typeface="Times" pitchFamily="18" charset="0"/>
              </a:rPr>
              <a:t>fetus</a:t>
            </a:r>
            <a:r>
              <a:rPr lang="en-SG" dirty="0">
                <a:latin typeface="Times" pitchFamily="18" charset="0"/>
              </a:rPr>
              <a:t>.</a:t>
            </a:r>
          </a:p>
          <a:p>
            <a:endParaRPr lang="en-IN" dirty="0"/>
          </a:p>
        </p:txBody>
      </p:sp>
    </p:spTree>
    <p:extLst>
      <p:ext uri="{BB962C8B-B14F-4D97-AF65-F5344CB8AC3E}">
        <p14:creationId xmlns:p14="http://schemas.microsoft.com/office/powerpoint/2010/main" val="17435934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descr="E:\MDS\LA\LA images\Tbl7 copy.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260648"/>
            <a:ext cx="6480719" cy="2955927"/>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E:\MDS\LA\LA images\Tbl8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501008"/>
            <a:ext cx="6480720"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0661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268760"/>
            <a:ext cx="8229600" cy="5112568"/>
          </a:xfrm>
        </p:spPr>
        <p:txBody>
          <a:bodyPr>
            <a:normAutofit lnSpcReduction="10000"/>
          </a:bodyPr>
          <a:lstStyle/>
          <a:p>
            <a:r>
              <a:rPr lang="en-IN" dirty="0"/>
              <a:t>LIVER DISORDERS</a:t>
            </a:r>
          </a:p>
          <a:p>
            <a:pPr lvl="1"/>
            <a:r>
              <a:rPr lang="en-SG" sz="2400" dirty="0">
                <a:latin typeface="Times" pitchFamily="18" charset="0"/>
              </a:rPr>
              <a:t>Advanced liver diseases include:</a:t>
            </a:r>
          </a:p>
          <a:p>
            <a:pPr lvl="1">
              <a:buFont typeface="Wingdings" pitchFamily="2" charset="2"/>
              <a:buChar char="Ø"/>
            </a:pPr>
            <a:r>
              <a:rPr lang="en-SG" sz="2400" dirty="0">
                <a:latin typeface="Times" pitchFamily="18" charset="0"/>
              </a:rPr>
              <a:t>Liver cirrhosis - Jaundice</a:t>
            </a:r>
          </a:p>
          <a:p>
            <a:pPr lvl="1">
              <a:buNone/>
            </a:pPr>
            <a:r>
              <a:rPr lang="en-SG" sz="2400" dirty="0">
                <a:latin typeface="Times" pitchFamily="18" charset="0"/>
              </a:rPr>
              <a:t>- Potential complications:</a:t>
            </a:r>
          </a:p>
          <a:p>
            <a:pPr lvl="1">
              <a:buNone/>
            </a:pPr>
            <a:r>
              <a:rPr lang="en-SG" sz="2400" dirty="0">
                <a:latin typeface="Times" pitchFamily="18" charset="0"/>
              </a:rPr>
              <a:t>1 . Impaired drug </a:t>
            </a:r>
            <a:r>
              <a:rPr lang="en-SG" sz="2400" dirty="0" err="1">
                <a:latin typeface="Times" pitchFamily="18" charset="0"/>
              </a:rPr>
              <a:t>detoxication</a:t>
            </a:r>
            <a:r>
              <a:rPr lang="en-SG" sz="2400" dirty="0">
                <a:latin typeface="Times" pitchFamily="18" charset="0"/>
              </a:rPr>
              <a:t> e.g. sedative, analgesics, general </a:t>
            </a:r>
            <a:r>
              <a:rPr lang="en-SG" sz="2400" dirty="0" err="1">
                <a:latin typeface="Times" pitchFamily="18" charset="0"/>
              </a:rPr>
              <a:t>anesthesia</a:t>
            </a:r>
            <a:r>
              <a:rPr lang="en-SG" sz="2400" dirty="0">
                <a:latin typeface="Times" pitchFamily="18" charset="0"/>
              </a:rPr>
              <a:t>.</a:t>
            </a:r>
          </a:p>
          <a:p>
            <a:pPr lvl="1">
              <a:buNone/>
            </a:pPr>
            <a:r>
              <a:rPr lang="en-SG" sz="2400" dirty="0">
                <a:latin typeface="Times" pitchFamily="18" charset="0"/>
              </a:rPr>
              <a:t>2. Bleeding disorders ( decrease clotting factors, excess fibrinolysis, impaired vitamin K absorption).</a:t>
            </a:r>
          </a:p>
          <a:p>
            <a:pPr lvl="1">
              <a:buNone/>
            </a:pPr>
            <a:r>
              <a:rPr lang="en-SG" sz="2400" dirty="0">
                <a:latin typeface="Times" pitchFamily="18" charset="0"/>
              </a:rPr>
              <a:t>3. Transmission of viral hepatitis.</a:t>
            </a:r>
          </a:p>
          <a:p>
            <a:pPr lvl="1">
              <a:buNone/>
            </a:pPr>
            <a:r>
              <a:rPr lang="en-SG" sz="2400" b="1" u="sng" dirty="0">
                <a:latin typeface="Times" pitchFamily="18" charset="0"/>
              </a:rPr>
              <a:t>Management</a:t>
            </a:r>
          </a:p>
          <a:p>
            <a:pPr lvl="1"/>
            <a:r>
              <a:rPr lang="en-SG" sz="2400" dirty="0">
                <a:latin typeface="Times" pitchFamily="18" charset="0"/>
              </a:rPr>
              <a:t>Avoid LA metabolized in liver: Amides (Lidocaine, </a:t>
            </a:r>
            <a:r>
              <a:rPr lang="en-SG" sz="2400" dirty="0" err="1">
                <a:latin typeface="Times" pitchFamily="18" charset="0"/>
              </a:rPr>
              <a:t>Mepicaine</a:t>
            </a:r>
            <a:r>
              <a:rPr lang="en-SG" sz="2400" dirty="0">
                <a:latin typeface="Times" pitchFamily="18" charset="0"/>
              </a:rPr>
              <a:t>), esters should be used</a:t>
            </a:r>
          </a:p>
          <a:p>
            <a:endParaRPr lang="en-IN" dirty="0"/>
          </a:p>
        </p:txBody>
      </p:sp>
    </p:spTree>
    <p:extLst>
      <p:ext uri="{BB962C8B-B14F-4D97-AF65-F5344CB8AC3E}">
        <p14:creationId xmlns:p14="http://schemas.microsoft.com/office/powerpoint/2010/main" val="5808043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5" name="Rectangle 4"/>
          <p:cNvSpPr/>
          <p:nvPr/>
        </p:nvSpPr>
        <p:spPr>
          <a:xfrm>
            <a:off x="1729590" y="2967335"/>
            <a:ext cx="5684826" cy="923330"/>
          </a:xfrm>
          <a:prstGeom prst="rect">
            <a:avLst/>
          </a:prstGeom>
          <a:noFill/>
        </p:spPr>
        <p:txBody>
          <a:bodyPr wrap="none" lIns="91440" tIns="45720" rIns="91440" bIns="45720">
            <a:spAutoFit/>
          </a:bodyPr>
          <a:lstStyle/>
          <a:p>
            <a:pPr algn="ctr"/>
            <a:r>
              <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RECENT ADVANCES</a:t>
            </a:r>
          </a:p>
        </p:txBody>
      </p:sp>
    </p:spTree>
    <p:extLst>
      <p:ext uri="{BB962C8B-B14F-4D97-AF65-F5344CB8AC3E}">
        <p14:creationId xmlns:p14="http://schemas.microsoft.com/office/powerpoint/2010/main" val="1567777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06089" y="901426"/>
            <a:ext cx="8229600" cy="4525963"/>
          </a:xfrm>
        </p:spPr>
        <p:txBody>
          <a:bodyPr/>
          <a:lstStyle/>
          <a:p>
            <a:r>
              <a:rPr lang="en-IN" dirty="0"/>
              <a:t>EMLA (EUTETIC MIXTURE OF LOCAL ANESTHETICS)</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00604"/>
            <a:ext cx="4395936" cy="32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descr="emla"/>
          <p:cNvPicPr>
            <a:picLocks noChangeAspect="1" noChangeArrowheads="1"/>
          </p:cNvPicPr>
          <p:nvPr/>
        </p:nvPicPr>
        <p:blipFill>
          <a:blip r:embed="rId4" cstate="print"/>
          <a:srcRect/>
          <a:stretch>
            <a:fillRect/>
          </a:stretch>
        </p:blipFill>
        <p:spPr>
          <a:xfrm>
            <a:off x="5086001" y="1797114"/>
            <a:ext cx="3810000" cy="1343025"/>
          </a:xfrm>
          <a:prstGeom prst="rect">
            <a:avLst/>
          </a:prstGeom>
          <a:ln>
            <a:noFill/>
          </a:ln>
          <a:effectLst>
            <a:outerShdw blurRad="292100" dist="139700" dir="2700000" algn="tl" rotWithShape="0">
              <a:srgbClr val="333333">
                <a:alpha val="65000"/>
              </a:srgbClr>
            </a:outerShdw>
          </a:effectLst>
        </p:spPr>
      </p:pic>
      <p:pic>
        <p:nvPicPr>
          <p:cNvPr id="6" name="Picture 5" descr="99_f1"/>
          <p:cNvPicPr>
            <a:picLocks noChangeAspect="1" noChangeArrowheads="1"/>
          </p:cNvPicPr>
          <p:nvPr/>
        </p:nvPicPr>
        <p:blipFill>
          <a:blip r:embed="rId5" cstate="print"/>
          <a:srcRect/>
          <a:stretch>
            <a:fillRect/>
          </a:stretch>
        </p:blipFill>
        <p:spPr>
          <a:xfrm>
            <a:off x="5390801" y="3933056"/>
            <a:ext cx="3200400" cy="2327275"/>
          </a:xfrm>
          <a:prstGeom prst="rect">
            <a:avLst/>
          </a:prstGeom>
          <a:ln>
            <a:noFill/>
          </a:ln>
          <a:effectLst>
            <a:softEdge rad="112500"/>
          </a:effectLst>
        </p:spPr>
      </p:pic>
    </p:spTree>
    <p:extLst>
      <p:ext uri="{BB962C8B-B14F-4D97-AF65-F5344CB8AC3E}">
        <p14:creationId xmlns:p14="http://schemas.microsoft.com/office/powerpoint/2010/main" val="17657514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323528" y="1268760"/>
            <a:ext cx="8229600" cy="4525963"/>
          </a:xfrm>
        </p:spPr>
        <p:txBody>
          <a:bodyPr/>
          <a:lstStyle/>
          <a:p>
            <a:r>
              <a:rPr lang="en-SG" dirty="0">
                <a:latin typeface="Times" pitchFamily="18" charset="0"/>
              </a:rPr>
              <a:t>DENTIPATCH (LIDOCAINE TRANSORAL DELIVERY SYSTEM)</a:t>
            </a:r>
            <a:endParaRPr lang="en-IN"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714623"/>
            <a:ext cx="3640799" cy="273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1558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PRESSURE SYRINGE</a:t>
            </a:r>
          </a:p>
        </p:txBody>
      </p:sp>
      <p:pic>
        <p:nvPicPr>
          <p:cNvPr id="4" name="Picture 2" descr="http://www.net32.com/images/anesthetics/osung-intraligamental-syringe-d-sae-01.jpg"/>
          <p:cNvPicPr>
            <a:picLocks noChangeAspect="1" noChangeArrowheads="1"/>
          </p:cNvPicPr>
          <p:nvPr/>
        </p:nvPicPr>
        <p:blipFill>
          <a:blip r:embed="rId3" cstate="print"/>
          <a:srcRect/>
          <a:stretch>
            <a:fillRect/>
          </a:stretch>
        </p:blipFill>
        <p:spPr bwMode="auto">
          <a:xfrm>
            <a:off x="1691680" y="2564904"/>
            <a:ext cx="5791200" cy="2667000"/>
          </a:xfrm>
          <a:prstGeom prst="rect">
            <a:avLst/>
          </a:prstGeom>
          <a:noFill/>
        </p:spPr>
      </p:pic>
    </p:spTree>
    <p:extLst>
      <p:ext uri="{BB962C8B-B14F-4D97-AF65-F5344CB8AC3E}">
        <p14:creationId xmlns:p14="http://schemas.microsoft.com/office/powerpoint/2010/main" val="4993353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JET INJECTION ( NEEDLE LESS )</a:t>
            </a:r>
          </a:p>
        </p:txBody>
      </p:sp>
      <p:pic>
        <p:nvPicPr>
          <p:cNvPr id="4" name="Picture 2" descr="http://image.slidesharecdn.com/l-140119211825-phpapp02/95/local-anesthesia-armanterium-6-638.jpg?cb=1390188301"/>
          <p:cNvPicPr>
            <a:picLocks noChangeAspect="1" noChangeArrowheads="1"/>
          </p:cNvPicPr>
          <p:nvPr/>
        </p:nvPicPr>
        <p:blipFill>
          <a:blip r:embed="rId3" cstate="print"/>
          <a:srcRect/>
          <a:stretch>
            <a:fillRect/>
          </a:stretch>
        </p:blipFill>
        <p:spPr bwMode="auto">
          <a:xfrm>
            <a:off x="683568" y="2132856"/>
            <a:ext cx="3826768" cy="3640096"/>
          </a:xfrm>
          <a:prstGeom prst="rect">
            <a:avLst/>
          </a:prstGeom>
          <a:noFill/>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124812"/>
            <a:ext cx="3528392" cy="264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52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r>
              <a:rPr lang="en-IN" dirty="0"/>
              <a:t>SPECIFIC RECEPTOR THEORY</a:t>
            </a:r>
          </a:p>
          <a:p>
            <a:r>
              <a:rPr lang="en-IN" sz="2400" dirty="0"/>
              <a:t>The most favoured today, proposed that local </a:t>
            </a:r>
            <a:r>
              <a:rPr lang="en-IN" sz="2400" dirty="0" err="1"/>
              <a:t>anesthetics</a:t>
            </a:r>
            <a:r>
              <a:rPr lang="en-IN" sz="2400" dirty="0"/>
              <a:t> act by binding to specific receptors on sodium channel </a:t>
            </a:r>
          </a:p>
          <a:p>
            <a:r>
              <a:rPr lang="en-IN" sz="2400" dirty="0"/>
              <a:t>Permeability to sodium ion is decreased or eliminated and nerve conduction is interrupted.</a:t>
            </a:r>
          </a:p>
          <a:p>
            <a:endParaRPr lang="en-IN" sz="2400" dirty="0"/>
          </a:p>
        </p:txBody>
      </p:sp>
      <p:pic>
        <p:nvPicPr>
          <p:cNvPr id="5" name="Picture 4" descr="20131029_190739.jpg"/>
          <p:cNvPicPr>
            <a:picLocks noChangeAspect="1"/>
          </p:cNvPicPr>
          <p:nvPr/>
        </p:nvPicPr>
        <p:blipFill>
          <a:blip r:embed="rId2" cstate="print"/>
          <a:stretch>
            <a:fillRect/>
          </a:stretch>
        </p:blipFill>
        <p:spPr>
          <a:xfrm>
            <a:off x="1259632" y="3429000"/>
            <a:ext cx="6649592" cy="2988568"/>
          </a:xfrm>
          <a:prstGeom prst="rect">
            <a:avLst/>
          </a:prstGeom>
        </p:spPr>
      </p:pic>
    </p:spTree>
    <p:extLst>
      <p:ext uri="{BB962C8B-B14F-4D97-AF65-F5344CB8AC3E}">
        <p14:creationId xmlns:p14="http://schemas.microsoft.com/office/powerpoint/2010/main" val="26122401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908720"/>
            <a:ext cx="8229600" cy="5217443"/>
          </a:xfrm>
        </p:spPr>
        <p:txBody>
          <a:bodyPr/>
          <a:lstStyle/>
          <a:p>
            <a:r>
              <a:rPr lang="en-IN" dirty="0"/>
              <a:t>COMPUTER CONTROLLED LOCAL ANESTHESIA DELIVERY SYSTEM (CCLAD)</a:t>
            </a:r>
          </a:p>
        </p:txBody>
      </p:sp>
      <p:pic>
        <p:nvPicPr>
          <p:cNvPr id="4" name="Picture 4"/>
          <p:cNvPicPr>
            <a:picLocks noChangeAspect="1" noChangeArrowheads="1"/>
          </p:cNvPicPr>
          <p:nvPr/>
        </p:nvPicPr>
        <p:blipFill>
          <a:blip r:embed="rId3" cstate="print"/>
          <a:srcRect/>
          <a:stretch>
            <a:fillRect/>
          </a:stretch>
        </p:blipFill>
        <p:spPr bwMode="auto">
          <a:xfrm>
            <a:off x="5292080" y="2320977"/>
            <a:ext cx="3566096" cy="3266844"/>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043608" y="2820681"/>
            <a:ext cx="3868631" cy="2853782"/>
          </a:xfrm>
          <a:prstGeom prst="rect">
            <a:avLst/>
          </a:prstGeom>
          <a:noFill/>
          <a:ln w="9525">
            <a:noFill/>
            <a:miter lim="800000"/>
            <a:headEnd/>
            <a:tailEnd/>
          </a:ln>
        </p:spPr>
      </p:pic>
    </p:spTree>
    <p:extLst>
      <p:ext uri="{BB962C8B-B14F-4D97-AF65-F5344CB8AC3E}">
        <p14:creationId xmlns:p14="http://schemas.microsoft.com/office/powerpoint/2010/main" val="36490525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8720"/>
            <a:ext cx="8229600" cy="1143000"/>
          </a:xfrm>
        </p:spPr>
        <p:txBody>
          <a:bodyPr>
            <a:normAutofit/>
          </a:bodyPr>
          <a:lstStyle/>
          <a:p>
            <a:r>
              <a:rPr lang="en-IN" sz="2800" dirty="0"/>
              <a:t>STA – SINGLE TOOTH ANESTHESIA</a:t>
            </a:r>
          </a:p>
        </p:txBody>
      </p:sp>
      <p:pic>
        <p:nvPicPr>
          <p:cNvPr id="4" name="Picture 2"/>
          <p:cNvPicPr>
            <a:picLocks noGrp="1" noChangeAspect="1" noChangeArrowheads="1"/>
          </p:cNvPicPr>
          <p:nvPr>
            <p:ph idx="1"/>
          </p:nvPr>
        </p:nvPicPr>
        <p:blipFill>
          <a:blip r:embed="rId3" cstate="print"/>
          <a:srcRect/>
          <a:stretch>
            <a:fillRect/>
          </a:stretch>
        </p:blipFill>
        <p:spPr bwMode="auto">
          <a:xfrm>
            <a:off x="4716016" y="2276872"/>
            <a:ext cx="3661446" cy="3741043"/>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323528" y="2996952"/>
            <a:ext cx="3962400" cy="2667000"/>
          </a:xfrm>
          <a:prstGeom prst="rect">
            <a:avLst/>
          </a:prstGeom>
          <a:noFill/>
          <a:ln w="9525">
            <a:noFill/>
            <a:miter lim="800000"/>
            <a:headEnd/>
            <a:tailEnd/>
          </a:ln>
        </p:spPr>
      </p:pic>
    </p:spTree>
    <p:extLst>
      <p:ext uri="{BB962C8B-B14F-4D97-AF65-F5344CB8AC3E}">
        <p14:creationId xmlns:p14="http://schemas.microsoft.com/office/powerpoint/2010/main" val="42864522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4627"/>
            <a:ext cx="8229600" cy="1143000"/>
          </a:xfrm>
        </p:spPr>
        <p:txBody>
          <a:bodyPr/>
          <a:lstStyle/>
          <a:p>
            <a:endParaRPr lang="en-IN"/>
          </a:p>
        </p:txBody>
      </p:sp>
      <p:sp>
        <p:nvSpPr>
          <p:cNvPr id="3" name="Content Placeholder 2"/>
          <p:cNvSpPr>
            <a:spLocks noGrp="1"/>
          </p:cNvSpPr>
          <p:nvPr>
            <p:ph idx="1"/>
          </p:nvPr>
        </p:nvSpPr>
        <p:spPr>
          <a:xfrm>
            <a:off x="323528" y="873696"/>
            <a:ext cx="8229600" cy="4525963"/>
          </a:xfrm>
        </p:spPr>
        <p:txBody>
          <a:bodyPr/>
          <a:lstStyle/>
          <a:p>
            <a:r>
              <a:rPr lang="en-IN" dirty="0"/>
              <a:t>COMFORT CONTROL SYRINGE</a:t>
            </a:r>
          </a:p>
        </p:txBody>
      </p:sp>
      <p:pic>
        <p:nvPicPr>
          <p:cNvPr id="4" name="Picture 2"/>
          <p:cNvPicPr>
            <a:picLocks noChangeAspect="1" noChangeArrowheads="1"/>
          </p:cNvPicPr>
          <p:nvPr/>
        </p:nvPicPr>
        <p:blipFill>
          <a:blip r:embed="rId3" cstate="print"/>
          <a:srcRect/>
          <a:stretch>
            <a:fillRect/>
          </a:stretch>
        </p:blipFill>
        <p:spPr bwMode="auto">
          <a:xfrm>
            <a:off x="1275289" y="1916832"/>
            <a:ext cx="2607032" cy="4040138"/>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932040" y="1627514"/>
            <a:ext cx="3312369" cy="4618774"/>
          </a:xfrm>
          <a:prstGeom prst="rect">
            <a:avLst/>
          </a:prstGeom>
          <a:noFill/>
          <a:ln w="9525">
            <a:noFill/>
            <a:miter lim="800000"/>
            <a:headEnd/>
            <a:tailEnd/>
          </a:ln>
        </p:spPr>
      </p:pic>
    </p:spTree>
    <p:extLst>
      <p:ext uri="{BB962C8B-B14F-4D97-AF65-F5344CB8AC3E}">
        <p14:creationId xmlns:p14="http://schemas.microsoft.com/office/powerpoint/2010/main" val="33136914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84784"/>
            <a:ext cx="8229600" cy="1143000"/>
          </a:xfrm>
        </p:spPr>
        <p:txBody>
          <a:bodyPr>
            <a:normAutofit fontScale="90000"/>
          </a:bodyPr>
          <a:lstStyle/>
          <a:p>
            <a:r>
              <a:rPr lang="en-IN" sz="2800" dirty="0"/>
              <a:t>ELECTRONIC DENTAL ANESTHESIA (EDA)</a:t>
            </a:r>
            <a:br>
              <a:rPr lang="en-IN" sz="2800" dirty="0"/>
            </a:br>
            <a:br>
              <a:rPr lang="en-IN" sz="2800" dirty="0"/>
            </a:br>
            <a:br>
              <a:rPr lang="en-IN" sz="2800" dirty="0"/>
            </a:br>
            <a:r>
              <a:rPr lang="en-IN" sz="2800" dirty="0"/>
              <a:t>- TENS</a:t>
            </a:r>
          </a:p>
        </p:txBody>
      </p:sp>
      <p:pic>
        <p:nvPicPr>
          <p:cNvPr id="358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3848" y="2924944"/>
            <a:ext cx="3960440" cy="297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8958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08720"/>
            <a:ext cx="8229600" cy="1143000"/>
          </a:xfrm>
        </p:spPr>
        <p:txBody>
          <a:bodyPr>
            <a:normAutofit/>
          </a:bodyPr>
          <a:lstStyle/>
          <a:p>
            <a:r>
              <a:rPr lang="en-IN" sz="3200" dirty="0"/>
              <a:t>ORAVERSE</a:t>
            </a:r>
          </a:p>
        </p:txBody>
      </p:sp>
      <p:pic>
        <p:nvPicPr>
          <p:cNvPr id="378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71800" y="1988840"/>
            <a:ext cx="87630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575" y="3356992"/>
            <a:ext cx="3938259" cy="20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42855" y="2299067"/>
            <a:ext cx="2231698" cy="461665"/>
          </a:xfrm>
          <a:prstGeom prst="rect">
            <a:avLst/>
          </a:prstGeom>
        </p:spPr>
        <p:txBody>
          <a:bodyPr wrap="square">
            <a:spAutoFit/>
          </a:bodyPr>
          <a:lstStyle/>
          <a:p>
            <a:r>
              <a:rPr lang="en-IN" sz="2400" dirty="0" err="1"/>
              <a:t>Phentolamine</a:t>
            </a:r>
            <a:endParaRPr lang="en-IN" sz="2400" dirty="0"/>
          </a:p>
        </p:txBody>
      </p:sp>
    </p:spTree>
    <p:extLst>
      <p:ext uri="{BB962C8B-B14F-4D97-AF65-F5344CB8AC3E}">
        <p14:creationId xmlns:p14="http://schemas.microsoft.com/office/powerpoint/2010/main" val="9176909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REFERENCES</a:t>
            </a:r>
          </a:p>
        </p:txBody>
      </p:sp>
      <p:sp>
        <p:nvSpPr>
          <p:cNvPr id="3" name="Content Placeholder 2"/>
          <p:cNvSpPr>
            <a:spLocks noGrp="1"/>
          </p:cNvSpPr>
          <p:nvPr>
            <p:ph idx="1"/>
          </p:nvPr>
        </p:nvSpPr>
        <p:spPr>
          <a:xfrm>
            <a:off x="395536" y="1600200"/>
            <a:ext cx="8291264" cy="4525963"/>
          </a:xfrm>
        </p:spPr>
        <p:txBody>
          <a:bodyPr>
            <a:normAutofit lnSpcReduction="10000"/>
          </a:bodyPr>
          <a:lstStyle/>
          <a:p>
            <a:r>
              <a:rPr lang="en-US" sz="2000" dirty="0"/>
              <a:t>Handbook of local anesthesia – Stanley F </a:t>
            </a:r>
            <a:r>
              <a:rPr lang="en-US" sz="2000" dirty="0" err="1"/>
              <a:t>Malamed</a:t>
            </a:r>
            <a:r>
              <a:rPr lang="en-US" sz="2000" dirty="0"/>
              <a:t> – 6</a:t>
            </a:r>
            <a:r>
              <a:rPr lang="en-US" sz="2000" baseline="30000" dirty="0"/>
              <a:t>th</a:t>
            </a:r>
            <a:r>
              <a:rPr lang="en-US" sz="2000" dirty="0"/>
              <a:t> edition</a:t>
            </a:r>
          </a:p>
          <a:p>
            <a:r>
              <a:rPr lang="en-IN" sz="2000" dirty="0" err="1">
                <a:cs typeface="Times New Roman" pitchFamily="18" charset="0"/>
              </a:rPr>
              <a:t>Monheim's</a:t>
            </a:r>
            <a:r>
              <a:rPr lang="en-IN" sz="2000" dirty="0">
                <a:cs typeface="Times New Roman" pitchFamily="18" charset="0"/>
              </a:rPr>
              <a:t> Local </a:t>
            </a:r>
            <a:r>
              <a:rPr lang="en-IN" sz="2000" dirty="0" err="1">
                <a:cs typeface="Times New Roman" pitchFamily="18" charset="0"/>
              </a:rPr>
              <a:t>Anesthesia</a:t>
            </a:r>
            <a:r>
              <a:rPr lang="en-IN" sz="2000" dirty="0">
                <a:cs typeface="Times New Roman" pitchFamily="18" charset="0"/>
              </a:rPr>
              <a:t> and Pain Control in Dental Practice.</a:t>
            </a:r>
          </a:p>
          <a:p>
            <a:r>
              <a:rPr lang="en-IN" sz="2000" dirty="0"/>
              <a:t>Newer Local Anaesthetic Drugs and Delivery Systems in</a:t>
            </a:r>
          </a:p>
          <a:p>
            <a:pPr marL="0" indent="0">
              <a:buNone/>
            </a:pPr>
            <a:r>
              <a:rPr lang="en-IN" sz="2000" dirty="0"/>
              <a:t>     Dentistry – An Update</a:t>
            </a:r>
          </a:p>
          <a:p>
            <a:pPr marL="0" indent="0">
              <a:buNone/>
            </a:pPr>
            <a:r>
              <a:rPr lang="en-IN" sz="2000" i="1" dirty="0"/>
              <a:t>      </a:t>
            </a:r>
            <a:r>
              <a:rPr lang="en-IN" sz="2000" i="1" dirty="0" err="1"/>
              <a:t>Dr.</a:t>
            </a:r>
            <a:r>
              <a:rPr lang="en-IN" sz="2000" i="1" dirty="0"/>
              <a:t> S. S. Sharma1, </a:t>
            </a:r>
            <a:r>
              <a:rPr lang="en-IN" sz="2000" i="1" dirty="0" err="1"/>
              <a:t>Dr.</a:t>
            </a:r>
            <a:r>
              <a:rPr lang="en-IN" sz="2000" i="1" dirty="0"/>
              <a:t> S. </a:t>
            </a:r>
            <a:r>
              <a:rPr lang="en-IN" sz="2000" i="1" dirty="0" err="1"/>
              <a:t>Aruna</a:t>
            </a:r>
            <a:r>
              <a:rPr lang="en-IN" sz="2000" i="1" dirty="0"/>
              <a:t> Sharma2, </a:t>
            </a:r>
            <a:r>
              <a:rPr lang="en-IN" sz="2000" i="1" dirty="0" err="1"/>
              <a:t>Dr.</a:t>
            </a:r>
            <a:r>
              <a:rPr lang="en-IN" sz="2000" i="1" dirty="0"/>
              <a:t> C. Saravanan3, </a:t>
            </a:r>
          </a:p>
          <a:p>
            <a:pPr marL="0" indent="0">
              <a:buNone/>
            </a:pPr>
            <a:r>
              <a:rPr lang="en-IN" sz="2000" i="1" dirty="0"/>
              <a:t>     </a:t>
            </a:r>
            <a:r>
              <a:rPr lang="en-IN" sz="2000" i="1" dirty="0" err="1"/>
              <a:t>Dr.</a:t>
            </a:r>
            <a:r>
              <a:rPr lang="en-IN" sz="2000" i="1" dirty="0"/>
              <a:t> </a:t>
            </a:r>
            <a:r>
              <a:rPr lang="en-IN" sz="2000" i="1" dirty="0" err="1"/>
              <a:t>Sathyabama</a:t>
            </a:r>
            <a:r>
              <a:rPr lang="en-IN" sz="2000" i="1" dirty="0"/>
              <a:t> (ISSN: 2279-0853, ISBN: 2279-0861. Volume 1,</a:t>
            </a:r>
          </a:p>
          <a:p>
            <a:pPr marL="0" indent="0">
              <a:buNone/>
            </a:pPr>
            <a:r>
              <a:rPr lang="en-IN" sz="2000" i="1" dirty="0"/>
              <a:t>      Issue 4 (Sep-Oct. 2012), PP 10-16)</a:t>
            </a:r>
          </a:p>
          <a:p>
            <a:r>
              <a:rPr lang="en-IN" sz="2000" dirty="0"/>
              <a:t>Painless </a:t>
            </a:r>
            <a:r>
              <a:rPr lang="en-IN" sz="2000" dirty="0" err="1"/>
              <a:t>Anesthesia</a:t>
            </a:r>
            <a:r>
              <a:rPr lang="en-IN" sz="2000" dirty="0"/>
              <a:t>: A New Approach (</a:t>
            </a:r>
            <a:r>
              <a:rPr lang="en-IN" sz="2000" dirty="0">
                <a:hlinkClick r:id="rId2"/>
              </a:rPr>
              <a:t>https://www.researchgate.net/publication/236259394</a:t>
            </a:r>
            <a:r>
              <a:rPr lang="en-IN" sz="2000" dirty="0"/>
              <a:t>)</a:t>
            </a:r>
          </a:p>
          <a:p>
            <a:r>
              <a:rPr lang="en-IN" sz="2000" dirty="0"/>
              <a:t> Local </a:t>
            </a:r>
            <a:r>
              <a:rPr lang="en-IN" sz="2000" dirty="0" err="1"/>
              <a:t>Anesthesia</a:t>
            </a:r>
            <a:r>
              <a:rPr lang="en-IN" sz="2000" dirty="0"/>
              <a:t> in Today's Dental Practice ( Margaret I. Scarlett, DMD )</a:t>
            </a:r>
          </a:p>
          <a:p>
            <a:r>
              <a:rPr lang="en-IN" sz="2000" dirty="0"/>
              <a:t>Newer Delivery Systems for Local </a:t>
            </a:r>
            <a:r>
              <a:rPr lang="en-IN" sz="2000" dirty="0" err="1"/>
              <a:t>Anesthesia</a:t>
            </a:r>
            <a:r>
              <a:rPr lang="en-IN" sz="2000" dirty="0"/>
              <a:t> </a:t>
            </a:r>
            <a:r>
              <a:rPr lang="en-IN" sz="2000" dirty="0" err="1"/>
              <a:t>inDentistry</a:t>
            </a:r>
            <a:endParaRPr lang="en-IN" sz="2000" dirty="0"/>
          </a:p>
          <a:p>
            <a:pPr marL="0" indent="0">
              <a:buNone/>
            </a:pPr>
            <a:r>
              <a:rPr lang="en-IN" sz="2000" dirty="0"/>
              <a:t>       ( </a:t>
            </a:r>
            <a:r>
              <a:rPr lang="en-IN" sz="2000" dirty="0" err="1"/>
              <a:t>Dr.</a:t>
            </a:r>
            <a:r>
              <a:rPr lang="en-IN" sz="2000" dirty="0"/>
              <a:t> M.P. Santhosh Kumar,* M.D.S,) M.P. Santhosh Kumar/J. Pharm. Sci. &amp;                   </a:t>
            </a:r>
          </a:p>
          <a:p>
            <a:pPr marL="0" indent="0">
              <a:buNone/>
            </a:pPr>
            <a:r>
              <a:rPr lang="en-IN" sz="2000" dirty="0"/>
              <a:t>        Res. Vol. 7(5), 2015, 252-255</a:t>
            </a:r>
            <a:endParaRPr lang="en-US" sz="2000" i="1" dirty="0">
              <a:latin typeface="Times" pitchFamily="18" charset="0"/>
            </a:endParaRPr>
          </a:p>
        </p:txBody>
      </p:sp>
    </p:spTree>
    <p:extLst>
      <p:ext uri="{BB962C8B-B14F-4D97-AF65-F5344CB8AC3E}">
        <p14:creationId xmlns:p14="http://schemas.microsoft.com/office/powerpoint/2010/main" val="13811022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4" name="Rectangle 3"/>
          <p:cNvSpPr/>
          <p:nvPr/>
        </p:nvSpPr>
        <p:spPr>
          <a:xfrm>
            <a:off x="2493741" y="2967335"/>
            <a:ext cx="4156523"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THANK YOU ..</a:t>
            </a:r>
          </a:p>
        </p:txBody>
      </p:sp>
    </p:spTree>
    <p:extLst>
      <p:ext uri="{BB962C8B-B14F-4D97-AF65-F5344CB8AC3E}">
        <p14:creationId xmlns:p14="http://schemas.microsoft.com/office/powerpoint/2010/main" val="344636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HOW LOCAL ANESTHETIC WORKS ?</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3" y="1556792"/>
            <a:ext cx="6984776"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5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CLASSIFICATION OF LA</a:t>
            </a:r>
          </a:p>
        </p:txBody>
      </p:sp>
      <p:sp>
        <p:nvSpPr>
          <p:cNvPr id="3" name="Content Placeholder 2"/>
          <p:cNvSpPr>
            <a:spLocks noGrp="1"/>
          </p:cNvSpPr>
          <p:nvPr>
            <p:ph idx="1"/>
          </p:nvPr>
        </p:nvSpPr>
        <p:spPr/>
        <p:txBody>
          <a:bodyPr/>
          <a:lstStyle/>
          <a:p>
            <a:pPr marL="0" indent="0">
              <a:buNone/>
            </a:pPr>
            <a:r>
              <a:rPr lang="en-US" sz="2400" b="1" dirty="0"/>
              <a:t>     I. Based on bioavailability</a:t>
            </a:r>
            <a:endParaRPr lang="en-IN" sz="2400" dirty="0"/>
          </a:p>
          <a:p>
            <a:pPr lvl="0"/>
            <a:r>
              <a:rPr lang="en-US" sz="2400" dirty="0"/>
              <a:t>Natural – </a:t>
            </a:r>
            <a:r>
              <a:rPr lang="en-US" sz="2400" dirty="0" err="1"/>
              <a:t>eg</a:t>
            </a:r>
            <a:r>
              <a:rPr lang="en-US" sz="2400" dirty="0"/>
              <a:t>. cocaine.</a:t>
            </a:r>
            <a:endParaRPr lang="en-IN" sz="2400" dirty="0"/>
          </a:p>
          <a:p>
            <a:pPr lvl="0"/>
            <a:r>
              <a:rPr lang="en-US" sz="2400" dirty="0"/>
              <a:t>Synthetic nitrogenous compound –  </a:t>
            </a:r>
            <a:r>
              <a:rPr lang="en-US" sz="2400" dirty="0" err="1"/>
              <a:t>eg</a:t>
            </a:r>
            <a:r>
              <a:rPr lang="en-US" sz="2400" dirty="0"/>
              <a:t>. procaine, benzocaine, lignocaine &amp; </a:t>
            </a:r>
            <a:r>
              <a:rPr lang="en-US" sz="2400" dirty="0" err="1"/>
              <a:t>bupivacane</a:t>
            </a:r>
            <a:endParaRPr lang="en-IN" sz="2400" dirty="0"/>
          </a:p>
          <a:p>
            <a:pPr lvl="0"/>
            <a:r>
              <a:rPr lang="en-US" sz="2400" dirty="0"/>
              <a:t>Non Nitrogenous compounds – benzyl alcohol</a:t>
            </a:r>
            <a:endParaRPr lang="en-IN" sz="2400" dirty="0"/>
          </a:p>
          <a:p>
            <a:pPr lvl="0"/>
            <a:r>
              <a:rPr lang="en-US" sz="2400" dirty="0"/>
              <a:t>Miscellaneous – clove oil , phenol</a:t>
            </a:r>
            <a:r>
              <a:rPr lang="en-US" dirty="0"/>
              <a:t>.</a:t>
            </a:r>
            <a:endParaRPr lang="en-IN" dirty="0"/>
          </a:p>
          <a:p>
            <a:pPr marL="0" indent="0">
              <a:buNone/>
            </a:pPr>
            <a:endParaRPr lang="en-IN" dirty="0"/>
          </a:p>
        </p:txBody>
      </p:sp>
    </p:spTree>
    <p:extLst>
      <p:ext uri="{BB962C8B-B14F-4D97-AF65-F5344CB8AC3E}">
        <p14:creationId xmlns:p14="http://schemas.microsoft.com/office/powerpoint/2010/main" val="78772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IN" dirty="0"/>
            </a:br>
            <a:endParaRPr lang="en-IN" dirty="0"/>
          </a:p>
        </p:txBody>
      </p:sp>
      <p:sp>
        <p:nvSpPr>
          <p:cNvPr id="3" name="Content Placeholder 2"/>
          <p:cNvSpPr>
            <a:spLocks noGrp="1"/>
          </p:cNvSpPr>
          <p:nvPr>
            <p:ph idx="1"/>
          </p:nvPr>
        </p:nvSpPr>
        <p:spPr>
          <a:xfrm>
            <a:off x="457200" y="404664"/>
            <a:ext cx="8229600" cy="5721499"/>
          </a:xfrm>
        </p:spPr>
        <p:txBody>
          <a:bodyPr>
            <a:normAutofit/>
          </a:bodyPr>
          <a:lstStyle/>
          <a:p>
            <a:pPr marL="0" indent="0">
              <a:buNone/>
            </a:pPr>
            <a:endParaRPr lang="en-US" sz="2400" b="1" dirty="0"/>
          </a:p>
          <a:p>
            <a:pPr marL="0" indent="0">
              <a:buNone/>
            </a:pPr>
            <a:r>
              <a:rPr lang="en-US" sz="2400" b="1" dirty="0"/>
              <a:t>II. According to structure:</a:t>
            </a:r>
            <a:endParaRPr lang="en-IN" sz="2400" dirty="0"/>
          </a:p>
          <a:p>
            <a:endParaRPr lang="en-IN" dirty="0"/>
          </a:p>
        </p:txBody>
      </p:sp>
      <p:pic>
        <p:nvPicPr>
          <p:cNvPr id="3074" name="Picture 2" descr="E:\MDS\LA\LA images\local-anesthetic-solution-10-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84784"/>
            <a:ext cx="6480720" cy="486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466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INTRODUCTION</a:t>
            </a:r>
          </a:p>
        </p:txBody>
      </p:sp>
      <p:sp>
        <p:nvSpPr>
          <p:cNvPr id="3" name="Content Placeholder 2"/>
          <p:cNvSpPr>
            <a:spLocks noGrp="1"/>
          </p:cNvSpPr>
          <p:nvPr>
            <p:ph idx="1"/>
          </p:nvPr>
        </p:nvSpPr>
        <p:spPr/>
        <p:txBody>
          <a:bodyPr>
            <a:normAutofit/>
          </a:bodyPr>
          <a:lstStyle/>
          <a:p>
            <a:r>
              <a:rPr lang="en-US" sz="2400" dirty="0"/>
              <a:t>Derived from the word </a:t>
            </a:r>
          </a:p>
          <a:p>
            <a:pPr marL="0" indent="0">
              <a:buNone/>
            </a:pPr>
            <a:r>
              <a:rPr lang="en-US" sz="2400" dirty="0"/>
              <a:t>      “an-without </a:t>
            </a:r>
            <a:r>
              <a:rPr lang="en-US" sz="2400" dirty="0" err="1"/>
              <a:t>Aisthetos</a:t>
            </a:r>
            <a:r>
              <a:rPr lang="en-US" sz="2400" dirty="0"/>
              <a:t>-sensation “ </a:t>
            </a:r>
            <a:r>
              <a:rPr lang="en-US" sz="2400" i="1" dirty="0"/>
              <a:t>Oliver </a:t>
            </a:r>
            <a:r>
              <a:rPr lang="en-US" sz="2400" i="1" dirty="0" err="1"/>
              <a:t>Bendel</a:t>
            </a:r>
            <a:r>
              <a:rPr lang="en-US" sz="2400" dirty="0"/>
              <a:t> in 1846. </a:t>
            </a:r>
          </a:p>
          <a:p>
            <a:endParaRPr lang="en-US" sz="2400" b="1" dirty="0"/>
          </a:p>
          <a:p>
            <a:r>
              <a:rPr lang="en-US" sz="2400" b="1" dirty="0"/>
              <a:t>Local anesthesia</a:t>
            </a:r>
            <a:r>
              <a:rPr lang="en-US" sz="2400" dirty="0"/>
              <a:t> is a state of controllable, reversible insensibility in which sensory perception and motor responses are both markedly depressed. </a:t>
            </a:r>
          </a:p>
          <a:p>
            <a:r>
              <a:rPr lang="en-US" sz="2400" dirty="0"/>
              <a:t>Analgesia is the temporary abolition or diminution of pain reception</a:t>
            </a:r>
            <a:endParaRPr lang="en-IN" sz="2400" dirty="0"/>
          </a:p>
        </p:txBody>
      </p:sp>
    </p:spTree>
    <p:extLst>
      <p:ext uri="{BB962C8B-B14F-4D97-AF65-F5344CB8AC3E}">
        <p14:creationId xmlns:p14="http://schemas.microsoft.com/office/powerpoint/2010/main" val="783478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US" sz="2400" b="1" dirty="0"/>
              <a:t>     III. According to duration of action :</a:t>
            </a:r>
            <a:endParaRPr lang="en-IN" sz="2400" dirty="0"/>
          </a:p>
          <a:p>
            <a:pPr marL="0" indent="0">
              <a:buNone/>
            </a:pPr>
            <a:r>
              <a:rPr lang="en-US" sz="2400" b="1" dirty="0"/>
              <a:t>     1) Ultra Short acting anesthetic – less than 30 min</a:t>
            </a:r>
            <a:endParaRPr lang="en-IN" sz="2400" dirty="0"/>
          </a:p>
          <a:p>
            <a:pPr lvl="0"/>
            <a:r>
              <a:rPr lang="en-US" sz="2400" dirty="0"/>
              <a:t>Procaine without a vasoconstrictor</a:t>
            </a:r>
            <a:endParaRPr lang="en-IN" sz="2400" dirty="0"/>
          </a:p>
          <a:p>
            <a:pPr lvl="0"/>
            <a:r>
              <a:rPr lang="en-US" sz="2400" dirty="0"/>
              <a:t>2 </a:t>
            </a:r>
            <a:r>
              <a:rPr lang="en-US" sz="2400" dirty="0" err="1"/>
              <a:t>chloroprocaine</a:t>
            </a:r>
            <a:r>
              <a:rPr lang="en-US" sz="2400" dirty="0"/>
              <a:t> without vasoconstrictor</a:t>
            </a:r>
            <a:endParaRPr lang="en-IN" sz="2400" dirty="0"/>
          </a:p>
          <a:p>
            <a:pPr lvl="0"/>
            <a:r>
              <a:rPr lang="en-US" sz="2400" dirty="0"/>
              <a:t>2% lidocaine without a vasoconstrictor</a:t>
            </a:r>
            <a:endParaRPr lang="en-IN" sz="2400" dirty="0"/>
          </a:p>
          <a:p>
            <a:pPr marL="0" indent="0">
              <a:buNone/>
            </a:pPr>
            <a:r>
              <a:rPr lang="en-US" sz="2400" b="1" dirty="0"/>
              <a:t>     2) Shot acting local anesthetic – 45 to 75 min</a:t>
            </a:r>
            <a:endParaRPr lang="en-IN" sz="2400" dirty="0"/>
          </a:p>
          <a:p>
            <a:pPr lvl="0"/>
            <a:r>
              <a:rPr lang="en-US" sz="2400" dirty="0"/>
              <a:t>2% lidocaine with 1:100000 </a:t>
            </a:r>
            <a:r>
              <a:rPr lang="en-US" sz="2400" dirty="0" err="1"/>
              <a:t>epinephreine</a:t>
            </a:r>
            <a:endParaRPr lang="en-IN" sz="2400" dirty="0"/>
          </a:p>
          <a:p>
            <a:pPr lvl="0"/>
            <a:r>
              <a:rPr lang="en-US" sz="2400" dirty="0"/>
              <a:t>2% </a:t>
            </a:r>
            <a:r>
              <a:rPr lang="en-US" sz="2400" dirty="0" err="1"/>
              <a:t>mepivacaine</a:t>
            </a:r>
            <a:r>
              <a:rPr lang="en-US" sz="2400" dirty="0"/>
              <a:t> with 1: 20000 </a:t>
            </a:r>
            <a:r>
              <a:rPr lang="en-US" sz="2400" dirty="0" err="1"/>
              <a:t>lavonordefrin</a:t>
            </a:r>
            <a:endParaRPr lang="en-IN" sz="2400" dirty="0"/>
          </a:p>
          <a:p>
            <a:pPr lvl="0"/>
            <a:r>
              <a:rPr lang="en-US" sz="2400" dirty="0"/>
              <a:t>4% </a:t>
            </a:r>
            <a:r>
              <a:rPr lang="en-US" sz="2400" dirty="0" err="1"/>
              <a:t>prilocaine</a:t>
            </a:r>
            <a:r>
              <a:rPr lang="en-US" sz="2400" dirty="0"/>
              <a:t> when used to nerve block</a:t>
            </a:r>
            <a:endParaRPr lang="en-IN" sz="2400" dirty="0"/>
          </a:p>
          <a:p>
            <a:endParaRPr lang="en-IN" dirty="0"/>
          </a:p>
        </p:txBody>
      </p:sp>
    </p:spTree>
    <p:extLst>
      <p:ext uri="{BB962C8B-B14F-4D97-AF65-F5344CB8AC3E}">
        <p14:creationId xmlns:p14="http://schemas.microsoft.com/office/powerpoint/2010/main" val="57109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US" sz="2600" b="1" dirty="0"/>
              <a:t>     </a:t>
            </a:r>
            <a:r>
              <a:rPr lang="en-US" sz="2400" b="1" dirty="0"/>
              <a:t>3) Medium acting anesthetics 90 – 150min</a:t>
            </a:r>
            <a:endParaRPr lang="en-IN" sz="2400" dirty="0"/>
          </a:p>
          <a:p>
            <a:pPr lvl="0"/>
            <a:r>
              <a:rPr lang="en-US" sz="2400" dirty="0"/>
              <a:t>4% </a:t>
            </a:r>
            <a:r>
              <a:rPr lang="en-US" sz="2400" dirty="0" err="1"/>
              <a:t>prilocaine</a:t>
            </a:r>
            <a:r>
              <a:rPr lang="en-US" sz="2400" dirty="0"/>
              <a:t> with 1:200000 </a:t>
            </a:r>
            <a:r>
              <a:rPr lang="en-US" sz="2400" dirty="0" err="1"/>
              <a:t>epinephrive</a:t>
            </a:r>
            <a:endParaRPr lang="en-IN" sz="2400" dirty="0"/>
          </a:p>
          <a:p>
            <a:pPr lvl="0"/>
            <a:r>
              <a:rPr lang="en-US" sz="2400" dirty="0"/>
              <a:t>2% lidocaine and 2% </a:t>
            </a:r>
            <a:r>
              <a:rPr lang="en-US" sz="2400" dirty="0" err="1"/>
              <a:t>mepivacaine</a:t>
            </a:r>
            <a:r>
              <a:rPr lang="en-US" sz="2400" dirty="0"/>
              <a:t> with a vasoconstrictor</a:t>
            </a:r>
            <a:endParaRPr lang="en-IN" sz="2400" dirty="0"/>
          </a:p>
          <a:p>
            <a:pPr lvl="0"/>
            <a:r>
              <a:rPr lang="en-US" sz="2400" dirty="0"/>
              <a:t>May produce pulpal anesthesia of this duration</a:t>
            </a:r>
            <a:endParaRPr lang="en-IN" sz="2400" dirty="0"/>
          </a:p>
          <a:p>
            <a:pPr marL="0" indent="0">
              <a:buNone/>
            </a:pPr>
            <a:r>
              <a:rPr lang="en-US" sz="2400" b="1" dirty="0"/>
              <a:t>     4) Longer acting </a:t>
            </a:r>
            <a:r>
              <a:rPr lang="en-US" sz="2400" b="1" dirty="0" err="1"/>
              <a:t>anesthestic</a:t>
            </a:r>
            <a:r>
              <a:rPr lang="en-US" sz="2400" b="1" dirty="0"/>
              <a:t> – 180 min or longer </a:t>
            </a:r>
            <a:endParaRPr lang="en-IN" sz="2400" dirty="0"/>
          </a:p>
          <a:p>
            <a:pPr lvl="0"/>
            <a:r>
              <a:rPr lang="en-US" sz="2400" dirty="0"/>
              <a:t>0.5% bupivacaine with 1: 200000 epinephrine</a:t>
            </a:r>
            <a:endParaRPr lang="en-IN" sz="2400" dirty="0"/>
          </a:p>
          <a:p>
            <a:pPr lvl="0"/>
            <a:r>
              <a:rPr lang="en-US" sz="2400" dirty="0"/>
              <a:t>0.5% or 1.5% </a:t>
            </a:r>
            <a:r>
              <a:rPr lang="en-US" sz="2400" dirty="0" err="1"/>
              <a:t>etidocaine</a:t>
            </a:r>
            <a:r>
              <a:rPr lang="en-US" sz="2400" dirty="0"/>
              <a:t> with 1:200000 epinephrine</a:t>
            </a:r>
            <a:endParaRPr lang="en-IN" sz="2400" dirty="0"/>
          </a:p>
          <a:p>
            <a:endParaRPr lang="en-IN" dirty="0"/>
          </a:p>
        </p:txBody>
      </p:sp>
    </p:spTree>
    <p:extLst>
      <p:ext uri="{BB962C8B-B14F-4D97-AF65-F5344CB8AC3E}">
        <p14:creationId xmlns:p14="http://schemas.microsoft.com/office/powerpoint/2010/main" val="1169874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normAutofit lnSpcReduction="10000"/>
          </a:bodyPr>
          <a:lstStyle/>
          <a:p>
            <a:pPr marL="0" indent="0">
              <a:buNone/>
            </a:pPr>
            <a:r>
              <a:rPr lang="en-US" b="1" dirty="0"/>
              <a:t>    </a:t>
            </a:r>
            <a:r>
              <a:rPr lang="en-US" sz="2400" b="1" dirty="0"/>
              <a:t>IV. According to mechanism of action</a:t>
            </a:r>
            <a:endParaRPr lang="en-IN" sz="2400" dirty="0"/>
          </a:p>
          <a:p>
            <a:pPr lvl="0"/>
            <a:r>
              <a:rPr lang="en-US" sz="2400" dirty="0"/>
              <a:t>Class A : Agents acting at receptor site on external surface of nerve membrane </a:t>
            </a:r>
            <a:endParaRPr lang="en-IN" sz="2400" dirty="0"/>
          </a:p>
          <a:p>
            <a:pPr marL="0" indent="0">
              <a:buNone/>
            </a:pPr>
            <a:r>
              <a:rPr lang="en-US" sz="2400" dirty="0"/>
              <a:t>     </a:t>
            </a:r>
            <a:r>
              <a:rPr lang="en-US" sz="2400" dirty="0" err="1"/>
              <a:t>eg</a:t>
            </a:r>
            <a:r>
              <a:rPr lang="en-US" sz="2400" dirty="0"/>
              <a:t>: </a:t>
            </a:r>
            <a:r>
              <a:rPr lang="en-US" sz="2400" dirty="0" err="1"/>
              <a:t>Biotoxins</a:t>
            </a:r>
            <a:endParaRPr lang="en-IN" sz="2400" dirty="0"/>
          </a:p>
          <a:p>
            <a:pPr lvl="0"/>
            <a:r>
              <a:rPr lang="en-US" sz="2400" dirty="0"/>
              <a:t>Class B : Agents acting at receptor sites on internal surface of nerve membrane </a:t>
            </a:r>
            <a:endParaRPr lang="en-IN" sz="2400" dirty="0"/>
          </a:p>
          <a:p>
            <a:pPr marL="0" indent="0">
              <a:buNone/>
            </a:pPr>
            <a:r>
              <a:rPr lang="en-US" sz="2400" dirty="0"/>
              <a:t>     </a:t>
            </a:r>
            <a:r>
              <a:rPr lang="en-US" sz="2400" dirty="0" err="1"/>
              <a:t>eg</a:t>
            </a:r>
            <a:r>
              <a:rPr lang="en-US" sz="2400" dirty="0"/>
              <a:t>: scorpion venom</a:t>
            </a:r>
            <a:endParaRPr lang="en-IN" sz="2400" dirty="0"/>
          </a:p>
          <a:p>
            <a:pPr lvl="0"/>
            <a:r>
              <a:rPr lang="en-US" sz="2400" dirty="0"/>
              <a:t>Class C : Agents acting by receptor independent </a:t>
            </a:r>
            <a:r>
              <a:rPr lang="en-US" sz="2400" dirty="0" err="1"/>
              <a:t>physio</a:t>
            </a:r>
            <a:r>
              <a:rPr lang="en-US" sz="2400" dirty="0"/>
              <a:t>-chemical mechanism </a:t>
            </a:r>
            <a:endParaRPr lang="en-IN" sz="2400" dirty="0"/>
          </a:p>
          <a:p>
            <a:pPr marL="0" indent="0">
              <a:buNone/>
            </a:pPr>
            <a:r>
              <a:rPr lang="en-US" sz="2400" dirty="0"/>
              <a:t>     </a:t>
            </a:r>
            <a:r>
              <a:rPr lang="en-US" sz="2400" dirty="0" err="1"/>
              <a:t>eg</a:t>
            </a:r>
            <a:r>
              <a:rPr lang="en-US" sz="2400" dirty="0"/>
              <a:t>: Benzocaine</a:t>
            </a:r>
            <a:endParaRPr lang="en-IN" sz="2400" dirty="0"/>
          </a:p>
          <a:p>
            <a:r>
              <a:rPr lang="en-US" sz="2400" dirty="0"/>
              <a:t>Class D :Agents acting in combination of receptor dependent-independent mechanism                     </a:t>
            </a:r>
          </a:p>
          <a:p>
            <a:pPr marL="0" indent="0">
              <a:buNone/>
            </a:pPr>
            <a:r>
              <a:rPr lang="en-US" sz="2400" dirty="0"/>
              <a:t>     </a:t>
            </a:r>
            <a:r>
              <a:rPr lang="en-US" sz="2400" dirty="0" err="1"/>
              <a:t>eg</a:t>
            </a:r>
            <a:r>
              <a:rPr lang="en-US" sz="2400" dirty="0"/>
              <a:t>: Lidocaine, </a:t>
            </a:r>
            <a:r>
              <a:rPr lang="en-US" sz="2400" dirty="0" err="1"/>
              <a:t>Mepivacaine</a:t>
            </a:r>
            <a:r>
              <a:rPr lang="en-US" sz="2400" dirty="0"/>
              <a:t>, </a:t>
            </a:r>
            <a:r>
              <a:rPr lang="en-US" sz="2400" dirty="0" err="1"/>
              <a:t>Prilocaine</a:t>
            </a:r>
            <a:endParaRPr lang="en-IN" sz="2400" dirty="0"/>
          </a:p>
        </p:txBody>
      </p:sp>
    </p:spTree>
    <p:extLst>
      <p:ext uri="{BB962C8B-B14F-4D97-AF65-F5344CB8AC3E}">
        <p14:creationId xmlns:p14="http://schemas.microsoft.com/office/powerpoint/2010/main" val="161548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DISSOCIATION OF LOCAL ANESTHETICS</a:t>
            </a:r>
          </a:p>
        </p:txBody>
      </p:sp>
      <p:sp>
        <p:nvSpPr>
          <p:cNvPr id="3" name="Content Placeholder 2"/>
          <p:cNvSpPr>
            <a:spLocks noGrp="1"/>
          </p:cNvSpPr>
          <p:nvPr>
            <p:ph idx="1"/>
          </p:nvPr>
        </p:nvSpPr>
        <p:spPr/>
        <p:txBody>
          <a:bodyPr/>
          <a:lstStyle/>
          <a:p>
            <a:r>
              <a:rPr lang="en-IN" sz="2400" dirty="0"/>
              <a:t>Local </a:t>
            </a:r>
            <a:r>
              <a:rPr lang="en-IN" sz="2400" dirty="0" err="1"/>
              <a:t>anesthetics</a:t>
            </a:r>
            <a:r>
              <a:rPr lang="en-IN" sz="2400" dirty="0"/>
              <a:t> are available as salts (usually hydrochlorides) </a:t>
            </a:r>
          </a:p>
          <a:p>
            <a:r>
              <a:rPr lang="en-IN" sz="2400" dirty="0"/>
              <a:t>The salts, both water soluble and stable, is dissolved in sterile water or saline.</a:t>
            </a:r>
          </a:p>
          <a:p>
            <a:r>
              <a:rPr lang="en-IN" sz="2400" dirty="0"/>
              <a:t>In this solution it exists simultaneously as unchanged molecule (RN), also called base and positively charged molecules (RNH+) called </a:t>
            </a:r>
            <a:r>
              <a:rPr lang="en-IN" sz="2400" dirty="0" err="1"/>
              <a:t>cations</a:t>
            </a:r>
            <a:r>
              <a:rPr lang="en-IN" sz="2400" dirty="0"/>
              <a:t>.</a:t>
            </a:r>
          </a:p>
          <a:p>
            <a:pPr marL="0" indent="0">
              <a:buNone/>
            </a:pPr>
            <a:r>
              <a:rPr lang="en-US" b="1" dirty="0">
                <a:latin typeface="Times" pitchFamily="18" charset="0"/>
                <a:cs typeface="Times New Roman" pitchFamily="18" charset="0"/>
              </a:rPr>
              <a:t>      </a:t>
            </a:r>
          </a:p>
          <a:p>
            <a:pPr marL="0" indent="0">
              <a:buNone/>
            </a:pPr>
            <a:r>
              <a:rPr lang="en-US" dirty="0">
                <a:latin typeface="Times" pitchFamily="18" charset="0"/>
                <a:cs typeface="Times New Roman" pitchFamily="18" charset="0"/>
              </a:rPr>
              <a:t>                RNH</a:t>
            </a:r>
            <a:r>
              <a:rPr lang="en-US" baseline="50000" dirty="0">
                <a:latin typeface="Times" pitchFamily="18" charset="0"/>
                <a:cs typeface="Times New Roman" pitchFamily="18" charset="0"/>
              </a:rPr>
              <a:t>+</a:t>
            </a:r>
            <a:r>
              <a:rPr lang="en-US" dirty="0">
                <a:latin typeface="Times" pitchFamily="18" charset="0"/>
                <a:cs typeface="Times New Roman" pitchFamily="18" charset="0"/>
              </a:rPr>
              <a:t>  </a:t>
            </a:r>
            <a:r>
              <a:rPr lang="en-US" dirty="0">
                <a:latin typeface="Times" pitchFamily="18" charset="0"/>
                <a:cs typeface="Times New Roman" pitchFamily="18" charset="0"/>
                <a:sym typeface="Wingdings" pitchFamily="2" charset="2"/>
              </a:rPr>
              <a:t>==</a:t>
            </a:r>
            <a:r>
              <a:rPr lang="en-US" dirty="0">
                <a:latin typeface="Times" pitchFamily="18" charset="0"/>
                <a:cs typeface="Times New Roman" pitchFamily="18" charset="0"/>
              </a:rPr>
              <a:t>==</a:t>
            </a:r>
            <a:r>
              <a:rPr lang="en-US" dirty="0">
                <a:latin typeface="Times" pitchFamily="18" charset="0"/>
                <a:cs typeface="Times New Roman" pitchFamily="18" charset="0"/>
                <a:sym typeface="Wingdings" pitchFamily="2" charset="2"/>
              </a:rPr>
              <a:t>  RN+ H</a:t>
            </a:r>
            <a:r>
              <a:rPr lang="en-US" baseline="50000" dirty="0">
                <a:latin typeface="Times" pitchFamily="18" charset="0"/>
                <a:cs typeface="Times New Roman" pitchFamily="18" charset="0"/>
                <a:sym typeface="Wingdings" pitchFamily="2" charset="2"/>
              </a:rPr>
              <a:t>+</a:t>
            </a:r>
            <a:endParaRPr lang="en-US" baseline="50000" dirty="0">
              <a:latin typeface="Times" pitchFamily="18" charset="0"/>
              <a:cs typeface="Times New Roman" pitchFamily="18" charset="0"/>
            </a:endParaRPr>
          </a:p>
          <a:p>
            <a:endParaRPr lang="en-IN" dirty="0"/>
          </a:p>
        </p:txBody>
      </p:sp>
    </p:spTree>
    <p:extLst>
      <p:ext uri="{BB962C8B-B14F-4D97-AF65-F5344CB8AC3E}">
        <p14:creationId xmlns:p14="http://schemas.microsoft.com/office/powerpoint/2010/main" val="69200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a:bodyPr>
          <a:lstStyle/>
          <a:p>
            <a:r>
              <a:rPr lang="en-IN" sz="2400" dirty="0"/>
              <a:t>The relative concentration of each ionic  form in the solution varies with the pH of the solution or surrounding tissue.</a:t>
            </a:r>
          </a:p>
          <a:p>
            <a:r>
              <a:rPr lang="en-IN" sz="2400" dirty="0"/>
              <a:t>In the presence of high concentration of hydrogen ion (low pH) the equilibrium shifts to left and most of the </a:t>
            </a:r>
            <a:r>
              <a:rPr lang="en-IN" sz="2400" dirty="0" err="1"/>
              <a:t>anesthetic</a:t>
            </a:r>
            <a:r>
              <a:rPr lang="en-IN" sz="2400" dirty="0"/>
              <a:t> solution exists in cationic form.</a:t>
            </a:r>
          </a:p>
          <a:p>
            <a:pPr marL="0" indent="0">
              <a:buNone/>
            </a:pPr>
            <a:r>
              <a:rPr lang="en-IN" sz="2400" dirty="0"/>
              <a:t>     </a:t>
            </a:r>
          </a:p>
          <a:p>
            <a:pPr marL="0" indent="0">
              <a:buNone/>
            </a:pPr>
            <a:r>
              <a:rPr lang="en-IN" sz="2400" dirty="0"/>
              <a:t>                                    RNH+  &gt;  RN+ +  H+</a:t>
            </a:r>
          </a:p>
          <a:p>
            <a:endParaRPr lang="en-IN" sz="2400" dirty="0"/>
          </a:p>
          <a:p>
            <a:r>
              <a:rPr lang="en-IN" sz="2400" dirty="0"/>
              <a:t>As hydrogen ion concentration decreases (higher pH) the equilibrium shifts towards the free base form.</a:t>
            </a:r>
          </a:p>
          <a:p>
            <a:endParaRPr lang="en-IN" sz="2400" dirty="0"/>
          </a:p>
          <a:p>
            <a:pPr marL="0" indent="0">
              <a:buNone/>
            </a:pPr>
            <a:r>
              <a:rPr lang="en-IN" sz="2400" dirty="0"/>
              <a:t>                                    RNH+  &lt;  RN  +  H+</a:t>
            </a:r>
          </a:p>
          <a:p>
            <a:endParaRPr lang="en-IN" dirty="0"/>
          </a:p>
        </p:txBody>
      </p:sp>
    </p:spTree>
    <p:extLst>
      <p:ext uri="{BB962C8B-B14F-4D97-AF65-F5344CB8AC3E}">
        <p14:creationId xmlns:p14="http://schemas.microsoft.com/office/powerpoint/2010/main" val="1776778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a:bodyPr>
          <a:lstStyle/>
          <a:p>
            <a:r>
              <a:rPr lang="en-IN" sz="2400" dirty="0"/>
              <a:t>The relative proportion of ionic form also depends on </a:t>
            </a:r>
            <a:r>
              <a:rPr lang="en-IN" sz="2400" dirty="0" err="1"/>
              <a:t>pKa</a:t>
            </a:r>
            <a:r>
              <a:rPr lang="en-IN" sz="2400" dirty="0"/>
              <a:t> or DISSOCIATION CONSTANT, of the specific local </a:t>
            </a:r>
            <a:r>
              <a:rPr lang="en-IN" sz="2400" dirty="0" err="1"/>
              <a:t>anesthetic</a:t>
            </a:r>
            <a:r>
              <a:rPr lang="en-IN" sz="2400" dirty="0"/>
              <a:t>.</a:t>
            </a:r>
          </a:p>
          <a:p>
            <a:r>
              <a:rPr lang="en-IN" sz="2400" dirty="0"/>
              <a:t>The </a:t>
            </a:r>
            <a:r>
              <a:rPr lang="en-IN" sz="2400" dirty="0" err="1"/>
              <a:t>pKa</a:t>
            </a:r>
            <a:r>
              <a:rPr lang="en-IN" sz="2400" dirty="0"/>
              <a:t> is a measure of molecules affinity for  H+ ions.</a:t>
            </a:r>
          </a:p>
          <a:p>
            <a:r>
              <a:rPr lang="en-IN" sz="2400" dirty="0"/>
              <a:t>When the pH = </a:t>
            </a:r>
            <a:r>
              <a:rPr lang="en-IN" sz="2400" dirty="0" err="1"/>
              <a:t>pKa</a:t>
            </a:r>
            <a:r>
              <a:rPr lang="en-IN" sz="2400" dirty="0"/>
              <a:t> of the local </a:t>
            </a:r>
            <a:r>
              <a:rPr lang="en-IN" sz="2400" dirty="0" err="1"/>
              <a:t>anesthetic</a:t>
            </a:r>
            <a:r>
              <a:rPr lang="en-IN" sz="2400" dirty="0"/>
              <a:t>, exactly half the drug will exists in the RNH+ form and exactly half in RN form.</a:t>
            </a:r>
          </a:p>
          <a:p>
            <a:pPr marL="0" indent="0">
              <a:buNone/>
            </a:pPr>
            <a:r>
              <a:rPr lang="en-IN" sz="2400" dirty="0"/>
              <a:t> </a:t>
            </a:r>
          </a:p>
          <a:p>
            <a:r>
              <a:rPr lang="en-IN" sz="2400" dirty="0"/>
              <a:t>The percentage of drug existing in either form can be determined by Henderson </a:t>
            </a:r>
            <a:r>
              <a:rPr lang="en-IN" sz="2400" dirty="0" err="1"/>
              <a:t>Hasselbalch</a:t>
            </a:r>
            <a:r>
              <a:rPr lang="en-IN" sz="2400" dirty="0"/>
              <a:t> equation</a:t>
            </a:r>
          </a:p>
          <a:p>
            <a:endParaRPr lang="en-IN" sz="2400" dirty="0"/>
          </a:p>
          <a:p>
            <a:pPr marL="0" indent="0">
              <a:buNone/>
            </a:pPr>
            <a:r>
              <a:rPr lang="en-IN" sz="2400" dirty="0"/>
              <a:t>                             Log   base/acid = pH - </a:t>
            </a:r>
            <a:r>
              <a:rPr lang="en-IN" sz="2400" dirty="0" err="1"/>
              <a:t>pKa</a:t>
            </a:r>
            <a:endParaRPr lang="en-IN" sz="2400" dirty="0"/>
          </a:p>
          <a:p>
            <a:endParaRPr lang="en-IN" dirty="0"/>
          </a:p>
        </p:txBody>
      </p:sp>
    </p:spTree>
    <p:extLst>
      <p:ext uri="{BB962C8B-B14F-4D97-AF65-F5344CB8AC3E}">
        <p14:creationId xmlns:p14="http://schemas.microsoft.com/office/powerpoint/2010/main" val="106830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SG" sz="2400" dirty="0">
                <a:latin typeface="Times" pitchFamily="18" charset="0"/>
              </a:rPr>
              <a:t>Injectable local </a:t>
            </a:r>
            <a:r>
              <a:rPr lang="en-SG" sz="2400" dirty="0" err="1">
                <a:latin typeface="Times" pitchFamily="18" charset="0"/>
              </a:rPr>
              <a:t>anesthetics</a:t>
            </a:r>
            <a:r>
              <a:rPr lang="en-SG" sz="2400" dirty="0">
                <a:latin typeface="Times" pitchFamily="18" charset="0"/>
              </a:rPr>
              <a:t> are weak bases (</a:t>
            </a:r>
            <a:r>
              <a:rPr lang="en-SG" sz="2400" dirty="0" err="1">
                <a:latin typeface="Times" pitchFamily="18" charset="0"/>
              </a:rPr>
              <a:t>pka</a:t>
            </a:r>
            <a:r>
              <a:rPr lang="en-SG" sz="2400" dirty="0">
                <a:latin typeface="Times" pitchFamily="18" charset="0"/>
              </a:rPr>
              <a:t>=7.5-9.5) When a local </a:t>
            </a:r>
            <a:r>
              <a:rPr lang="en-SG" sz="2400" dirty="0" err="1">
                <a:latin typeface="Times" pitchFamily="18" charset="0"/>
              </a:rPr>
              <a:t>anesthetic</a:t>
            </a:r>
            <a:r>
              <a:rPr lang="en-SG" sz="2400" dirty="0">
                <a:latin typeface="Times" pitchFamily="18" charset="0"/>
              </a:rPr>
              <a:t> is injected into tissue it is neutralized and part of the ionized form is converted to non-ionized </a:t>
            </a:r>
          </a:p>
          <a:p>
            <a:r>
              <a:rPr lang="en-SG" sz="2400" dirty="0">
                <a:latin typeface="Times" pitchFamily="18" charset="0"/>
              </a:rPr>
              <a:t>The non-ionized base diffuses into the nerve.</a:t>
            </a:r>
          </a:p>
          <a:p>
            <a:endParaRPr lang="en-IN" dirty="0"/>
          </a:p>
        </p:txBody>
      </p:sp>
      <p:pic>
        <p:nvPicPr>
          <p:cNvPr id="7170" name="Picture 2" descr="E:\MDS\LA\LA images\Diffusion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3573016"/>
            <a:ext cx="5020929" cy="239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515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pH INFLUENCE</a:t>
            </a:r>
          </a:p>
        </p:txBody>
      </p:sp>
      <p:sp>
        <p:nvSpPr>
          <p:cNvPr id="3" name="Content Placeholder 2"/>
          <p:cNvSpPr>
            <a:spLocks noGrp="1"/>
          </p:cNvSpPr>
          <p:nvPr>
            <p:ph idx="1"/>
          </p:nvPr>
        </p:nvSpPr>
        <p:spPr/>
        <p:txBody>
          <a:bodyPr>
            <a:normAutofit/>
          </a:bodyPr>
          <a:lstStyle/>
          <a:p>
            <a:r>
              <a:rPr lang="en-SG" sz="2400" dirty="0">
                <a:latin typeface="Times" pitchFamily="18" charset="0"/>
              </a:rPr>
              <a:t>If the tissue is infected, the pH is lower (more acidic) and according to the HH equation; there will be less of the non-ionized form of the drug to cross into the nerve</a:t>
            </a:r>
            <a:endParaRPr lang="en-IN" sz="2400" dirty="0"/>
          </a:p>
        </p:txBody>
      </p:sp>
    </p:spTree>
    <p:extLst>
      <p:ext uri="{BB962C8B-B14F-4D97-AF65-F5344CB8AC3E}">
        <p14:creationId xmlns:p14="http://schemas.microsoft.com/office/powerpoint/2010/main" val="3743465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IN" sz="2600" dirty="0"/>
              <a:t>     INDUCTION TIME</a:t>
            </a:r>
          </a:p>
          <a:p>
            <a:r>
              <a:rPr lang="en-IN" sz="2600" dirty="0"/>
              <a:t>Is defined on the period from deposition of the anaesthetic solution to complete condition blockade</a:t>
            </a:r>
          </a:p>
          <a:p>
            <a:r>
              <a:rPr lang="en-IN" sz="2600" dirty="0"/>
              <a:t>Factors :</a:t>
            </a:r>
          </a:p>
          <a:p>
            <a:r>
              <a:rPr lang="en-IN" sz="2600" dirty="0"/>
              <a:t>Concentration of drug </a:t>
            </a:r>
          </a:p>
          <a:p>
            <a:r>
              <a:rPr lang="en-IN" sz="2600" dirty="0"/>
              <a:t>pH of solution</a:t>
            </a:r>
          </a:p>
          <a:p>
            <a:r>
              <a:rPr lang="en-IN" sz="2600" dirty="0"/>
              <a:t>Diffusion constant of drug </a:t>
            </a:r>
          </a:p>
          <a:p>
            <a:r>
              <a:rPr lang="en-IN" sz="2600" dirty="0"/>
              <a:t>Anatomical barriers for diffusion </a:t>
            </a:r>
          </a:p>
          <a:p>
            <a:pPr marL="0" indent="0">
              <a:buNone/>
            </a:pPr>
            <a:endParaRPr lang="en-IN" dirty="0"/>
          </a:p>
        </p:txBody>
      </p:sp>
    </p:spTree>
    <p:extLst>
      <p:ext uri="{BB962C8B-B14F-4D97-AF65-F5344CB8AC3E}">
        <p14:creationId xmlns:p14="http://schemas.microsoft.com/office/powerpoint/2010/main" val="350880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KINETICS OF LOCAL ANESTHETICS</a:t>
            </a:r>
          </a:p>
        </p:txBody>
      </p:sp>
      <p:sp>
        <p:nvSpPr>
          <p:cNvPr id="3" name="Content Placeholder 2"/>
          <p:cNvSpPr>
            <a:spLocks noGrp="1"/>
          </p:cNvSpPr>
          <p:nvPr>
            <p:ph idx="1"/>
          </p:nvPr>
        </p:nvSpPr>
        <p:spPr/>
        <p:txBody>
          <a:bodyPr>
            <a:normAutofit/>
          </a:bodyPr>
          <a:lstStyle/>
          <a:p>
            <a:pPr marL="0" indent="0">
              <a:buNone/>
            </a:pPr>
            <a:r>
              <a:rPr lang="en-IN" dirty="0"/>
              <a:t>    UPTAKE:</a:t>
            </a:r>
          </a:p>
          <a:p>
            <a:r>
              <a:rPr lang="en-IN" sz="2400" dirty="0"/>
              <a:t>When injected into soft tissue most local anaesthetics produce dilation of vascular bed.</a:t>
            </a:r>
          </a:p>
          <a:p>
            <a:r>
              <a:rPr lang="en-IN" sz="2400" dirty="0"/>
              <a:t>Vasodilation is due to increase in the rate of absorption of the local </a:t>
            </a:r>
            <a:r>
              <a:rPr lang="en-IN" sz="2400" dirty="0" err="1"/>
              <a:t>anesthetic</a:t>
            </a:r>
            <a:r>
              <a:rPr lang="en-IN" sz="2400" dirty="0"/>
              <a:t> into the blood, thus decreasing the duration of pain control, while increasing the </a:t>
            </a:r>
            <a:r>
              <a:rPr lang="en-IN" sz="2400" dirty="0" err="1"/>
              <a:t>anesthetic</a:t>
            </a:r>
            <a:r>
              <a:rPr lang="en-IN" sz="2400" dirty="0"/>
              <a:t> blood level and potential for over dose.</a:t>
            </a:r>
          </a:p>
          <a:p>
            <a:r>
              <a:rPr lang="en-IN" sz="2400" dirty="0"/>
              <a:t>Cocaine produces vasoconstriction</a:t>
            </a:r>
          </a:p>
          <a:p>
            <a:endParaRPr lang="en-IN" sz="2400" dirty="0"/>
          </a:p>
          <a:p>
            <a:endParaRPr lang="en-IN" dirty="0"/>
          </a:p>
        </p:txBody>
      </p:sp>
    </p:spTree>
    <p:extLst>
      <p:ext uri="{BB962C8B-B14F-4D97-AF65-F5344CB8AC3E}">
        <p14:creationId xmlns:p14="http://schemas.microsoft.com/office/powerpoint/2010/main" val="255574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DEFINITION</a:t>
            </a:r>
          </a:p>
        </p:txBody>
      </p:sp>
      <p:sp>
        <p:nvSpPr>
          <p:cNvPr id="3" name="Content Placeholder 2"/>
          <p:cNvSpPr>
            <a:spLocks noGrp="1"/>
          </p:cNvSpPr>
          <p:nvPr>
            <p:ph idx="1"/>
          </p:nvPr>
        </p:nvSpPr>
        <p:spPr/>
        <p:txBody>
          <a:bodyPr>
            <a:normAutofit fontScale="77500" lnSpcReduction="20000"/>
          </a:bodyPr>
          <a:lstStyle/>
          <a:p>
            <a:pPr lvl="0"/>
            <a:r>
              <a:rPr lang="en-US" sz="3100" dirty="0"/>
              <a:t>Local anesthesia has been defined as loss of sensation in circumscribed area of body caused by depression of excitation in nerve endings or an inhibition of conduction process in peripheral nerves.(</a:t>
            </a:r>
            <a:r>
              <a:rPr lang="en-US" sz="3100" i="1" dirty="0"/>
              <a:t>Stanley F. </a:t>
            </a:r>
            <a:r>
              <a:rPr lang="en-US" sz="3100" i="1" dirty="0" err="1"/>
              <a:t>Malamed</a:t>
            </a:r>
            <a:r>
              <a:rPr lang="en-US" sz="3100" i="1" dirty="0"/>
              <a:t>)</a:t>
            </a:r>
            <a:endParaRPr lang="en-IN" sz="3100" dirty="0"/>
          </a:p>
          <a:p>
            <a:pPr marL="0" indent="0">
              <a:buNone/>
            </a:pPr>
            <a:endParaRPr lang="en-IN" sz="3100" dirty="0"/>
          </a:p>
          <a:p>
            <a:pPr lvl="0"/>
            <a:r>
              <a:rPr lang="en-US" sz="3100" dirty="0"/>
              <a:t>Local anesthetic are the drugs have a little or no irritating effects when injected into the tissues and that will temporarily interrupt conduction when absorbed into the nerves(</a:t>
            </a:r>
            <a:r>
              <a:rPr lang="en-US" sz="3100" i="1" dirty="0" err="1"/>
              <a:t>Monheims</a:t>
            </a:r>
            <a:r>
              <a:rPr lang="en-US" sz="3100" i="1" dirty="0"/>
              <a:t>)</a:t>
            </a:r>
            <a:endParaRPr lang="en-IN" sz="3100" dirty="0"/>
          </a:p>
          <a:p>
            <a:pPr marL="0" indent="0">
              <a:buNone/>
            </a:pPr>
            <a:endParaRPr lang="en-IN" sz="3100" dirty="0"/>
          </a:p>
          <a:p>
            <a:pPr lvl="0"/>
            <a:r>
              <a:rPr lang="en-US" sz="3100" dirty="0"/>
              <a:t>Local anesthesia has been defined as direct administration of anesthetic agent to tissue to include the absence of sensation in small area of body (</a:t>
            </a:r>
            <a:r>
              <a:rPr lang="en-US" sz="3100" i="1" dirty="0"/>
              <a:t>Mosby’s dictionary)</a:t>
            </a:r>
            <a:endParaRPr lang="en-IN" sz="3100" dirty="0"/>
          </a:p>
          <a:p>
            <a:endParaRPr lang="en-IN" dirty="0"/>
          </a:p>
        </p:txBody>
      </p:sp>
    </p:spTree>
    <p:extLst>
      <p:ext uri="{BB962C8B-B14F-4D97-AF65-F5344CB8AC3E}">
        <p14:creationId xmlns:p14="http://schemas.microsoft.com/office/powerpoint/2010/main" val="1462712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a:bodyPr>
          <a:lstStyle/>
          <a:p>
            <a:pPr marL="0" indent="0">
              <a:buNone/>
            </a:pPr>
            <a:r>
              <a:rPr lang="en-IN" sz="2400" dirty="0"/>
              <a:t>     ORAL ROUTE: </a:t>
            </a:r>
          </a:p>
          <a:p>
            <a:r>
              <a:rPr lang="en-IN" sz="2400" dirty="0"/>
              <a:t>Except cocaine, local </a:t>
            </a:r>
            <a:r>
              <a:rPr lang="en-IN" sz="2400" dirty="0" err="1"/>
              <a:t>anesthetics</a:t>
            </a:r>
            <a:r>
              <a:rPr lang="en-IN" sz="2400" dirty="0"/>
              <a:t> are poorly absorbed from GIT </a:t>
            </a:r>
          </a:p>
          <a:p>
            <a:r>
              <a:rPr lang="en-IN" sz="2400" dirty="0"/>
              <a:t>Most local </a:t>
            </a:r>
            <a:r>
              <a:rPr lang="en-IN" sz="2400" dirty="0" err="1"/>
              <a:t>anesthetics</a:t>
            </a:r>
            <a:r>
              <a:rPr lang="en-IN" sz="2400" dirty="0"/>
              <a:t> undergo hepatic first-pass effect following oral administration.</a:t>
            </a:r>
          </a:p>
          <a:p>
            <a:r>
              <a:rPr lang="en-IN" sz="2400" dirty="0"/>
              <a:t>72% of dose is </a:t>
            </a:r>
            <a:r>
              <a:rPr lang="en-IN" sz="2400" dirty="0" err="1"/>
              <a:t>biotransformed</a:t>
            </a:r>
            <a:r>
              <a:rPr lang="en-IN" sz="2400" dirty="0"/>
              <a:t> into inactive metabolites</a:t>
            </a:r>
          </a:p>
          <a:p>
            <a:r>
              <a:rPr lang="en-IN" sz="2400" dirty="0"/>
              <a:t>TOCAINIDE HYDROCHLORIDE an analogue of lidocaine is effective orally</a:t>
            </a:r>
          </a:p>
          <a:p>
            <a:endParaRPr lang="en-IN" sz="2400" dirty="0"/>
          </a:p>
        </p:txBody>
      </p:sp>
    </p:spTree>
    <p:extLst>
      <p:ext uri="{BB962C8B-B14F-4D97-AF65-F5344CB8AC3E}">
        <p14:creationId xmlns:p14="http://schemas.microsoft.com/office/powerpoint/2010/main" val="1952844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Autofit/>
          </a:bodyPr>
          <a:lstStyle/>
          <a:p>
            <a:r>
              <a:rPr lang="en-IN" sz="2400" dirty="0"/>
              <a:t>TOPICAL ROUTE:</a:t>
            </a:r>
          </a:p>
          <a:p>
            <a:r>
              <a:rPr lang="en-IN" sz="2400" dirty="0"/>
              <a:t>Local </a:t>
            </a:r>
            <a:r>
              <a:rPr lang="en-IN" sz="2400" dirty="0" err="1"/>
              <a:t>anesthetics</a:t>
            </a:r>
            <a:r>
              <a:rPr lang="en-IN" sz="2400" dirty="0"/>
              <a:t> are absorbed at different rates after application to mucous membranes: In the tracheal mucosa uptake is as rapid as with intravenous administration.</a:t>
            </a:r>
          </a:p>
          <a:p>
            <a:r>
              <a:rPr lang="en-IN" sz="2400" dirty="0"/>
              <a:t>In pharyngeal mucosa uptake is slow</a:t>
            </a:r>
          </a:p>
          <a:p>
            <a:r>
              <a:rPr lang="en-IN" sz="2400" dirty="0"/>
              <a:t>In bladder mucosa uptake is even slower</a:t>
            </a:r>
          </a:p>
          <a:p>
            <a:endParaRPr lang="en-IN" sz="2400" dirty="0"/>
          </a:p>
          <a:p>
            <a:r>
              <a:rPr lang="en-IN" sz="2400" dirty="0"/>
              <a:t>Eutectic mixture of local </a:t>
            </a:r>
            <a:r>
              <a:rPr lang="en-IN" sz="2400" dirty="0" err="1"/>
              <a:t>anesthesia</a:t>
            </a:r>
            <a:r>
              <a:rPr lang="en-IN" sz="2400" dirty="0"/>
              <a:t> (EMLA) has been developed to provide surface </a:t>
            </a:r>
            <a:r>
              <a:rPr lang="en-IN" sz="2400" dirty="0" err="1"/>
              <a:t>anesthesia</a:t>
            </a:r>
            <a:r>
              <a:rPr lang="en-IN" sz="2400" dirty="0"/>
              <a:t> for intact skin.</a:t>
            </a:r>
          </a:p>
        </p:txBody>
      </p:sp>
    </p:spTree>
    <p:extLst>
      <p:ext uri="{BB962C8B-B14F-4D97-AF65-F5344CB8AC3E}">
        <p14:creationId xmlns:p14="http://schemas.microsoft.com/office/powerpoint/2010/main" val="1322111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normAutofit/>
          </a:bodyPr>
          <a:lstStyle/>
          <a:p>
            <a:r>
              <a:rPr lang="en-IN" sz="2400" dirty="0"/>
              <a:t>INJECTION:</a:t>
            </a:r>
          </a:p>
          <a:p>
            <a:r>
              <a:rPr lang="en-IN" sz="2400" dirty="0"/>
              <a:t>The rate of uptake of local anaesthetics after injection is related to both the vascularity of the injection site and the </a:t>
            </a:r>
            <a:r>
              <a:rPr lang="en-IN" sz="2400" dirty="0" err="1"/>
              <a:t>vasoactivity</a:t>
            </a:r>
            <a:r>
              <a:rPr lang="en-IN" sz="2400" dirty="0"/>
              <a:t> of the drug.</a:t>
            </a:r>
          </a:p>
          <a:p>
            <a:r>
              <a:rPr lang="en-IN" sz="2400" dirty="0"/>
              <a:t>   IV administration of local anaesthetics provide the most rapid elevation of blood levels and is used for primary treatment of ventricular dysrhythmias.</a:t>
            </a:r>
          </a:p>
          <a:p>
            <a:endParaRPr lang="en-IN" dirty="0"/>
          </a:p>
        </p:txBody>
      </p:sp>
    </p:spTree>
    <p:extLst>
      <p:ext uri="{BB962C8B-B14F-4D97-AF65-F5344CB8AC3E}">
        <p14:creationId xmlns:p14="http://schemas.microsoft.com/office/powerpoint/2010/main" val="568334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normAutofit/>
          </a:bodyPr>
          <a:lstStyle/>
          <a:p>
            <a:r>
              <a:rPr lang="en-IN" sz="3200" dirty="0"/>
              <a:t>TIME TO ACHIEVE PEAK BLOOD LEVEL</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36584183"/>
              </p:ext>
            </p:extLst>
          </p:nvPr>
        </p:nvGraphicFramePr>
        <p:xfrm>
          <a:off x="539552" y="2564904"/>
          <a:ext cx="8157592" cy="2358255"/>
        </p:xfrm>
        <a:graphic>
          <a:graphicData uri="http://schemas.openxmlformats.org/drawingml/2006/table">
            <a:tbl>
              <a:tblPr firstRow="1" bandRow="1">
                <a:tableStyleId>{073A0DAA-6AF3-43AB-8588-CEC1D06C72B9}</a:tableStyleId>
              </a:tblPr>
              <a:tblGrid>
                <a:gridCol w="4078796">
                  <a:extLst>
                    <a:ext uri="{9D8B030D-6E8A-4147-A177-3AD203B41FA5}">
                      <a16:colId xmlns:a16="http://schemas.microsoft.com/office/drawing/2014/main" val="20000"/>
                    </a:ext>
                  </a:extLst>
                </a:gridCol>
                <a:gridCol w="4078796">
                  <a:extLst>
                    <a:ext uri="{9D8B030D-6E8A-4147-A177-3AD203B41FA5}">
                      <a16:colId xmlns:a16="http://schemas.microsoft.com/office/drawing/2014/main" val="20001"/>
                    </a:ext>
                  </a:extLst>
                </a:gridCol>
              </a:tblGrid>
              <a:tr h="471651">
                <a:tc>
                  <a:txBody>
                    <a:bodyPr/>
                    <a:lstStyle/>
                    <a:p>
                      <a:pPr algn="ctr"/>
                      <a:r>
                        <a:rPr lang="en-IN" dirty="0"/>
                        <a:t>ROUTE </a:t>
                      </a:r>
                    </a:p>
                  </a:txBody>
                  <a:tcPr/>
                </a:tc>
                <a:tc>
                  <a:txBody>
                    <a:bodyPr/>
                    <a:lstStyle/>
                    <a:p>
                      <a:pPr algn="ctr"/>
                      <a:r>
                        <a:rPr lang="en-IN" dirty="0"/>
                        <a:t>TIME (min)</a:t>
                      </a:r>
                    </a:p>
                  </a:txBody>
                  <a:tcPr/>
                </a:tc>
                <a:extLst>
                  <a:ext uri="{0D108BD9-81ED-4DB2-BD59-A6C34878D82A}">
                    <a16:rowId xmlns:a16="http://schemas.microsoft.com/office/drawing/2014/main" val="10000"/>
                  </a:ext>
                </a:extLst>
              </a:tr>
              <a:tr h="471651">
                <a:tc>
                  <a:txBody>
                    <a:bodyPr/>
                    <a:lstStyle/>
                    <a:p>
                      <a:pPr algn="ctr"/>
                      <a:r>
                        <a:rPr lang="en-IN" dirty="0"/>
                        <a:t>INTRAVENOUS</a:t>
                      </a:r>
                    </a:p>
                  </a:txBody>
                  <a:tcPr/>
                </a:tc>
                <a:tc>
                  <a:txBody>
                    <a:bodyPr/>
                    <a:lstStyle/>
                    <a:p>
                      <a:pPr algn="ctr"/>
                      <a:r>
                        <a:rPr lang="en-IN" dirty="0"/>
                        <a:t>1</a:t>
                      </a:r>
                    </a:p>
                  </a:txBody>
                  <a:tcPr/>
                </a:tc>
                <a:extLst>
                  <a:ext uri="{0D108BD9-81ED-4DB2-BD59-A6C34878D82A}">
                    <a16:rowId xmlns:a16="http://schemas.microsoft.com/office/drawing/2014/main" val="10001"/>
                  </a:ext>
                </a:extLst>
              </a:tr>
              <a:tr h="471651">
                <a:tc>
                  <a:txBody>
                    <a:bodyPr/>
                    <a:lstStyle/>
                    <a:p>
                      <a:pPr algn="ctr"/>
                      <a:r>
                        <a:rPr lang="en-IN" dirty="0"/>
                        <a:t>TOPICAL</a:t>
                      </a:r>
                    </a:p>
                  </a:txBody>
                  <a:tcPr/>
                </a:tc>
                <a:tc>
                  <a:txBody>
                    <a:bodyPr/>
                    <a:lstStyle/>
                    <a:p>
                      <a:pPr algn="ctr"/>
                      <a:r>
                        <a:rPr lang="en-IN" dirty="0"/>
                        <a:t>5</a:t>
                      </a:r>
                    </a:p>
                  </a:txBody>
                  <a:tcPr/>
                </a:tc>
                <a:extLst>
                  <a:ext uri="{0D108BD9-81ED-4DB2-BD59-A6C34878D82A}">
                    <a16:rowId xmlns:a16="http://schemas.microsoft.com/office/drawing/2014/main" val="10002"/>
                  </a:ext>
                </a:extLst>
              </a:tr>
              <a:tr h="471651">
                <a:tc>
                  <a:txBody>
                    <a:bodyPr/>
                    <a:lstStyle/>
                    <a:p>
                      <a:pPr algn="ctr"/>
                      <a:r>
                        <a:rPr lang="en-IN" dirty="0"/>
                        <a:t>INTRAMUSCULAR</a:t>
                      </a:r>
                    </a:p>
                  </a:txBody>
                  <a:tcPr/>
                </a:tc>
                <a:tc>
                  <a:txBody>
                    <a:bodyPr/>
                    <a:lstStyle/>
                    <a:p>
                      <a:pPr algn="ctr"/>
                      <a:r>
                        <a:rPr lang="en-IN" dirty="0"/>
                        <a:t>5 – 10</a:t>
                      </a:r>
                    </a:p>
                  </a:txBody>
                  <a:tcPr/>
                </a:tc>
                <a:extLst>
                  <a:ext uri="{0D108BD9-81ED-4DB2-BD59-A6C34878D82A}">
                    <a16:rowId xmlns:a16="http://schemas.microsoft.com/office/drawing/2014/main" val="10003"/>
                  </a:ext>
                </a:extLst>
              </a:tr>
              <a:tr h="471651">
                <a:tc>
                  <a:txBody>
                    <a:bodyPr/>
                    <a:lstStyle/>
                    <a:p>
                      <a:pPr algn="ctr"/>
                      <a:r>
                        <a:rPr lang="en-IN" dirty="0"/>
                        <a:t>SUBCUTANEOUS</a:t>
                      </a:r>
                    </a:p>
                  </a:txBody>
                  <a:tcPr/>
                </a:tc>
                <a:tc>
                  <a:txBody>
                    <a:bodyPr/>
                    <a:lstStyle/>
                    <a:p>
                      <a:pPr algn="ctr"/>
                      <a:r>
                        <a:rPr lang="en-IN" dirty="0"/>
                        <a:t>30 – 90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08056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DISTRIBUTION</a:t>
            </a:r>
          </a:p>
        </p:txBody>
      </p:sp>
      <p:sp>
        <p:nvSpPr>
          <p:cNvPr id="3" name="Content Placeholder 2"/>
          <p:cNvSpPr>
            <a:spLocks noGrp="1"/>
          </p:cNvSpPr>
          <p:nvPr>
            <p:ph idx="1"/>
          </p:nvPr>
        </p:nvSpPr>
        <p:spPr/>
        <p:txBody>
          <a:bodyPr>
            <a:normAutofit fontScale="92500" lnSpcReduction="10000"/>
          </a:bodyPr>
          <a:lstStyle/>
          <a:p>
            <a:pPr lvl="0"/>
            <a:r>
              <a:rPr lang="en-US" sz="2600" dirty="0"/>
              <a:t>Highly perfused organs have higher blood levels of anesthetic than less highly perfused organs.</a:t>
            </a:r>
            <a:endParaRPr lang="en-IN" sz="2600" dirty="0"/>
          </a:p>
          <a:p>
            <a:pPr lvl="0"/>
            <a:r>
              <a:rPr lang="en-US" sz="2600" dirty="0"/>
              <a:t>Skeletal muscles contains greatest percentage of local anesthetics as constitute biggest mass of tissue in body.</a:t>
            </a:r>
            <a:endParaRPr lang="en-IN" sz="2600" dirty="0"/>
          </a:p>
          <a:p>
            <a:pPr lvl="0"/>
            <a:r>
              <a:rPr lang="en-US" sz="2600" dirty="0"/>
              <a:t>All LA’s can cross blood brain barrier and placenta.</a:t>
            </a:r>
            <a:endParaRPr lang="en-IN" sz="2600" dirty="0"/>
          </a:p>
          <a:p>
            <a:pPr lvl="0"/>
            <a:r>
              <a:rPr lang="en-US" sz="2600" dirty="0"/>
              <a:t>Plasma concentration of local anesthetic in target organs depends on :- </a:t>
            </a:r>
            <a:endParaRPr lang="en-IN" sz="2600" dirty="0"/>
          </a:p>
          <a:p>
            <a:pPr lvl="1"/>
            <a:r>
              <a:rPr lang="en-US" sz="2600" dirty="0"/>
              <a:t>Rate at which drug is absorbed into CVS</a:t>
            </a:r>
            <a:endParaRPr lang="en-IN" sz="2600" dirty="0"/>
          </a:p>
          <a:p>
            <a:pPr lvl="1"/>
            <a:r>
              <a:rPr lang="en-US" sz="2600" dirty="0"/>
              <a:t>Rate of drug distribution from blood to tissues</a:t>
            </a:r>
            <a:endParaRPr lang="en-IN" sz="2600" dirty="0"/>
          </a:p>
          <a:p>
            <a:pPr lvl="1"/>
            <a:r>
              <a:rPr lang="en-US" sz="2600" dirty="0"/>
              <a:t>Drug elimination through metabolic or excretory pathways.</a:t>
            </a:r>
            <a:endParaRPr lang="en-IN" sz="2600" dirty="0"/>
          </a:p>
          <a:p>
            <a:pPr lvl="1"/>
            <a:r>
              <a:rPr lang="en-US" sz="2600" dirty="0"/>
              <a:t>Elimination Half life of lidocaine is 1.6 hours.</a:t>
            </a:r>
            <a:endParaRPr lang="en-IN" sz="2600" dirty="0"/>
          </a:p>
          <a:p>
            <a:endParaRPr lang="en-IN" dirty="0"/>
          </a:p>
        </p:txBody>
      </p:sp>
    </p:spTree>
    <p:extLst>
      <p:ext uri="{BB962C8B-B14F-4D97-AF65-F5344CB8AC3E}">
        <p14:creationId xmlns:p14="http://schemas.microsoft.com/office/powerpoint/2010/main" val="4024473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METABOLISM (BIOTRANSFORMATION)</a:t>
            </a:r>
          </a:p>
        </p:txBody>
      </p:sp>
      <p:sp>
        <p:nvSpPr>
          <p:cNvPr id="3" name="Content Placeholder 2"/>
          <p:cNvSpPr>
            <a:spLocks noGrp="1"/>
          </p:cNvSpPr>
          <p:nvPr>
            <p:ph idx="1"/>
          </p:nvPr>
        </p:nvSpPr>
        <p:spPr>
          <a:xfrm>
            <a:off x="457200" y="1600200"/>
            <a:ext cx="5050904" cy="4853136"/>
          </a:xfrm>
        </p:spPr>
        <p:txBody>
          <a:bodyPr>
            <a:normAutofit/>
          </a:bodyPr>
          <a:lstStyle/>
          <a:p>
            <a:pPr marL="0" indent="0">
              <a:buNone/>
            </a:pPr>
            <a:r>
              <a:rPr lang="en-US" sz="3100" b="1" dirty="0"/>
              <a:t>     </a:t>
            </a:r>
            <a:r>
              <a:rPr lang="en-US" sz="2600" b="1" dirty="0"/>
              <a:t>Ester local Anesthetics</a:t>
            </a:r>
            <a:endParaRPr lang="en-IN" sz="2600" dirty="0"/>
          </a:p>
          <a:p>
            <a:pPr lvl="0"/>
            <a:r>
              <a:rPr lang="en-US" sz="2600" dirty="0" err="1"/>
              <a:t>Pseudocholinesterase</a:t>
            </a:r>
            <a:r>
              <a:rPr lang="en-US" sz="2600" dirty="0"/>
              <a:t> </a:t>
            </a:r>
            <a:endParaRPr lang="en-IN" sz="2600" dirty="0"/>
          </a:p>
          <a:p>
            <a:pPr lvl="0"/>
            <a:r>
              <a:rPr lang="en-US" sz="2600" dirty="0"/>
              <a:t>Site – Plasma.</a:t>
            </a:r>
            <a:endParaRPr lang="en-IN" sz="2600" dirty="0"/>
          </a:p>
          <a:p>
            <a:r>
              <a:rPr lang="en-IN" sz="2600" dirty="0" err="1"/>
              <a:t>Chloroprocaine</a:t>
            </a:r>
            <a:r>
              <a:rPr lang="en-IN" sz="2600" dirty="0"/>
              <a:t> the most rapidly </a:t>
            </a:r>
            <a:r>
              <a:rPr lang="en-IN" sz="2600" dirty="0" err="1"/>
              <a:t>hydrolyzed</a:t>
            </a:r>
            <a:r>
              <a:rPr lang="en-IN" sz="2600" dirty="0"/>
              <a:t>, is the least toxic.</a:t>
            </a:r>
          </a:p>
          <a:p>
            <a:r>
              <a:rPr lang="en-IN" sz="2600" dirty="0" err="1"/>
              <a:t>Tertracaine</a:t>
            </a:r>
            <a:r>
              <a:rPr lang="en-IN" sz="2600" dirty="0"/>
              <a:t> </a:t>
            </a:r>
            <a:r>
              <a:rPr lang="en-IN" sz="2600" dirty="0" err="1"/>
              <a:t>hydrolyzed</a:t>
            </a:r>
            <a:r>
              <a:rPr lang="en-IN" sz="2600" dirty="0"/>
              <a:t> 16 times more slowly than </a:t>
            </a:r>
            <a:r>
              <a:rPr lang="en-IN" sz="2600" dirty="0" err="1"/>
              <a:t>Chloroprocaine</a:t>
            </a:r>
            <a:r>
              <a:rPr lang="en-IN" sz="2600" dirty="0"/>
              <a:t> ,hence it has the greatest potential toxicity. </a:t>
            </a:r>
          </a:p>
          <a:p>
            <a:endParaRPr lang="en-IN" dirty="0"/>
          </a:p>
        </p:txBody>
      </p:sp>
      <p:pic>
        <p:nvPicPr>
          <p:cNvPr id="4" name="Picture 3" descr="metabolism of local anesthesia">
            <a:hlinkClick r:id="rId2"/>
          </p:cNvPr>
          <p:cNvPicPr/>
          <p:nvPr/>
        </p:nvPicPr>
        <p:blipFill>
          <a:blip r:embed="rId3"/>
          <a:srcRect/>
          <a:stretch>
            <a:fillRect/>
          </a:stretch>
        </p:blipFill>
        <p:spPr bwMode="auto">
          <a:xfrm>
            <a:off x="5652120" y="2132856"/>
            <a:ext cx="3312368" cy="3168352"/>
          </a:xfrm>
          <a:prstGeom prst="rect">
            <a:avLst/>
          </a:prstGeom>
          <a:noFill/>
          <a:ln w="9525">
            <a:noFill/>
            <a:miter lim="800000"/>
            <a:headEnd/>
            <a:tailEnd/>
          </a:ln>
        </p:spPr>
      </p:pic>
    </p:spTree>
    <p:extLst>
      <p:ext uri="{BB962C8B-B14F-4D97-AF65-F5344CB8AC3E}">
        <p14:creationId xmlns:p14="http://schemas.microsoft.com/office/powerpoint/2010/main" val="303740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5649491"/>
          </a:xfrm>
        </p:spPr>
        <p:txBody>
          <a:bodyPr>
            <a:normAutofit lnSpcReduction="10000"/>
          </a:bodyPr>
          <a:lstStyle/>
          <a:p>
            <a:pPr marL="0" indent="0">
              <a:buNone/>
            </a:pPr>
            <a:r>
              <a:rPr lang="en-US" sz="2800" b="1" dirty="0"/>
              <a:t>     AMIDE LOCAL ANESTHETICS </a:t>
            </a:r>
            <a:endParaRPr lang="en-IN" sz="2800" dirty="0"/>
          </a:p>
          <a:p>
            <a:pPr lvl="0"/>
            <a:r>
              <a:rPr lang="en-US" sz="2800" dirty="0"/>
              <a:t>Primary site – liver</a:t>
            </a:r>
            <a:endParaRPr lang="en-IN" sz="2800" dirty="0"/>
          </a:p>
          <a:p>
            <a:pPr lvl="0"/>
            <a:r>
              <a:rPr lang="en-US" sz="2800" dirty="0"/>
              <a:t>Rate of biotransformation – influenced by liver function and hepatic perfusion.</a:t>
            </a:r>
            <a:endParaRPr lang="en-IN" sz="2800" dirty="0"/>
          </a:p>
          <a:p>
            <a:pPr lvl="0"/>
            <a:r>
              <a:rPr lang="en-US" sz="2800" dirty="0"/>
              <a:t>Poor liver function – unable to </a:t>
            </a:r>
            <a:r>
              <a:rPr lang="en-US" sz="2800" dirty="0" err="1"/>
              <a:t>biotransform</a:t>
            </a:r>
            <a:r>
              <a:rPr lang="en-US" sz="2800" dirty="0"/>
              <a:t> amide local anesthetics at a normal rate.</a:t>
            </a:r>
            <a:endParaRPr lang="en-IN" sz="2800" dirty="0"/>
          </a:p>
          <a:p>
            <a:pPr lvl="0"/>
            <a:r>
              <a:rPr lang="en-US" sz="2800" dirty="0"/>
              <a:t>Action of biotransformation products </a:t>
            </a:r>
            <a:endParaRPr lang="en-IN" sz="2800" dirty="0"/>
          </a:p>
          <a:p>
            <a:pPr lvl="1"/>
            <a:r>
              <a:rPr lang="en-US" dirty="0" err="1"/>
              <a:t>Methemoglobinemia</a:t>
            </a:r>
            <a:r>
              <a:rPr lang="en-US" dirty="0"/>
              <a:t> – in patients receiving large doses of </a:t>
            </a:r>
            <a:r>
              <a:rPr lang="en-US" dirty="0" err="1"/>
              <a:t>prilocaine</a:t>
            </a:r>
            <a:r>
              <a:rPr lang="en-US" dirty="0"/>
              <a:t>, Produced not by </a:t>
            </a:r>
            <a:r>
              <a:rPr lang="en-US" dirty="0" err="1"/>
              <a:t>prilocaine</a:t>
            </a:r>
            <a:r>
              <a:rPr lang="en-US" dirty="0"/>
              <a:t> but by its primary metabolite </a:t>
            </a:r>
            <a:r>
              <a:rPr lang="en-US" dirty="0" err="1"/>
              <a:t>orthotoluidine</a:t>
            </a:r>
            <a:r>
              <a:rPr lang="en-US" dirty="0"/>
              <a:t>.</a:t>
            </a:r>
            <a:endParaRPr lang="en-IN" dirty="0"/>
          </a:p>
          <a:p>
            <a:pPr lvl="1"/>
            <a:r>
              <a:rPr lang="en-US" dirty="0"/>
              <a:t>Sedative effect – Produced by metabolites of lidocaine.</a:t>
            </a:r>
            <a:endParaRPr lang="en-IN" dirty="0"/>
          </a:p>
          <a:p>
            <a:endParaRPr lang="en-IN" dirty="0"/>
          </a:p>
        </p:txBody>
      </p:sp>
    </p:spTree>
    <p:extLst>
      <p:ext uri="{BB962C8B-B14F-4D97-AF65-F5344CB8AC3E}">
        <p14:creationId xmlns:p14="http://schemas.microsoft.com/office/powerpoint/2010/main" val="2593489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EXCRETION</a:t>
            </a:r>
          </a:p>
        </p:txBody>
      </p:sp>
      <p:sp>
        <p:nvSpPr>
          <p:cNvPr id="3" name="Content Placeholder 2"/>
          <p:cNvSpPr>
            <a:spLocks noGrp="1"/>
          </p:cNvSpPr>
          <p:nvPr>
            <p:ph idx="1"/>
          </p:nvPr>
        </p:nvSpPr>
        <p:spPr/>
        <p:txBody>
          <a:bodyPr>
            <a:normAutofit/>
          </a:bodyPr>
          <a:lstStyle/>
          <a:p>
            <a:pPr lvl="0"/>
            <a:r>
              <a:rPr lang="en-US" sz="2400" dirty="0"/>
              <a:t>Primary site – kidneys</a:t>
            </a:r>
            <a:endParaRPr lang="en-IN" sz="2400" dirty="0"/>
          </a:p>
          <a:p>
            <a:pPr lvl="0"/>
            <a:r>
              <a:rPr lang="en-US" sz="2400" dirty="0"/>
              <a:t>Esters – small concentration in urine since hydrolyzed completely in plasma.</a:t>
            </a:r>
            <a:endParaRPr lang="en-IN" sz="2400" dirty="0"/>
          </a:p>
          <a:p>
            <a:pPr lvl="0"/>
            <a:r>
              <a:rPr lang="en-US" sz="2400" dirty="0"/>
              <a:t>Amides – Present in urine as parent compound in a greater percentage because of their more complex process of biotransformation.</a:t>
            </a:r>
          </a:p>
          <a:p>
            <a:pPr lvl="0"/>
            <a:r>
              <a:rPr lang="en-IN" sz="2400" dirty="0"/>
              <a:t>Procaine appears in the urine as PABA (90%) and 2% unchanged.</a:t>
            </a:r>
          </a:p>
          <a:p>
            <a:pPr lvl="0"/>
            <a:r>
              <a:rPr lang="en-US" sz="2400" dirty="0"/>
              <a:t>Renal disease – Relative contraindication to local anesthetic administration.</a:t>
            </a:r>
            <a:endParaRPr lang="en-IN" sz="2400" dirty="0"/>
          </a:p>
          <a:p>
            <a:endParaRPr lang="en-IN" dirty="0"/>
          </a:p>
        </p:txBody>
      </p:sp>
    </p:spTree>
    <p:extLst>
      <p:ext uri="{BB962C8B-B14F-4D97-AF65-F5344CB8AC3E}">
        <p14:creationId xmlns:p14="http://schemas.microsoft.com/office/powerpoint/2010/main" val="2873366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SYSTEMIC ACTIONS OF LA</a:t>
            </a:r>
          </a:p>
        </p:txBody>
      </p:sp>
      <p:sp>
        <p:nvSpPr>
          <p:cNvPr id="3" name="Content Placeholder 2"/>
          <p:cNvSpPr>
            <a:spLocks noGrp="1"/>
          </p:cNvSpPr>
          <p:nvPr>
            <p:ph idx="4294967295"/>
          </p:nvPr>
        </p:nvSpPr>
        <p:spPr>
          <a:xfrm>
            <a:off x="0" y="1665288"/>
            <a:ext cx="5105400" cy="6094412"/>
          </a:xfrm>
        </p:spPr>
        <p:txBody>
          <a:bodyPr/>
          <a:lstStyle/>
          <a:p>
            <a:pPr marL="0" indent="0">
              <a:lnSpc>
                <a:spcPct val="80000"/>
              </a:lnSpc>
              <a:buNone/>
            </a:pPr>
            <a:r>
              <a:rPr lang="en-US" sz="2400" b="1" dirty="0">
                <a:solidFill>
                  <a:schemeClr val="tx1"/>
                </a:solidFill>
                <a:latin typeface="Times New Roman" pitchFamily="18" charset="0"/>
                <a:cs typeface="Times New Roman" pitchFamily="18" charset="0"/>
              </a:rPr>
              <a:t>         CNS Stimulation:</a:t>
            </a:r>
          </a:p>
          <a:p>
            <a:pPr>
              <a:lnSpc>
                <a:spcPct val="80000"/>
              </a:lnSpc>
              <a:buNone/>
            </a:pPr>
            <a:r>
              <a:rPr lang="en-US" sz="2400" dirty="0">
                <a:solidFill>
                  <a:schemeClr val="tx1"/>
                </a:solidFill>
                <a:latin typeface="Times New Roman" pitchFamily="18" charset="0"/>
                <a:cs typeface="Times New Roman" pitchFamily="18" charset="0"/>
              </a:rPr>
              <a:t>         (More sensitive than cardiac)</a:t>
            </a:r>
          </a:p>
          <a:p>
            <a:pPr lvl="1">
              <a:lnSpc>
                <a:spcPct val="80000"/>
              </a:lnSpc>
            </a:pPr>
            <a:r>
              <a:rPr lang="en-US" sz="2400" dirty="0">
                <a:solidFill>
                  <a:schemeClr val="tx1"/>
                </a:solidFill>
                <a:latin typeface="Times New Roman" pitchFamily="18" charset="0"/>
                <a:cs typeface="Times New Roman" pitchFamily="18" charset="0"/>
              </a:rPr>
              <a:t>Dose-related spectrum of effects and all effects are due to depression of neurons.</a:t>
            </a:r>
          </a:p>
          <a:p>
            <a:pPr lvl="1">
              <a:lnSpc>
                <a:spcPct val="80000"/>
              </a:lnSpc>
            </a:pPr>
            <a:r>
              <a:rPr lang="en-US" sz="2400" dirty="0">
                <a:solidFill>
                  <a:schemeClr val="tx1"/>
                </a:solidFill>
                <a:latin typeface="Times New Roman" pitchFamily="18" charset="0"/>
                <a:cs typeface="Times New Roman" pitchFamily="18" charset="0"/>
              </a:rPr>
              <a:t>First an </a:t>
            </a:r>
            <a:r>
              <a:rPr lang="en-US" sz="2400" b="1" dirty="0">
                <a:solidFill>
                  <a:schemeClr val="tx1"/>
                </a:solidFill>
                <a:latin typeface="Times New Roman" pitchFamily="18" charset="0"/>
                <a:cs typeface="Times New Roman" pitchFamily="18" charset="0"/>
              </a:rPr>
              <a:t>apparent CNS stimulation</a:t>
            </a:r>
            <a:r>
              <a:rPr lang="en-US" sz="2400" dirty="0">
                <a:solidFill>
                  <a:schemeClr val="tx1"/>
                </a:solidFill>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convulsions</a:t>
            </a:r>
            <a:r>
              <a:rPr lang="en-US" sz="2400" dirty="0">
                <a:solidFill>
                  <a:schemeClr val="tx1"/>
                </a:solidFill>
                <a:latin typeface="Times New Roman" pitchFamily="18" charset="0"/>
                <a:cs typeface="Times New Roman" pitchFamily="18" charset="0"/>
              </a:rPr>
              <a:t> most serious)</a:t>
            </a:r>
          </a:p>
          <a:p>
            <a:pPr lvl="1">
              <a:lnSpc>
                <a:spcPct val="80000"/>
              </a:lnSpc>
            </a:pPr>
            <a:r>
              <a:rPr lang="en-US" sz="2400" dirty="0">
                <a:solidFill>
                  <a:schemeClr val="tx1"/>
                </a:solidFill>
                <a:latin typeface="Times New Roman" pitchFamily="18" charset="0"/>
                <a:cs typeface="Times New Roman" pitchFamily="18" charset="0"/>
              </a:rPr>
              <a:t>Premonitory signs include: ringing in ears, metallic taste, numbness around lips</a:t>
            </a:r>
          </a:p>
          <a:p>
            <a:pPr lvl="1">
              <a:lnSpc>
                <a:spcPct val="80000"/>
              </a:lnSpc>
            </a:pPr>
            <a:r>
              <a:rPr lang="en-US" sz="2400" dirty="0">
                <a:solidFill>
                  <a:schemeClr val="tx1"/>
                </a:solidFill>
                <a:latin typeface="Times New Roman" pitchFamily="18" charset="0"/>
                <a:cs typeface="Times New Roman" pitchFamily="18" charset="0"/>
              </a:rPr>
              <a:t>Followed by </a:t>
            </a:r>
            <a:r>
              <a:rPr lang="en-US" sz="2400" b="1" dirty="0">
                <a:solidFill>
                  <a:schemeClr val="tx1"/>
                </a:solidFill>
                <a:latin typeface="Times New Roman" pitchFamily="18" charset="0"/>
                <a:cs typeface="Times New Roman" pitchFamily="18" charset="0"/>
              </a:rPr>
              <a:t>CNS depression</a:t>
            </a:r>
            <a:r>
              <a:rPr lang="en-US" sz="2400" dirty="0">
                <a:solidFill>
                  <a:schemeClr val="tx1"/>
                </a:solidFill>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death</a:t>
            </a:r>
            <a:r>
              <a:rPr lang="en-US" sz="2400" dirty="0">
                <a:solidFill>
                  <a:schemeClr val="tx1"/>
                </a:solidFill>
                <a:latin typeface="Times New Roman" pitchFamily="18" charset="0"/>
                <a:cs typeface="Times New Roman" pitchFamily="18" charset="0"/>
              </a:rPr>
              <a:t> due to respiratory depression)</a:t>
            </a:r>
            <a:endParaRPr lang="en-IN"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132856"/>
            <a:ext cx="3756088" cy="34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32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4525963"/>
          </a:xfrm>
        </p:spPr>
        <p:txBody>
          <a:bodyPr>
            <a:normAutofit fontScale="92500" lnSpcReduction="10000"/>
          </a:bodyPr>
          <a:lstStyle/>
          <a:p>
            <a:r>
              <a:rPr lang="en-GB" sz="2400" b="1" dirty="0"/>
              <a:t>Cardiovascular System</a:t>
            </a:r>
            <a:r>
              <a:rPr lang="en-GB" sz="2400" dirty="0"/>
              <a:t>:</a:t>
            </a:r>
          </a:p>
          <a:p>
            <a:pPr lvl="2">
              <a:lnSpc>
                <a:spcPct val="90000"/>
              </a:lnSpc>
            </a:pPr>
            <a:r>
              <a:rPr lang="en-US" dirty="0">
                <a:cs typeface="Times New Roman" pitchFamily="18" charset="0"/>
              </a:rPr>
              <a:t>Decrease cardiac excitability and contractility</a:t>
            </a:r>
          </a:p>
          <a:p>
            <a:pPr lvl="2">
              <a:lnSpc>
                <a:spcPct val="90000"/>
              </a:lnSpc>
            </a:pPr>
            <a:r>
              <a:rPr lang="en-US" dirty="0">
                <a:cs typeface="Times New Roman" pitchFamily="18" charset="0"/>
              </a:rPr>
              <a:t>Decreased conduction rate</a:t>
            </a:r>
          </a:p>
          <a:p>
            <a:pPr lvl="2">
              <a:lnSpc>
                <a:spcPct val="90000"/>
              </a:lnSpc>
            </a:pPr>
            <a:r>
              <a:rPr lang="en-US" dirty="0">
                <a:cs typeface="Times New Roman" pitchFamily="18" charset="0"/>
              </a:rPr>
              <a:t>Increased refractory rate (</a:t>
            </a:r>
            <a:r>
              <a:rPr lang="en-US" dirty="0" err="1">
                <a:cs typeface="Times New Roman" pitchFamily="18" charset="0"/>
              </a:rPr>
              <a:t>bupivicaine</a:t>
            </a:r>
            <a:r>
              <a:rPr lang="en-US" dirty="0">
                <a:cs typeface="Times New Roman" pitchFamily="18" charset="0"/>
              </a:rPr>
              <a:t>)</a:t>
            </a:r>
          </a:p>
          <a:p>
            <a:pPr marL="0" indent="0">
              <a:buNone/>
            </a:pPr>
            <a:r>
              <a:rPr lang="en-IN" sz="2400" dirty="0"/>
              <a:t>                  Hypotension: Arteriolar dilation is a result of:</a:t>
            </a:r>
          </a:p>
          <a:p>
            <a:pPr marL="0" indent="0">
              <a:buNone/>
            </a:pPr>
            <a:r>
              <a:rPr lang="en-IN" sz="2400" dirty="0"/>
              <a:t>                  Direct effect (procaine and lidocaine have most effect)</a:t>
            </a:r>
          </a:p>
          <a:p>
            <a:pPr marL="0" indent="0">
              <a:buNone/>
            </a:pPr>
            <a:r>
              <a:rPr lang="en-IN" sz="2400" dirty="0"/>
              <a:t>                  Block of postganglionic sympathetic </a:t>
            </a:r>
            <a:r>
              <a:rPr lang="en-IN" sz="2400" dirty="0" err="1"/>
              <a:t>fiber</a:t>
            </a:r>
            <a:r>
              <a:rPr lang="en-IN" sz="2400" dirty="0"/>
              <a:t> function</a:t>
            </a:r>
          </a:p>
          <a:p>
            <a:pPr marL="0" indent="0">
              <a:buNone/>
            </a:pPr>
            <a:r>
              <a:rPr lang="en-IN" sz="2400" dirty="0"/>
              <a:t>                  CNS depression</a:t>
            </a:r>
          </a:p>
          <a:p>
            <a:endParaRPr lang="en-GB" sz="2400" dirty="0"/>
          </a:p>
          <a:p>
            <a:endParaRPr lang="en-GB" sz="2400" dirty="0"/>
          </a:p>
          <a:p>
            <a:r>
              <a:rPr lang="en-GB" sz="2400" dirty="0"/>
              <a:t>Allergic reactions: allergic dermatitis to anaphylaxis (rare, but occur most often by ester-type drugs).</a:t>
            </a:r>
          </a:p>
          <a:p>
            <a:endParaRPr lang="en-IN" dirty="0"/>
          </a:p>
        </p:txBody>
      </p:sp>
    </p:spTree>
    <p:extLst>
      <p:ext uri="{BB962C8B-B14F-4D97-AF65-F5344CB8AC3E}">
        <p14:creationId xmlns:p14="http://schemas.microsoft.com/office/powerpoint/2010/main" val="16816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HISTORY</a:t>
            </a:r>
          </a:p>
        </p:txBody>
      </p:sp>
      <p:sp>
        <p:nvSpPr>
          <p:cNvPr id="3" name="Content Placeholder 2"/>
          <p:cNvSpPr>
            <a:spLocks noGrp="1"/>
          </p:cNvSpPr>
          <p:nvPr>
            <p:ph idx="1"/>
          </p:nvPr>
        </p:nvSpPr>
        <p:spPr>
          <a:xfrm>
            <a:off x="395536" y="1268760"/>
            <a:ext cx="6567536" cy="5040560"/>
          </a:xfrm>
        </p:spPr>
        <p:txBody>
          <a:bodyPr>
            <a:noAutofit/>
          </a:bodyPr>
          <a:lstStyle/>
          <a:p>
            <a:pPr lvl="0"/>
            <a:r>
              <a:rPr lang="en-US" sz="2400" dirty="0"/>
              <a:t>1859 - cocaine was isolated by “</a:t>
            </a:r>
            <a:r>
              <a:rPr lang="en-US" sz="2400" dirty="0" err="1"/>
              <a:t>Niemann</a:t>
            </a:r>
            <a:r>
              <a:rPr lang="en-US" sz="2400" dirty="0"/>
              <a:t>”.</a:t>
            </a:r>
          </a:p>
          <a:p>
            <a:pPr lvl="0"/>
            <a:endParaRPr lang="en-US" sz="2400" dirty="0"/>
          </a:p>
          <a:p>
            <a:pPr lvl="0"/>
            <a:r>
              <a:rPr lang="en-US" sz="2400" dirty="0"/>
              <a:t>1884 - The ophthalmologist </a:t>
            </a:r>
            <a:r>
              <a:rPr lang="en-US" sz="2400" dirty="0" err="1"/>
              <a:t>Koller</a:t>
            </a:r>
            <a:r>
              <a:rPr lang="en-US" sz="2400" dirty="0"/>
              <a:t> used cocaine for topical anesthesia in ophthalmological surgery.</a:t>
            </a:r>
            <a:endParaRPr lang="en-IN" sz="2400" dirty="0"/>
          </a:p>
          <a:p>
            <a:pPr lvl="0"/>
            <a:r>
              <a:rPr lang="en-US" sz="2400" dirty="0"/>
              <a:t>1884 -  Regional anesthesia in the oral cavity was first performed by surgeon Halsted. </a:t>
            </a:r>
            <a:endParaRPr lang="en-IN" sz="2400" dirty="0"/>
          </a:p>
        </p:txBody>
      </p:sp>
      <p:pic>
        <p:nvPicPr>
          <p:cNvPr id="4" name="Picture 3" descr="niemann">
            <a:hlinkClick r:id="rId3"/>
          </p:cNvPr>
          <p:cNvPicPr/>
          <p:nvPr/>
        </p:nvPicPr>
        <p:blipFill>
          <a:blip r:embed="rId4"/>
          <a:srcRect/>
          <a:stretch>
            <a:fillRect/>
          </a:stretch>
        </p:blipFill>
        <p:spPr bwMode="auto">
          <a:xfrm>
            <a:off x="6751744" y="836712"/>
            <a:ext cx="1819275" cy="2514600"/>
          </a:xfrm>
          <a:prstGeom prst="rect">
            <a:avLst/>
          </a:prstGeom>
          <a:noFill/>
          <a:ln w="9525">
            <a:noFill/>
            <a:miter lim="800000"/>
            <a:headEnd/>
            <a:tailEnd/>
          </a:ln>
        </p:spPr>
      </p:pic>
      <p:pic>
        <p:nvPicPr>
          <p:cNvPr id="5" name="Picture 4" descr="halsted">
            <a:hlinkClick r:id="rId5"/>
          </p:cNvPr>
          <p:cNvPicPr/>
          <p:nvPr/>
        </p:nvPicPr>
        <p:blipFill>
          <a:blip r:embed="rId6"/>
          <a:srcRect/>
          <a:stretch>
            <a:fillRect/>
          </a:stretch>
        </p:blipFill>
        <p:spPr bwMode="auto">
          <a:xfrm>
            <a:off x="6751030" y="3789040"/>
            <a:ext cx="1929409" cy="2713484"/>
          </a:xfrm>
          <a:prstGeom prst="rect">
            <a:avLst/>
          </a:prstGeom>
          <a:noFill/>
          <a:ln w="9525">
            <a:noFill/>
            <a:miter lim="800000"/>
            <a:headEnd/>
            <a:tailEnd/>
          </a:ln>
        </p:spPr>
      </p:pic>
    </p:spTree>
    <p:extLst>
      <p:ext uri="{BB962C8B-B14F-4D97-AF65-F5344CB8AC3E}">
        <p14:creationId xmlns:p14="http://schemas.microsoft.com/office/powerpoint/2010/main" val="258999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764704"/>
            <a:ext cx="8229600" cy="5361459"/>
          </a:xfrm>
        </p:spPr>
        <p:txBody>
          <a:bodyPr/>
          <a:lstStyle/>
          <a:p>
            <a:r>
              <a:rPr lang="en-IN" dirty="0"/>
              <a:t>CONTRAINDICATIONS</a:t>
            </a:r>
          </a:p>
        </p:txBody>
      </p:sp>
      <p:pic>
        <p:nvPicPr>
          <p:cNvPr id="1026" name="Picture 2" descr="E:\MDS\LA\LA images\F000042t004-001-9780323074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97" y="1567662"/>
            <a:ext cx="8135009"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76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VASOCONSTRICTORS</a:t>
            </a:r>
          </a:p>
        </p:txBody>
      </p:sp>
      <p:sp>
        <p:nvSpPr>
          <p:cNvPr id="3" name="Content Placeholder 2"/>
          <p:cNvSpPr>
            <a:spLocks noGrp="1"/>
          </p:cNvSpPr>
          <p:nvPr>
            <p:ph idx="1"/>
          </p:nvPr>
        </p:nvSpPr>
        <p:spPr/>
        <p:txBody>
          <a:bodyPr>
            <a:normAutofit/>
          </a:bodyPr>
          <a:lstStyle/>
          <a:p>
            <a:r>
              <a:rPr lang="en-US" sz="2400" cap="none" dirty="0">
                <a:latin typeface="Times New Roman" panose="02020603050405020304" pitchFamily="18" charset="0"/>
                <a:cs typeface="Times New Roman" panose="02020603050405020304" pitchFamily="18" charset="0"/>
              </a:rPr>
              <a:t>Vasoconstrictors are the drugs that constricts the blood vessels and thereby control tissue perfusion.</a:t>
            </a:r>
          </a:p>
          <a:p>
            <a:pPr>
              <a:buFontTx/>
              <a:buChar char="-"/>
            </a:pPr>
            <a:endParaRPr lang="en-US" sz="2400" cap="none" dirty="0">
              <a:latin typeface="Times New Roman" panose="02020603050405020304" pitchFamily="18" charset="0"/>
              <a:cs typeface="Times New Roman" panose="02020603050405020304" pitchFamily="18" charset="0"/>
            </a:endParaRPr>
          </a:p>
          <a:p>
            <a:r>
              <a:rPr lang="en-US" sz="2400" cap="none" dirty="0">
                <a:latin typeface="Times New Roman" panose="02020603050405020304" pitchFamily="18" charset="0"/>
                <a:cs typeface="Times New Roman" panose="02020603050405020304" pitchFamily="18" charset="0"/>
              </a:rPr>
              <a:t>They are added to local </a:t>
            </a:r>
            <a:r>
              <a:rPr lang="en-US" sz="2400" cap="none" dirty="0" err="1">
                <a:latin typeface="Times New Roman" panose="02020603050405020304" pitchFamily="18" charset="0"/>
                <a:cs typeface="Times New Roman" panose="02020603050405020304" pitchFamily="18" charset="0"/>
              </a:rPr>
              <a:t>anaesthesia</a:t>
            </a:r>
            <a:r>
              <a:rPr lang="en-US" sz="2400" cap="none" dirty="0">
                <a:latin typeface="Times New Roman" panose="02020603050405020304" pitchFamily="18" charset="0"/>
                <a:cs typeface="Times New Roman" panose="02020603050405020304" pitchFamily="18" charset="0"/>
              </a:rPr>
              <a:t> to oppose the </a:t>
            </a:r>
            <a:r>
              <a:rPr lang="en-US" sz="2400" cap="none" dirty="0" err="1">
                <a:latin typeface="Times New Roman" panose="02020603050405020304" pitchFamily="18" charset="0"/>
                <a:cs typeface="Times New Roman" panose="02020603050405020304" pitchFamily="18" charset="0"/>
              </a:rPr>
              <a:t>vasodilatory</a:t>
            </a:r>
            <a:r>
              <a:rPr lang="en-US" sz="2400" cap="none" dirty="0">
                <a:latin typeface="Times New Roman" panose="02020603050405020304" pitchFamily="18" charset="0"/>
                <a:cs typeface="Times New Roman" panose="02020603050405020304" pitchFamily="18" charset="0"/>
              </a:rPr>
              <a:t> action of local anesthetic agent.</a:t>
            </a:r>
          </a:p>
          <a:p>
            <a:endParaRPr lang="en-IN" sz="2400" dirty="0"/>
          </a:p>
        </p:txBody>
      </p:sp>
    </p:spTree>
    <p:extLst>
      <p:ext uri="{BB962C8B-B14F-4D97-AF65-F5344CB8AC3E}">
        <p14:creationId xmlns:p14="http://schemas.microsoft.com/office/powerpoint/2010/main" val="1193537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ACTIONS</a:t>
            </a:r>
          </a:p>
        </p:txBody>
      </p:sp>
      <p:sp>
        <p:nvSpPr>
          <p:cNvPr id="3" name="Content Placeholder 2"/>
          <p:cNvSpPr>
            <a:spLocks noGrp="1"/>
          </p:cNvSpPr>
          <p:nvPr>
            <p:ph idx="1"/>
          </p:nvPr>
        </p:nvSpPr>
        <p:spPr>
          <a:xfrm>
            <a:off x="457200" y="1600200"/>
            <a:ext cx="7643192" cy="4525963"/>
          </a:xfrm>
        </p:spPr>
        <p:txBody>
          <a:bodyPr>
            <a:noAutofit/>
          </a:bodyPr>
          <a:lstStyle/>
          <a:p>
            <a:pPr>
              <a:lnSpc>
                <a:spcPct val="80000"/>
              </a:lnSpc>
              <a:buNone/>
            </a:pPr>
            <a:r>
              <a:rPr lang="en-US" sz="2400" dirty="0">
                <a:latin typeface="Times New Roman" panose="02020603050405020304" pitchFamily="18" charset="0"/>
                <a:cs typeface="Times New Roman" panose="02020603050405020304" pitchFamily="18" charset="0"/>
              </a:rPr>
              <a:t>1</a:t>
            </a:r>
            <a:r>
              <a:rPr lang="en-US" sz="2400" dirty="0">
                <a:cs typeface="Times New Roman" panose="02020603050405020304" pitchFamily="18" charset="0"/>
              </a:rPr>
              <a:t>)  Constrict blood vessels  </a:t>
            </a:r>
            <a:r>
              <a:rPr lang="en-US" sz="2400" dirty="0">
                <a:cs typeface="Times New Roman" panose="02020603050405020304" pitchFamily="18" charset="0"/>
                <a:sym typeface="Wingdings" panose="05000000000000000000" pitchFamily="2" charset="2"/>
              </a:rPr>
              <a:t>  decrease blood flow to the surgical site</a:t>
            </a:r>
          </a:p>
          <a:p>
            <a:pPr>
              <a:lnSpc>
                <a:spcPct val="80000"/>
              </a:lnSpc>
              <a:buNone/>
            </a:pPr>
            <a:endParaRPr lang="en-US" sz="2400" dirty="0">
              <a:cs typeface="Times New Roman" panose="02020603050405020304" pitchFamily="18" charset="0"/>
              <a:sym typeface="Wingdings" panose="05000000000000000000" pitchFamily="2" charset="2"/>
            </a:endParaRPr>
          </a:p>
          <a:p>
            <a:pPr>
              <a:lnSpc>
                <a:spcPct val="80000"/>
              </a:lnSpc>
              <a:buNone/>
            </a:pPr>
            <a:r>
              <a:rPr lang="en-US" sz="2400" dirty="0">
                <a:cs typeface="Times New Roman" panose="02020603050405020304" pitchFamily="18" charset="0"/>
                <a:sym typeface="Wingdings" panose="05000000000000000000" pitchFamily="2" charset="2"/>
              </a:rPr>
              <a:t>2)  Cardiovascular absorption is slowed  lower anesthetic blood levels</a:t>
            </a:r>
          </a:p>
          <a:p>
            <a:pPr>
              <a:lnSpc>
                <a:spcPct val="80000"/>
              </a:lnSpc>
              <a:buNone/>
            </a:pPr>
            <a:endParaRPr lang="en-US" sz="2400" dirty="0">
              <a:cs typeface="Times New Roman" panose="02020603050405020304" pitchFamily="18" charset="0"/>
              <a:sym typeface="Wingdings" panose="05000000000000000000" pitchFamily="2" charset="2"/>
            </a:endParaRPr>
          </a:p>
          <a:p>
            <a:pPr>
              <a:lnSpc>
                <a:spcPct val="80000"/>
              </a:lnSpc>
              <a:buNone/>
            </a:pPr>
            <a:r>
              <a:rPr lang="en-US" sz="2400" dirty="0">
                <a:cs typeface="Times New Roman" panose="02020603050405020304" pitchFamily="18" charset="0"/>
                <a:sym typeface="Wingdings" panose="05000000000000000000" pitchFamily="2" charset="2"/>
              </a:rPr>
              <a:t>3)  Local anesthetic blood levels are lowered    lower risk of toxicity</a:t>
            </a:r>
          </a:p>
          <a:p>
            <a:pPr>
              <a:lnSpc>
                <a:spcPct val="80000"/>
              </a:lnSpc>
              <a:buNone/>
            </a:pPr>
            <a:endParaRPr lang="en-US" sz="2400" dirty="0">
              <a:cs typeface="Times New Roman" panose="02020603050405020304" pitchFamily="18" charset="0"/>
              <a:sym typeface="Wingdings" panose="05000000000000000000" pitchFamily="2" charset="2"/>
            </a:endParaRPr>
          </a:p>
          <a:p>
            <a:pPr>
              <a:lnSpc>
                <a:spcPct val="80000"/>
              </a:lnSpc>
              <a:buNone/>
            </a:pPr>
            <a:r>
              <a:rPr lang="en-US" sz="2400" dirty="0">
                <a:cs typeface="Times New Roman" panose="02020603050405020304" pitchFamily="18" charset="0"/>
                <a:sym typeface="Wingdings" panose="05000000000000000000" pitchFamily="2" charset="2"/>
              </a:rPr>
              <a:t>4)  Local anesthetic remains around the nerve for longer periods     increased duration of anesthesia</a:t>
            </a:r>
          </a:p>
          <a:p>
            <a:pPr>
              <a:lnSpc>
                <a:spcPct val="80000"/>
              </a:lnSpc>
              <a:buNone/>
            </a:pPr>
            <a:endParaRPr lang="en-US" sz="2400" dirty="0">
              <a:cs typeface="Times New Roman" panose="02020603050405020304" pitchFamily="18" charset="0"/>
              <a:sym typeface="Wingdings" panose="05000000000000000000" pitchFamily="2" charset="2"/>
            </a:endParaRPr>
          </a:p>
          <a:p>
            <a:pPr>
              <a:lnSpc>
                <a:spcPct val="80000"/>
              </a:lnSpc>
              <a:buNone/>
            </a:pPr>
            <a:r>
              <a:rPr lang="en-US" sz="2400" dirty="0">
                <a:cs typeface="Times New Roman" panose="02020603050405020304" pitchFamily="18" charset="0"/>
                <a:sym typeface="Wingdings" panose="05000000000000000000" pitchFamily="2" charset="2"/>
              </a:rPr>
              <a:t>5)  Decreases bleeding </a:t>
            </a:r>
            <a:endParaRPr lang="en-US" sz="2400" dirty="0">
              <a:cs typeface="Times New Roman" panose="02020603050405020304" pitchFamily="18" charset="0"/>
            </a:endParaRPr>
          </a:p>
          <a:p>
            <a:endParaRPr lang="en-IN" sz="2400" dirty="0"/>
          </a:p>
        </p:txBody>
      </p:sp>
    </p:spTree>
    <p:extLst>
      <p:ext uri="{BB962C8B-B14F-4D97-AF65-F5344CB8AC3E}">
        <p14:creationId xmlns:p14="http://schemas.microsoft.com/office/powerpoint/2010/main" val="1819955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CLASSIFICATION</a:t>
            </a:r>
          </a:p>
        </p:txBody>
      </p:sp>
      <p:sp>
        <p:nvSpPr>
          <p:cNvPr id="3" name="Content Placeholder 2"/>
          <p:cNvSpPr>
            <a:spLocks noGrp="1"/>
          </p:cNvSpPr>
          <p:nvPr>
            <p:ph idx="1"/>
          </p:nvPr>
        </p:nvSpPr>
        <p:spPr>
          <a:xfrm>
            <a:off x="467544" y="1340768"/>
            <a:ext cx="8229600" cy="4824536"/>
          </a:xfrm>
        </p:spPr>
        <p:txBody>
          <a:bodyPr>
            <a:normAutofit/>
          </a:bodyPr>
          <a:lstStyle/>
          <a:p>
            <a:pPr>
              <a:lnSpc>
                <a:spcPct val="80000"/>
              </a:lnSpc>
              <a:buNone/>
            </a:pPr>
            <a:r>
              <a:rPr lang="en-US" u="sng" dirty="0" err="1">
                <a:cs typeface="Times New Roman" panose="02020603050405020304" pitchFamily="18" charset="0"/>
              </a:rPr>
              <a:t>Catecholamines</a:t>
            </a:r>
            <a:r>
              <a:rPr lang="en-US" dirty="0">
                <a:cs typeface="Times New Roman" panose="02020603050405020304" pitchFamily="18" charset="0"/>
              </a:rPr>
              <a:t>	             </a:t>
            </a:r>
            <a:r>
              <a:rPr lang="en-US" u="sng" dirty="0" err="1">
                <a:cs typeface="Times New Roman" panose="02020603050405020304" pitchFamily="18" charset="0"/>
              </a:rPr>
              <a:t>Noncatecholamines</a:t>
            </a:r>
            <a:endParaRPr lang="en-US" dirty="0">
              <a:cs typeface="Times New Roman" panose="02020603050405020304" pitchFamily="18" charset="0"/>
            </a:endParaRPr>
          </a:p>
          <a:p>
            <a:pPr>
              <a:lnSpc>
                <a:spcPct val="80000"/>
              </a:lnSpc>
              <a:buNone/>
            </a:pPr>
            <a:r>
              <a:rPr lang="en-US" dirty="0">
                <a:cs typeface="Times New Roman" panose="02020603050405020304" pitchFamily="18" charset="0"/>
              </a:rPr>
              <a:t> Epinephrine                    Amphetamine</a:t>
            </a:r>
          </a:p>
          <a:p>
            <a:pPr>
              <a:lnSpc>
                <a:spcPct val="80000"/>
              </a:lnSpc>
              <a:buNone/>
            </a:pPr>
            <a:r>
              <a:rPr lang="en-US" dirty="0">
                <a:cs typeface="Times New Roman" panose="02020603050405020304" pitchFamily="18" charset="0"/>
              </a:rPr>
              <a:t> Norepinephrine		   Methamphetamine</a:t>
            </a:r>
          </a:p>
          <a:p>
            <a:pPr>
              <a:lnSpc>
                <a:spcPct val="80000"/>
              </a:lnSpc>
              <a:buNone/>
            </a:pPr>
            <a:r>
              <a:rPr lang="en-US" dirty="0">
                <a:cs typeface="Times New Roman" panose="02020603050405020304" pitchFamily="18" charset="0"/>
              </a:rPr>
              <a:t> </a:t>
            </a:r>
            <a:r>
              <a:rPr lang="en-US" dirty="0" err="1">
                <a:cs typeface="Times New Roman" panose="02020603050405020304" pitchFamily="18" charset="0"/>
              </a:rPr>
              <a:t>Levonordefrin</a:t>
            </a:r>
            <a:r>
              <a:rPr lang="en-US" dirty="0">
                <a:cs typeface="Times New Roman" panose="02020603050405020304" pitchFamily="18" charset="0"/>
              </a:rPr>
              <a:t>	             Ephedrine</a:t>
            </a:r>
          </a:p>
          <a:p>
            <a:pPr>
              <a:lnSpc>
                <a:spcPct val="80000"/>
              </a:lnSpc>
              <a:buNone/>
            </a:pPr>
            <a:r>
              <a:rPr lang="en-US" dirty="0">
                <a:cs typeface="Times New Roman" panose="02020603050405020304" pitchFamily="18" charset="0"/>
              </a:rPr>
              <a:t> Isoproterenol		    </a:t>
            </a:r>
            <a:r>
              <a:rPr lang="en-US" dirty="0" err="1">
                <a:cs typeface="Times New Roman" panose="02020603050405020304" pitchFamily="18" charset="0"/>
              </a:rPr>
              <a:t>Mephentermine</a:t>
            </a:r>
            <a:endParaRPr lang="en-US" dirty="0">
              <a:cs typeface="Times New Roman" panose="02020603050405020304" pitchFamily="18" charset="0"/>
            </a:endParaRPr>
          </a:p>
          <a:p>
            <a:pPr>
              <a:lnSpc>
                <a:spcPct val="80000"/>
              </a:lnSpc>
              <a:buNone/>
            </a:pPr>
            <a:r>
              <a:rPr lang="en-US" dirty="0">
                <a:cs typeface="Times New Roman" panose="02020603050405020304" pitchFamily="18" charset="0"/>
              </a:rPr>
              <a:t> Dopamine			    </a:t>
            </a:r>
            <a:r>
              <a:rPr lang="en-US" dirty="0" err="1">
                <a:cs typeface="Times New Roman" panose="02020603050405020304" pitchFamily="18" charset="0"/>
              </a:rPr>
              <a:t>Hydroxyamphetamine</a:t>
            </a:r>
            <a:endParaRPr lang="en-US" dirty="0">
              <a:cs typeface="Times New Roman" panose="02020603050405020304" pitchFamily="18" charset="0"/>
            </a:endParaRPr>
          </a:p>
          <a:p>
            <a:pPr>
              <a:lnSpc>
                <a:spcPct val="80000"/>
              </a:lnSpc>
              <a:buNone/>
            </a:pPr>
            <a:r>
              <a:rPr lang="en-US" dirty="0">
                <a:cs typeface="Times New Roman" panose="02020603050405020304" pitchFamily="18" charset="0"/>
              </a:rPr>
              <a:t>					    </a:t>
            </a:r>
            <a:r>
              <a:rPr lang="en-US" dirty="0" err="1">
                <a:cs typeface="Times New Roman" panose="02020603050405020304" pitchFamily="18" charset="0"/>
              </a:rPr>
              <a:t>Metaraminol</a:t>
            </a:r>
            <a:endParaRPr lang="en-US" dirty="0">
              <a:cs typeface="Times New Roman" panose="02020603050405020304" pitchFamily="18" charset="0"/>
            </a:endParaRPr>
          </a:p>
          <a:p>
            <a:pPr>
              <a:lnSpc>
                <a:spcPct val="80000"/>
              </a:lnSpc>
              <a:buNone/>
            </a:pPr>
            <a:r>
              <a:rPr lang="en-US" dirty="0">
                <a:cs typeface="Times New Roman" panose="02020603050405020304" pitchFamily="18" charset="0"/>
              </a:rPr>
              <a:t>				              </a:t>
            </a:r>
            <a:r>
              <a:rPr lang="en-US" dirty="0" err="1">
                <a:cs typeface="Times New Roman" panose="02020603050405020304" pitchFamily="18" charset="0"/>
              </a:rPr>
              <a:t>Methoxamine</a:t>
            </a:r>
            <a:r>
              <a:rPr lang="en-US" dirty="0">
                <a:cs typeface="Times New Roman" panose="02020603050405020304" pitchFamily="18" charset="0"/>
              </a:rPr>
              <a:t>		                                          		                        Phenylephrine</a:t>
            </a:r>
          </a:p>
          <a:p>
            <a:pPr>
              <a:lnSpc>
                <a:spcPct val="80000"/>
              </a:lnSpc>
              <a:buNone/>
            </a:pP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6104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MODES OF ACTION</a:t>
            </a:r>
          </a:p>
        </p:txBody>
      </p:sp>
      <p:sp>
        <p:nvSpPr>
          <p:cNvPr id="3" name="Content Placeholder 2"/>
          <p:cNvSpPr>
            <a:spLocks noGrp="1"/>
          </p:cNvSpPr>
          <p:nvPr>
            <p:ph idx="1"/>
          </p:nvPr>
        </p:nvSpPr>
        <p:spPr>
          <a:xfrm>
            <a:off x="457200" y="1340768"/>
            <a:ext cx="8229600" cy="4785395"/>
          </a:xfrm>
        </p:spPr>
        <p:txBody>
          <a:bodyPr/>
          <a:lstStyle/>
          <a:p>
            <a:pPr algn="ctr">
              <a:buNone/>
              <a:defRPr/>
            </a:pPr>
            <a:r>
              <a:rPr lang="en-US" sz="2400" b="1" u="sng" dirty="0">
                <a:cs typeface="Times New Roman" pitchFamily="18" charset="0"/>
              </a:rPr>
              <a:t>3 Classes of Sympathomimetic Amines</a:t>
            </a:r>
            <a:r>
              <a:rPr lang="en-US" sz="2400" dirty="0">
                <a:cs typeface="Times New Roman" pitchFamily="18" charset="0"/>
              </a:rPr>
              <a:t>:</a:t>
            </a:r>
          </a:p>
          <a:p>
            <a:pPr algn="ctr">
              <a:buNone/>
              <a:defRPr/>
            </a:pPr>
            <a:endParaRPr lang="en-US" sz="2400" dirty="0">
              <a:cs typeface="Times New Roman" pitchFamily="18" charset="0"/>
            </a:endParaRPr>
          </a:p>
          <a:p>
            <a:pPr>
              <a:buNone/>
              <a:defRPr/>
            </a:pPr>
            <a:r>
              <a:rPr lang="en-US" sz="2400" dirty="0">
                <a:cs typeface="Times New Roman" pitchFamily="18" charset="0"/>
              </a:rPr>
              <a:t>1) Direct Acting  </a:t>
            </a:r>
            <a:r>
              <a:rPr lang="en-US" sz="2400" dirty="0">
                <a:cs typeface="Times New Roman" pitchFamily="18" charset="0"/>
                <a:sym typeface="Wingdings" pitchFamily="2" charset="2"/>
              </a:rPr>
              <a:t>  directly on adrenergic receptors</a:t>
            </a:r>
            <a:endParaRPr lang="en-US" sz="2400" dirty="0">
              <a:cs typeface="Times New Roman" pitchFamily="18" charset="0"/>
            </a:endParaRPr>
          </a:p>
          <a:p>
            <a:pPr>
              <a:buNone/>
              <a:defRPr/>
            </a:pPr>
            <a:r>
              <a:rPr lang="en-US" sz="2400" dirty="0">
                <a:cs typeface="Times New Roman" pitchFamily="18" charset="0"/>
              </a:rPr>
              <a:t>2)  Indirect Acting  </a:t>
            </a:r>
            <a:r>
              <a:rPr lang="en-US" sz="2400" dirty="0">
                <a:cs typeface="Times New Roman" pitchFamily="18" charset="0"/>
                <a:sym typeface="Wingdings" pitchFamily="2" charset="2"/>
              </a:rPr>
              <a:t>  use norepinephrine release</a:t>
            </a:r>
            <a:endParaRPr lang="en-US" sz="2400" dirty="0">
              <a:cs typeface="Times New Roman" pitchFamily="18" charset="0"/>
            </a:endParaRPr>
          </a:p>
          <a:p>
            <a:pPr>
              <a:buNone/>
              <a:defRPr/>
            </a:pPr>
            <a:r>
              <a:rPr lang="en-US" sz="2400" dirty="0">
                <a:cs typeface="Times New Roman" pitchFamily="18" charset="0"/>
              </a:rPr>
              <a:t>3)  Mixed Acting  </a:t>
            </a:r>
            <a:r>
              <a:rPr lang="en-US" sz="2400" dirty="0">
                <a:cs typeface="Times New Roman" pitchFamily="18" charset="0"/>
                <a:sym typeface="Wingdings" pitchFamily="2" charset="2"/>
              </a:rPr>
              <a:t>  both direct and indirect actions</a:t>
            </a:r>
          </a:p>
          <a:p>
            <a:endParaRPr lang="en-IN" dirty="0"/>
          </a:p>
        </p:txBody>
      </p:sp>
      <p:pic>
        <p:nvPicPr>
          <p:cNvPr id="4" name="Picture 4" descr="03-15-2006 09;24;28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924447"/>
            <a:ext cx="5688632" cy="282079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789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SG" sz="2400" dirty="0"/>
              <a:t>Concentrations of Vasoconstrictor in Local </a:t>
            </a:r>
            <a:r>
              <a:rPr lang="en-SG" sz="2400" dirty="0" err="1"/>
              <a:t>Anesthetics</a:t>
            </a:r>
            <a:r>
              <a:rPr lang="en-SG" sz="2400" dirty="0"/>
              <a:t> - 1:50,000 ,1:100,000, 1:200,000  - 0.020mg/ml ,0.010mg/ml, 0.005 mg/ml</a:t>
            </a:r>
          </a:p>
          <a:p>
            <a:r>
              <a:rPr lang="en-SG" sz="2400" dirty="0"/>
              <a:t>Calculation 1:50,000= 1gram/50,000ml= 1000mg/50,000ml= 1mg/50ml= 0.02mg/ml</a:t>
            </a:r>
          </a:p>
          <a:p>
            <a:r>
              <a:rPr lang="en-SG" sz="2400" dirty="0"/>
              <a:t>Max dose of vasoconstrictors  </a:t>
            </a:r>
          </a:p>
          <a:p>
            <a:pPr>
              <a:buFontTx/>
              <a:buChar char="-"/>
            </a:pPr>
            <a:r>
              <a:rPr lang="en-SG" sz="2400" dirty="0"/>
              <a:t>Healthy patient approximately 0.2mg</a:t>
            </a:r>
          </a:p>
          <a:p>
            <a:pPr>
              <a:buFontTx/>
              <a:buChar char="-"/>
            </a:pPr>
            <a:r>
              <a:rPr lang="en-SG" sz="2400" dirty="0"/>
              <a:t>Patient with significant cardiovascular history: 0.04mg </a:t>
            </a:r>
          </a:p>
          <a:p>
            <a:endParaRPr lang="en-IN" dirty="0"/>
          </a:p>
        </p:txBody>
      </p:sp>
    </p:spTree>
    <p:extLst>
      <p:ext uri="{BB962C8B-B14F-4D97-AF65-F5344CB8AC3E}">
        <p14:creationId xmlns:p14="http://schemas.microsoft.com/office/powerpoint/2010/main" val="2679845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400" dirty="0"/>
              <a:t>Max Dose for Vasoconstrictors (CV patient) 1 capsule = 1.8ml 1:100,000=.01mg/ml</a:t>
            </a:r>
          </a:p>
          <a:p>
            <a:r>
              <a:rPr lang="en-IN" sz="2400" dirty="0"/>
              <a:t>0.01 X 1.8ml = 0.018mg 0.04/0.018=2.22 capsules</a:t>
            </a:r>
          </a:p>
          <a:p>
            <a:r>
              <a:rPr lang="en-IN" sz="2400" dirty="0"/>
              <a:t>In a healthy adult patient  0.2/0.018=11.1 capsules</a:t>
            </a:r>
          </a:p>
          <a:p>
            <a:endParaRPr lang="en-IN" dirty="0"/>
          </a:p>
        </p:txBody>
      </p:sp>
    </p:spTree>
    <p:extLst>
      <p:ext uri="{BB962C8B-B14F-4D97-AF65-F5344CB8AC3E}">
        <p14:creationId xmlns:p14="http://schemas.microsoft.com/office/powerpoint/2010/main" val="3983600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COMPOSITION</a:t>
            </a:r>
          </a:p>
        </p:txBody>
      </p:sp>
      <p:sp>
        <p:nvSpPr>
          <p:cNvPr id="3" name="Content Placeholder 2"/>
          <p:cNvSpPr>
            <a:spLocks noGrp="1"/>
          </p:cNvSpPr>
          <p:nvPr>
            <p:ph idx="1"/>
          </p:nvPr>
        </p:nvSpPr>
        <p:spPr/>
        <p:txBody>
          <a:bodyPr>
            <a:normAutofit/>
          </a:bodyPr>
          <a:lstStyle/>
          <a:p>
            <a:pPr lvl="0"/>
            <a:r>
              <a:rPr lang="en-US" sz="2600" dirty="0"/>
              <a:t>Lidocaine hydrochloride  –  Local anesthetic agent</a:t>
            </a:r>
            <a:endParaRPr lang="en-IN" sz="2600" dirty="0"/>
          </a:p>
          <a:p>
            <a:pPr lvl="0"/>
            <a:r>
              <a:rPr lang="en-US" sz="2600" dirty="0"/>
              <a:t>Adrenaline </a:t>
            </a:r>
            <a:r>
              <a:rPr lang="en-US" sz="2600" dirty="0" err="1"/>
              <a:t>bitarterate</a:t>
            </a:r>
            <a:r>
              <a:rPr lang="en-US" sz="2600" dirty="0"/>
              <a:t> (epinephrine)  –  vasoconstrictor</a:t>
            </a:r>
            <a:endParaRPr lang="en-IN" sz="2600" dirty="0"/>
          </a:p>
          <a:p>
            <a:pPr lvl="0"/>
            <a:r>
              <a:rPr lang="en-US" sz="2600" dirty="0" err="1"/>
              <a:t>Methylparaben</a:t>
            </a:r>
            <a:r>
              <a:rPr lang="en-US" sz="2600" dirty="0"/>
              <a:t>  –  Preservative</a:t>
            </a:r>
            <a:endParaRPr lang="en-IN" sz="2600" dirty="0"/>
          </a:p>
          <a:p>
            <a:pPr lvl="0"/>
            <a:r>
              <a:rPr lang="en-US" sz="2600" dirty="0" err="1"/>
              <a:t>Thymol</a:t>
            </a:r>
            <a:r>
              <a:rPr lang="en-US" sz="2600" dirty="0"/>
              <a:t> –  Fungicide</a:t>
            </a:r>
            <a:endParaRPr lang="en-IN" sz="2600" dirty="0"/>
          </a:p>
          <a:p>
            <a:pPr lvl="0"/>
            <a:r>
              <a:rPr lang="en-US" sz="2600" dirty="0"/>
              <a:t>Sodium </a:t>
            </a:r>
            <a:r>
              <a:rPr lang="en-US" sz="2600" dirty="0" err="1"/>
              <a:t>metabisulphate</a:t>
            </a:r>
            <a:r>
              <a:rPr lang="en-US" sz="2600" dirty="0"/>
              <a:t>  –  Reducing agent</a:t>
            </a:r>
            <a:endParaRPr lang="en-IN" sz="2600" dirty="0"/>
          </a:p>
          <a:p>
            <a:pPr lvl="0"/>
            <a:r>
              <a:rPr lang="en-US" sz="2600" dirty="0"/>
              <a:t>Sodium chloride  –  Isotonic solution</a:t>
            </a:r>
            <a:endParaRPr lang="en-IN" sz="2600" dirty="0"/>
          </a:p>
          <a:p>
            <a:pPr lvl="0"/>
            <a:r>
              <a:rPr lang="en-US" sz="2600" dirty="0"/>
              <a:t>Ringer’s lactate solution : Vehicle</a:t>
            </a:r>
            <a:endParaRPr lang="en-IN" sz="2600" dirty="0"/>
          </a:p>
          <a:p>
            <a:pPr lvl="0"/>
            <a:r>
              <a:rPr lang="en-US" sz="2600" dirty="0"/>
              <a:t>Distilled water :  Diluting agent</a:t>
            </a:r>
            <a:endParaRPr lang="en-IN" sz="2600" dirty="0"/>
          </a:p>
          <a:p>
            <a:pPr lvl="0"/>
            <a:r>
              <a:rPr lang="en-US" sz="2600" dirty="0"/>
              <a:t>Sodium hydroxide :  </a:t>
            </a:r>
            <a:r>
              <a:rPr lang="en-US" sz="2600" dirty="0" err="1"/>
              <a:t>ph</a:t>
            </a:r>
            <a:r>
              <a:rPr lang="en-US" sz="2600" dirty="0"/>
              <a:t> adjuster</a:t>
            </a:r>
            <a:endParaRPr lang="en-IN" sz="2600" dirty="0"/>
          </a:p>
          <a:p>
            <a:endParaRPr lang="en-IN" dirty="0"/>
          </a:p>
        </p:txBody>
      </p:sp>
    </p:spTree>
    <p:extLst>
      <p:ext uri="{BB962C8B-B14F-4D97-AF65-F5344CB8AC3E}">
        <p14:creationId xmlns:p14="http://schemas.microsoft.com/office/powerpoint/2010/main" val="304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060848"/>
            <a:ext cx="8229600" cy="4525963"/>
          </a:xfrm>
        </p:spPr>
        <p:txBody>
          <a:bodyPr>
            <a:normAutofit/>
          </a:bodyPr>
          <a:lstStyle/>
          <a:p>
            <a:r>
              <a:rPr lang="en-IN" sz="2400" dirty="0"/>
              <a:t>LIDOCAINE</a:t>
            </a:r>
          </a:p>
          <a:p>
            <a:r>
              <a:rPr lang="en-IN" sz="2400" dirty="0"/>
              <a:t>Most widely used Amide linked LA and most versatile anaesthesia.</a:t>
            </a:r>
          </a:p>
          <a:p>
            <a:r>
              <a:rPr lang="en-IN" sz="2400" dirty="0"/>
              <a:t>When used locally action starts within 3 min., more profound anaesthesia, has longer duration of action and greater potency.</a:t>
            </a:r>
          </a:p>
          <a:p>
            <a:r>
              <a:rPr lang="en-IN" sz="2400" dirty="0"/>
              <a:t>Overdose causes muscle twitching, convulsions, cardiac arrhythmias, fall in BP, coma, respiratory arrest.</a:t>
            </a:r>
          </a:p>
          <a:p>
            <a:r>
              <a:rPr lang="en-IN" sz="2400" dirty="0"/>
              <a:t>Most popular anti arrhythmic drug</a:t>
            </a:r>
          </a:p>
          <a:p>
            <a:endParaRPr lang="en-IN" dirty="0"/>
          </a:p>
        </p:txBody>
      </p:sp>
      <p:pic>
        <p:nvPicPr>
          <p:cNvPr id="4" name="Picture 8" descr="P1000008"/>
          <p:cNvPicPr>
            <a:picLocks noChangeAspect="1" noChangeArrowheads="1"/>
          </p:cNvPicPr>
          <p:nvPr/>
        </p:nvPicPr>
        <p:blipFill>
          <a:blip r:embed="rId2" cstate="print">
            <a:extLst>
              <a:ext uri="{28A0092B-C50C-407E-A947-70E740481C1C}">
                <a14:useLocalDpi xmlns:a14="http://schemas.microsoft.com/office/drawing/2010/main" val="0"/>
              </a:ext>
            </a:extLst>
          </a:blip>
          <a:srcRect l="6709" t="5492" r="57793" b="54565"/>
          <a:stretch>
            <a:fillRect/>
          </a:stretch>
        </p:blipFill>
        <p:spPr bwMode="auto">
          <a:xfrm>
            <a:off x="5724128" y="188640"/>
            <a:ext cx="2376264" cy="220686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756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spcBef>
                <a:spcPts val="600"/>
              </a:spcBef>
              <a:buClr>
                <a:srgbClr val="C66951"/>
              </a:buClr>
              <a:buNone/>
            </a:pPr>
            <a:r>
              <a:rPr lang="en-US" sz="2800" spc="30" dirty="0">
                <a:solidFill>
                  <a:prstClr val="black"/>
                </a:solidFill>
                <a:latin typeface="Times New Roman" pitchFamily="18" charset="0"/>
                <a:cs typeface="Times New Roman" pitchFamily="18" charset="0"/>
              </a:rPr>
              <a:t>Without Vasoconstrictor :</a:t>
            </a:r>
          </a:p>
          <a:p>
            <a:pPr marL="515938" lvl="2" indent="-173736">
              <a:spcBef>
                <a:spcPts val="600"/>
              </a:spcBef>
              <a:buClr>
                <a:srgbClr val="C66951"/>
              </a:buClr>
              <a:buNone/>
            </a:pPr>
            <a:r>
              <a:rPr lang="en-US" sz="2800" dirty="0">
                <a:solidFill>
                  <a:prstClr val="black"/>
                </a:solidFill>
                <a:latin typeface="Times New Roman" pitchFamily="18" charset="0"/>
                <a:cs typeface="Times New Roman" pitchFamily="18" charset="0"/>
              </a:rPr>
              <a:t>4.4 mg / kg of body </a:t>
            </a:r>
            <a:r>
              <a:rPr lang="en-US" sz="2800" dirty="0" err="1">
                <a:solidFill>
                  <a:prstClr val="black"/>
                </a:solidFill>
                <a:latin typeface="Times New Roman" pitchFamily="18" charset="0"/>
                <a:cs typeface="Times New Roman" pitchFamily="18" charset="0"/>
              </a:rPr>
              <a:t>wt</a:t>
            </a:r>
            <a:r>
              <a:rPr lang="en-US" sz="2800" dirty="0">
                <a:solidFill>
                  <a:prstClr val="black"/>
                </a:solidFill>
                <a:latin typeface="Times New Roman" pitchFamily="18" charset="0"/>
                <a:cs typeface="Times New Roman" pitchFamily="18" charset="0"/>
              </a:rPr>
              <a:t>   = 300 mg in a 70 kg individual</a:t>
            </a:r>
          </a:p>
          <a:p>
            <a:pPr marL="860425" lvl="4" indent="-173736">
              <a:spcBef>
                <a:spcPts val="600"/>
              </a:spcBef>
              <a:buClr>
                <a:srgbClr val="C66951"/>
              </a:buClr>
              <a:buNone/>
            </a:pPr>
            <a:r>
              <a:rPr lang="en-US" sz="2800" dirty="0">
                <a:solidFill>
                  <a:prstClr val="black"/>
                </a:solidFill>
                <a:latin typeface="Times New Roman" pitchFamily="18" charset="0"/>
                <a:cs typeface="Times New Roman" pitchFamily="18" charset="0"/>
              </a:rPr>
              <a:t>			                       = 15 ml of solution</a:t>
            </a:r>
          </a:p>
          <a:p>
            <a:pPr marL="0" lvl="0" indent="0">
              <a:spcBef>
                <a:spcPts val="600"/>
              </a:spcBef>
              <a:buClr>
                <a:srgbClr val="C66951"/>
              </a:buClr>
              <a:buNone/>
            </a:pPr>
            <a:r>
              <a:rPr lang="en-US" sz="2800" spc="30" dirty="0">
                <a:solidFill>
                  <a:prstClr val="black"/>
                </a:solidFill>
                <a:latin typeface="Times New Roman" pitchFamily="18" charset="0"/>
                <a:cs typeface="Times New Roman" pitchFamily="18" charset="0"/>
              </a:rPr>
              <a:t>With Vasoconstrictor :</a:t>
            </a:r>
          </a:p>
          <a:p>
            <a:pPr marL="515938" lvl="2" indent="-173736">
              <a:spcBef>
                <a:spcPts val="600"/>
              </a:spcBef>
              <a:buClr>
                <a:srgbClr val="C66951"/>
              </a:buClr>
              <a:buNone/>
            </a:pPr>
            <a:r>
              <a:rPr lang="en-US" sz="2800" dirty="0">
                <a:solidFill>
                  <a:prstClr val="black"/>
                </a:solidFill>
                <a:latin typeface="Times New Roman" pitchFamily="18" charset="0"/>
                <a:cs typeface="Times New Roman" pitchFamily="18" charset="0"/>
              </a:rPr>
              <a:t>7.2 mg / kg of body </a:t>
            </a:r>
            <a:r>
              <a:rPr lang="en-US" sz="2800" dirty="0" err="1">
                <a:solidFill>
                  <a:prstClr val="black"/>
                </a:solidFill>
                <a:latin typeface="Times New Roman" pitchFamily="18" charset="0"/>
                <a:cs typeface="Times New Roman" pitchFamily="18" charset="0"/>
              </a:rPr>
              <a:t>wt</a:t>
            </a:r>
            <a:r>
              <a:rPr lang="en-US" sz="2800" dirty="0">
                <a:solidFill>
                  <a:prstClr val="black"/>
                </a:solidFill>
                <a:latin typeface="Times New Roman" pitchFamily="18" charset="0"/>
                <a:cs typeface="Times New Roman" pitchFamily="18" charset="0"/>
              </a:rPr>
              <a:t>   = 500 mg in a 70 kg individual</a:t>
            </a:r>
          </a:p>
          <a:p>
            <a:pPr marL="170752" lvl="1" indent="0">
              <a:spcBef>
                <a:spcPts val="600"/>
              </a:spcBef>
              <a:buClr>
                <a:srgbClr val="C66951"/>
              </a:buClr>
              <a:buNone/>
            </a:pPr>
            <a:r>
              <a:rPr lang="en-US" dirty="0">
                <a:solidFill>
                  <a:prstClr val="black"/>
                </a:solidFill>
                <a:latin typeface="Times New Roman" pitchFamily="18" charset="0"/>
                <a:cs typeface="Times New Roman" pitchFamily="18" charset="0"/>
              </a:rPr>
              <a:t>				    = 25 ml of solution</a:t>
            </a:r>
          </a:p>
        </p:txBody>
      </p:sp>
    </p:spTree>
    <p:extLst>
      <p:ext uri="{BB962C8B-B14F-4D97-AF65-F5344CB8AC3E}">
        <p14:creationId xmlns:p14="http://schemas.microsoft.com/office/powerpoint/2010/main" val="4022869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6707088" cy="6264696"/>
          </a:xfrm>
        </p:spPr>
        <p:txBody>
          <a:bodyPr>
            <a:normAutofit/>
          </a:bodyPr>
          <a:lstStyle/>
          <a:p>
            <a:pPr lvl="0"/>
            <a:endParaRPr lang="en-US" sz="2400" dirty="0"/>
          </a:p>
          <a:p>
            <a:pPr lvl="0"/>
            <a:endParaRPr lang="en-US" sz="2400" dirty="0"/>
          </a:p>
          <a:p>
            <a:pPr lvl="0"/>
            <a:r>
              <a:rPr lang="en-US" sz="2400" dirty="0"/>
              <a:t>In 1905, </a:t>
            </a:r>
            <a:r>
              <a:rPr lang="en-US" sz="2400" dirty="0" err="1"/>
              <a:t>Einhorn</a:t>
            </a:r>
            <a:r>
              <a:rPr lang="en-US" sz="2400" dirty="0"/>
              <a:t> reported the synthesis of procaine - first ester type LA</a:t>
            </a:r>
          </a:p>
          <a:p>
            <a:pPr lvl="0"/>
            <a:endParaRPr lang="en-US" sz="2400" dirty="0"/>
          </a:p>
          <a:p>
            <a:pPr lvl="0"/>
            <a:endParaRPr lang="en-US" sz="2400" dirty="0"/>
          </a:p>
          <a:p>
            <a:pPr lvl="0"/>
            <a:endParaRPr lang="en-US" sz="2400" dirty="0"/>
          </a:p>
          <a:p>
            <a:r>
              <a:rPr lang="en-US" sz="2400" dirty="0"/>
              <a:t>In 1943, Lofgren synthesized </a:t>
            </a:r>
            <a:r>
              <a:rPr lang="en-US" sz="2400" b="1" dirty="0"/>
              <a:t>lidocaine</a:t>
            </a:r>
            <a:r>
              <a:rPr lang="en-US" sz="2400" dirty="0"/>
              <a:t>, which was first “</a:t>
            </a:r>
            <a:r>
              <a:rPr lang="en-US" sz="2400" b="1" i="1" dirty="0"/>
              <a:t>modern”</a:t>
            </a:r>
            <a:r>
              <a:rPr lang="en-US" sz="2400" dirty="0"/>
              <a:t> local anesthetic agent.  </a:t>
            </a:r>
          </a:p>
          <a:p>
            <a:r>
              <a:rPr lang="en-US" sz="2400" dirty="0"/>
              <a:t>Lidocaine - marketed in 1948 </a:t>
            </a:r>
          </a:p>
          <a:p>
            <a:r>
              <a:rPr lang="en-US" sz="2400" dirty="0"/>
              <a:t>commonly used local anesthetic in dentistry worldwide.</a:t>
            </a:r>
            <a:endParaRPr lang="en-IN" sz="2400" dirty="0"/>
          </a:p>
          <a:p>
            <a:endParaRPr lang="en-IN" dirty="0"/>
          </a:p>
        </p:txBody>
      </p:sp>
      <p:pic>
        <p:nvPicPr>
          <p:cNvPr id="5" name="Picture 4" descr="Einhorn">
            <a:hlinkClick r:id="rId2"/>
          </p:cNvPr>
          <p:cNvPicPr/>
          <p:nvPr/>
        </p:nvPicPr>
        <p:blipFill>
          <a:blip r:embed="rId3"/>
          <a:srcRect/>
          <a:stretch>
            <a:fillRect/>
          </a:stretch>
        </p:blipFill>
        <p:spPr bwMode="auto">
          <a:xfrm>
            <a:off x="6444208" y="476672"/>
            <a:ext cx="2088232" cy="2808312"/>
          </a:xfrm>
          <a:prstGeom prst="rect">
            <a:avLst/>
          </a:prstGeom>
          <a:noFill/>
          <a:ln w="9525">
            <a:noFill/>
            <a:miter lim="800000"/>
            <a:headEnd/>
            <a:tailEnd/>
          </a:ln>
        </p:spPr>
      </p:pic>
    </p:spTree>
    <p:extLst>
      <p:ext uri="{BB962C8B-B14F-4D97-AF65-F5344CB8AC3E}">
        <p14:creationId xmlns:p14="http://schemas.microsoft.com/office/powerpoint/2010/main" val="277733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t> ADRENALINE BITARTERATE (EPINEPHRINE) </a:t>
            </a:r>
          </a:p>
          <a:p>
            <a:r>
              <a:rPr lang="en-IN" sz="2400" dirty="0"/>
              <a:t>Adrenaline </a:t>
            </a:r>
            <a:r>
              <a:rPr lang="en-IN" sz="2400" dirty="0" err="1"/>
              <a:t>bitarterate</a:t>
            </a:r>
            <a:r>
              <a:rPr lang="en-IN" sz="2400" dirty="0"/>
              <a:t> is a hormone neurotransmitter.</a:t>
            </a:r>
          </a:p>
          <a:p>
            <a:r>
              <a:rPr lang="en-IN" sz="2400" dirty="0"/>
              <a:t> It increases the heart rate constrict the blood vessels, dilates air passage and participate in fight of flight response of the sympathetic nervous system.</a:t>
            </a:r>
          </a:p>
        </p:txBody>
      </p:sp>
      <p:pic>
        <p:nvPicPr>
          <p:cNvPr id="4" name="Picture 3" descr="adrenaline">
            <a:hlinkClick r:id="rId2"/>
          </p:cNvPr>
          <p:cNvPicPr/>
          <p:nvPr/>
        </p:nvPicPr>
        <p:blipFill>
          <a:blip r:embed="rId3"/>
          <a:srcRect/>
          <a:stretch>
            <a:fillRect/>
          </a:stretch>
        </p:blipFill>
        <p:spPr bwMode="auto">
          <a:xfrm>
            <a:off x="2915816" y="4077072"/>
            <a:ext cx="3240360" cy="2302929"/>
          </a:xfrm>
          <a:prstGeom prst="rect">
            <a:avLst/>
          </a:prstGeom>
          <a:noFill/>
          <a:ln w="9525">
            <a:noFill/>
            <a:miter lim="800000"/>
            <a:headEnd/>
            <a:tailEnd/>
          </a:ln>
        </p:spPr>
      </p:pic>
    </p:spTree>
    <p:extLst>
      <p:ext uri="{BB962C8B-B14F-4D97-AF65-F5344CB8AC3E}">
        <p14:creationId xmlns:p14="http://schemas.microsoft.com/office/powerpoint/2010/main" val="4109457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192" y="806517"/>
            <a:ext cx="8229600" cy="4857403"/>
          </a:xfrm>
        </p:spPr>
        <p:txBody>
          <a:bodyPr>
            <a:normAutofit/>
          </a:bodyPr>
          <a:lstStyle/>
          <a:p>
            <a:r>
              <a:rPr lang="en-IN" sz="2400" dirty="0"/>
              <a:t>METHYL PARABEN - PRESERVATIVE</a:t>
            </a:r>
          </a:p>
          <a:p>
            <a:r>
              <a:rPr lang="en-IN" sz="2400" dirty="0"/>
              <a:t>Bacteriostatic, </a:t>
            </a:r>
            <a:r>
              <a:rPr lang="en-IN" sz="2400" dirty="0" err="1"/>
              <a:t>fungistatic</a:t>
            </a:r>
            <a:r>
              <a:rPr lang="en-IN" sz="2400" dirty="0"/>
              <a:t> and antioxidant properties</a:t>
            </a:r>
          </a:p>
          <a:p>
            <a:r>
              <a:rPr lang="en-IN" sz="2400" dirty="0"/>
              <a:t>Commonly used as preservatives in </a:t>
            </a:r>
            <a:r>
              <a:rPr lang="en-IN" sz="2400" dirty="0" err="1"/>
              <a:t>oinments</a:t>
            </a:r>
            <a:r>
              <a:rPr lang="en-IN" sz="2400" dirty="0"/>
              <a:t>, creams, lotions and </a:t>
            </a:r>
            <a:r>
              <a:rPr lang="en-IN" sz="2400" dirty="0" err="1"/>
              <a:t>dentrifices</a:t>
            </a:r>
            <a:r>
              <a:rPr lang="en-IN" sz="2400" dirty="0"/>
              <a:t>.</a:t>
            </a:r>
          </a:p>
          <a:p>
            <a:r>
              <a:rPr lang="en-IN" sz="2400" dirty="0"/>
              <a:t>0.1 % concentration</a:t>
            </a:r>
          </a:p>
          <a:p>
            <a:r>
              <a:rPr lang="en-IN" sz="2400" dirty="0"/>
              <a:t>FDA mandated removal of methyl paraben from dental local </a:t>
            </a:r>
            <a:r>
              <a:rPr lang="en-IN" sz="2400" dirty="0" err="1"/>
              <a:t>anesthetic</a:t>
            </a:r>
            <a:r>
              <a:rPr lang="en-IN" sz="2400" dirty="0"/>
              <a:t> </a:t>
            </a:r>
            <a:r>
              <a:rPr lang="en-IN" sz="2400" dirty="0" err="1"/>
              <a:t>catridges</a:t>
            </a:r>
            <a:r>
              <a:rPr lang="en-IN" sz="2400" dirty="0"/>
              <a:t> manufactured after </a:t>
            </a:r>
            <a:r>
              <a:rPr lang="en-IN" sz="2400" dirty="0" err="1"/>
              <a:t>january</a:t>
            </a:r>
            <a:r>
              <a:rPr lang="en-IN" sz="2400" dirty="0"/>
              <a:t> 1, 1984</a:t>
            </a:r>
          </a:p>
          <a:p>
            <a:pPr marL="0" indent="0">
              <a:buNone/>
            </a:pPr>
            <a:r>
              <a:rPr lang="en-IN" sz="2400" dirty="0"/>
              <a:t>     - repeated exposure to paraben has led to increased allergic           	reactions. </a:t>
            </a:r>
          </a:p>
        </p:txBody>
      </p:sp>
      <p:pic>
        <p:nvPicPr>
          <p:cNvPr id="4" name="Picture 3" descr="Methylparaben">
            <a:hlinkClick r:id="rId2"/>
          </p:cNvPr>
          <p:cNvPicPr/>
          <p:nvPr/>
        </p:nvPicPr>
        <p:blipFill>
          <a:blip r:embed="rId3"/>
          <a:srcRect/>
          <a:stretch>
            <a:fillRect/>
          </a:stretch>
        </p:blipFill>
        <p:spPr bwMode="auto">
          <a:xfrm>
            <a:off x="3419872" y="4437112"/>
            <a:ext cx="2448272" cy="2065412"/>
          </a:xfrm>
          <a:prstGeom prst="rect">
            <a:avLst/>
          </a:prstGeom>
          <a:noFill/>
          <a:ln w="9525">
            <a:noFill/>
            <a:miter lim="800000"/>
            <a:headEnd/>
            <a:tailEnd/>
          </a:ln>
        </p:spPr>
      </p:pic>
    </p:spTree>
    <p:extLst>
      <p:ext uri="{BB962C8B-B14F-4D97-AF65-F5344CB8AC3E}">
        <p14:creationId xmlns:p14="http://schemas.microsoft.com/office/powerpoint/2010/main" val="350734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4525963"/>
          </a:xfrm>
        </p:spPr>
        <p:txBody>
          <a:bodyPr/>
          <a:lstStyle/>
          <a:p>
            <a:endParaRPr lang="en-IN" sz="2400" dirty="0"/>
          </a:p>
          <a:p>
            <a:r>
              <a:rPr lang="en-IN" sz="2400" dirty="0"/>
              <a:t>THYMOL</a:t>
            </a:r>
          </a:p>
          <a:p>
            <a:r>
              <a:rPr lang="en-IN" sz="2400" dirty="0"/>
              <a:t>In the past some solutions tended to become cloudy due to the proliferation of minute fungi.</a:t>
            </a:r>
          </a:p>
          <a:p>
            <a:r>
              <a:rPr lang="en-IN" sz="2400" dirty="0"/>
              <a:t>Small quantity of </a:t>
            </a:r>
            <a:r>
              <a:rPr lang="en-IN" sz="2400" dirty="0" err="1"/>
              <a:t>thymol</a:t>
            </a:r>
            <a:r>
              <a:rPr lang="en-IN" sz="2400" dirty="0"/>
              <a:t> is added to serve as fungicide and prevent this occurrence.</a:t>
            </a:r>
          </a:p>
          <a:p>
            <a:endParaRPr lang="en-IN" dirty="0"/>
          </a:p>
        </p:txBody>
      </p:sp>
      <p:pic>
        <p:nvPicPr>
          <p:cNvPr id="4" name="Picture 3" descr="Thymol">
            <a:hlinkClick r:id="rId2"/>
          </p:cNvPr>
          <p:cNvPicPr/>
          <p:nvPr/>
        </p:nvPicPr>
        <p:blipFill>
          <a:blip r:embed="rId3"/>
          <a:srcRect/>
          <a:stretch>
            <a:fillRect/>
          </a:stretch>
        </p:blipFill>
        <p:spPr bwMode="auto">
          <a:xfrm>
            <a:off x="3203848" y="3717032"/>
            <a:ext cx="1961753" cy="2338189"/>
          </a:xfrm>
          <a:prstGeom prst="rect">
            <a:avLst/>
          </a:prstGeom>
          <a:noFill/>
          <a:ln w="9525">
            <a:noFill/>
            <a:miter lim="800000"/>
            <a:headEnd/>
            <a:tailEnd/>
          </a:ln>
        </p:spPr>
      </p:pic>
    </p:spTree>
    <p:extLst>
      <p:ext uri="{BB962C8B-B14F-4D97-AF65-F5344CB8AC3E}">
        <p14:creationId xmlns:p14="http://schemas.microsoft.com/office/powerpoint/2010/main" val="1602218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t>REDUCING AGENT – SODIUM META BISULFITE</a:t>
            </a:r>
          </a:p>
          <a:p>
            <a:r>
              <a:rPr lang="en-IN" sz="2400" dirty="0"/>
              <a:t>Vasoconstrictors are unstable in solution and may oxidize especially on prolong exposure to sunlight, turning solution brown and must be discarded.</a:t>
            </a:r>
          </a:p>
          <a:p>
            <a:r>
              <a:rPr lang="en-IN" sz="2400" dirty="0"/>
              <a:t>sodium </a:t>
            </a:r>
            <a:r>
              <a:rPr lang="en-IN" sz="2400" dirty="0" err="1"/>
              <a:t>metabisulphite</a:t>
            </a:r>
            <a:r>
              <a:rPr lang="en-IN" sz="2400" dirty="0"/>
              <a:t> - competes for the available oxygen.</a:t>
            </a:r>
          </a:p>
          <a:p>
            <a:r>
              <a:rPr lang="en-IN" sz="2400" dirty="0"/>
              <a:t>shelf life </a:t>
            </a:r>
            <a:r>
              <a:rPr lang="en-IN" sz="2400" dirty="0" err="1"/>
              <a:t>increses</a:t>
            </a:r>
            <a:r>
              <a:rPr lang="en-IN" sz="2400" dirty="0"/>
              <a:t> </a:t>
            </a:r>
          </a:p>
          <a:p>
            <a:endParaRPr lang="en-IN" dirty="0"/>
          </a:p>
        </p:txBody>
      </p:sp>
    </p:spTree>
    <p:extLst>
      <p:ext uri="{BB962C8B-B14F-4D97-AF65-F5344CB8AC3E}">
        <p14:creationId xmlns:p14="http://schemas.microsoft.com/office/powerpoint/2010/main" val="1444212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ARMAMENTARIUM</a:t>
            </a:r>
          </a:p>
        </p:txBody>
      </p:sp>
      <p:sp>
        <p:nvSpPr>
          <p:cNvPr id="3" name="Content Placeholder 2"/>
          <p:cNvSpPr>
            <a:spLocks noGrp="1"/>
          </p:cNvSpPr>
          <p:nvPr>
            <p:ph idx="1"/>
          </p:nvPr>
        </p:nvSpPr>
        <p:spPr/>
        <p:txBody>
          <a:bodyPr>
            <a:normAutofit/>
          </a:bodyPr>
          <a:lstStyle/>
          <a:p>
            <a:pPr>
              <a:buNone/>
            </a:pPr>
            <a:r>
              <a:rPr lang="en-SG" sz="2400" dirty="0"/>
              <a:t>1.) The Syringe </a:t>
            </a:r>
          </a:p>
          <a:p>
            <a:pPr>
              <a:buNone/>
            </a:pPr>
            <a:r>
              <a:rPr lang="en-SG" sz="2400" dirty="0"/>
              <a:t>2.) The Needle </a:t>
            </a:r>
          </a:p>
          <a:p>
            <a:pPr>
              <a:buNone/>
            </a:pPr>
            <a:r>
              <a:rPr lang="en-SG" sz="2400" dirty="0"/>
              <a:t>3.) The Cartridge</a:t>
            </a:r>
          </a:p>
          <a:p>
            <a:pPr>
              <a:buNone/>
            </a:pPr>
            <a:r>
              <a:rPr lang="en-SG" sz="2400" dirty="0"/>
              <a:t>4.) Other Armamentarium </a:t>
            </a:r>
          </a:p>
          <a:p>
            <a:pPr>
              <a:buFontTx/>
              <a:buChar char="-"/>
            </a:pPr>
            <a:r>
              <a:rPr lang="en-SG" sz="2400" dirty="0"/>
              <a:t>Topical </a:t>
            </a:r>
            <a:r>
              <a:rPr lang="en-SG" sz="2400" dirty="0" err="1"/>
              <a:t>Anesthetic</a:t>
            </a:r>
            <a:r>
              <a:rPr lang="en-SG" sz="2400" dirty="0"/>
              <a:t> -ointments, gels, pastes, sprays </a:t>
            </a:r>
          </a:p>
          <a:p>
            <a:pPr>
              <a:buFontTx/>
              <a:buChar char="-"/>
            </a:pPr>
            <a:r>
              <a:rPr lang="en-SG" sz="2400" dirty="0"/>
              <a:t>Applicator sticks</a:t>
            </a:r>
          </a:p>
          <a:p>
            <a:pPr>
              <a:buFontTx/>
              <a:buChar char="-"/>
            </a:pPr>
            <a:r>
              <a:rPr lang="en-SG" sz="2400" dirty="0"/>
              <a:t>Cotton gauze</a:t>
            </a:r>
          </a:p>
          <a:p>
            <a:endParaRPr lang="en-IN"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005064"/>
            <a:ext cx="3183529" cy="241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6562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 SYRINGE</a:t>
            </a:r>
          </a:p>
        </p:txBody>
      </p:sp>
      <p:sp>
        <p:nvSpPr>
          <p:cNvPr id="3" name="Content Placeholder 2"/>
          <p:cNvSpPr>
            <a:spLocks noGrp="1"/>
          </p:cNvSpPr>
          <p:nvPr>
            <p:ph idx="1"/>
          </p:nvPr>
        </p:nvSpPr>
        <p:spPr/>
        <p:txBody>
          <a:bodyPr>
            <a:normAutofit/>
          </a:bodyPr>
          <a:lstStyle/>
          <a:p>
            <a:r>
              <a:rPr lang="en-IN" sz="2400" dirty="0"/>
              <a:t>TYPES</a:t>
            </a:r>
          </a:p>
          <a:p>
            <a:pPr marL="0" indent="0">
              <a:buNone/>
            </a:pPr>
            <a:r>
              <a:rPr lang="en-IN" sz="2400" dirty="0"/>
              <a:t>1.Non disposable syringes</a:t>
            </a:r>
          </a:p>
          <a:p>
            <a:pPr marL="0" indent="0">
              <a:buNone/>
            </a:pPr>
            <a:r>
              <a:rPr lang="en-IN" sz="2400" dirty="0"/>
              <a:t>    </a:t>
            </a:r>
            <a:r>
              <a:rPr lang="en-IN" sz="2400" dirty="0" err="1"/>
              <a:t>a.Breech</a:t>
            </a:r>
            <a:r>
              <a:rPr lang="en-IN" sz="2400" dirty="0"/>
              <a:t> loading, metallic, </a:t>
            </a:r>
            <a:r>
              <a:rPr lang="en-IN" sz="2400" dirty="0" err="1"/>
              <a:t>catridge</a:t>
            </a:r>
            <a:r>
              <a:rPr lang="en-IN" sz="2400" dirty="0"/>
              <a:t> – type, aspirating</a:t>
            </a:r>
          </a:p>
          <a:p>
            <a:pPr marL="0" indent="0">
              <a:buNone/>
            </a:pPr>
            <a:r>
              <a:rPr lang="en-IN" sz="2400" dirty="0"/>
              <a:t>    b. Breech loading, plastic, </a:t>
            </a:r>
            <a:r>
              <a:rPr lang="en-IN" sz="2400" dirty="0" err="1"/>
              <a:t>catridge</a:t>
            </a:r>
            <a:r>
              <a:rPr lang="en-IN" sz="2400" dirty="0"/>
              <a:t> – type, aspirating</a:t>
            </a:r>
          </a:p>
          <a:p>
            <a:pPr marL="0" indent="0">
              <a:buNone/>
            </a:pPr>
            <a:r>
              <a:rPr lang="en-IN" sz="2400" dirty="0"/>
              <a:t>    c. Breech loading, metallic, </a:t>
            </a:r>
            <a:r>
              <a:rPr lang="en-IN" sz="2400" dirty="0" err="1"/>
              <a:t>catridge</a:t>
            </a:r>
            <a:r>
              <a:rPr lang="en-IN" sz="2400" dirty="0"/>
              <a:t> – type, self aspirating</a:t>
            </a:r>
          </a:p>
          <a:p>
            <a:pPr marL="0" indent="0">
              <a:buNone/>
            </a:pPr>
            <a:r>
              <a:rPr lang="en-IN" sz="2400" dirty="0"/>
              <a:t>    d. Pressure syringe for periodontal ligament injection</a:t>
            </a:r>
          </a:p>
          <a:p>
            <a:pPr marL="0" indent="0">
              <a:buNone/>
            </a:pPr>
            <a:r>
              <a:rPr lang="en-IN" sz="2400" dirty="0"/>
              <a:t>    e. Jet injector (needle less)</a:t>
            </a:r>
          </a:p>
          <a:p>
            <a:pPr marL="0" indent="0">
              <a:buNone/>
            </a:pPr>
            <a:r>
              <a:rPr lang="en-IN" sz="2400" dirty="0"/>
              <a:t>2.Disposable syringes</a:t>
            </a:r>
          </a:p>
          <a:p>
            <a:pPr marL="0" indent="0">
              <a:buNone/>
            </a:pPr>
            <a:r>
              <a:rPr lang="en-IN" sz="2400" dirty="0"/>
              <a:t>3.Safety syringes</a:t>
            </a:r>
          </a:p>
          <a:p>
            <a:pPr marL="0" indent="0">
              <a:buNone/>
            </a:pPr>
            <a:r>
              <a:rPr lang="en-IN" sz="2400" dirty="0"/>
              <a:t>4.Computer controlled LA delivery systems</a:t>
            </a:r>
          </a:p>
          <a:p>
            <a:pPr marL="0" indent="0">
              <a:buNone/>
            </a:pPr>
            <a:endParaRPr lang="en-IN" sz="2400" dirty="0"/>
          </a:p>
        </p:txBody>
      </p:sp>
    </p:spTree>
    <p:extLst>
      <p:ext uri="{BB962C8B-B14F-4D97-AF65-F5344CB8AC3E}">
        <p14:creationId xmlns:p14="http://schemas.microsoft.com/office/powerpoint/2010/main" val="4226918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PLASTIC DISPOSABLE SYRINGE</a:t>
            </a:r>
          </a:p>
          <a:p>
            <a:endParaRPr lang="en-IN" dirty="0"/>
          </a:p>
        </p:txBody>
      </p:sp>
      <p:pic>
        <p:nvPicPr>
          <p:cNvPr id="4" name="Picture 2"/>
          <p:cNvPicPr>
            <a:picLocks noChangeAspect="1" noChangeArrowheads="1"/>
          </p:cNvPicPr>
          <p:nvPr/>
        </p:nvPicPr>
        <p:blipFill>
          <a:blip r:embed="rId2" cstate="print"/>
          <a:srcRect/>
          <a:stretch>
            <a:fillRect/>
          </a:stretch>
        </p:blipFill>
        <p:spPr bwMode="auto">
          <a:xfrm rot="16200000">
            <a:off x="4867233" y="2557703"/>
            <a:ext cx="5832648" cy="1814602"/>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2380495559"/>
              </p:ext>
            </p:extLst>
          </p:nvPr>
        </p:nvGraphicFramePr>
        <p:xfrm>
          <a:off x="783486" y="2852936"/>
          <a:ext cx="6096000" cy="18288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216024">
                <a:tc>
                  <a:txBody>
                    <a:bodyPr/>
                    <a:lstStyle/>
                    <a:p>
                      <a:r>
                        <a:rPr lang="en-IN" dirty="0"/>
                        <a:t>Advantages </a:t>
                      </a:r>
                    </a:p>
                  </a:txBody>
                  <a:tcPr/>
                </a:tc>
                <a:tc>
                  <a:txBody>
                    <a:bodyPr/>
                    <a:lstStyle/>
                    <a:p>
                      <a:r>
                        <a:rPr lang="en-IN" dirty="0"/>
                        <a:t>Disadvantages </a:t>
                      </a:r>
                    </a:p>
                  </a:txBody>
                  <a:tcPr/>
                </a:tc>
                <a:extLst>
                  <a:ext uri="{0D108BD9-81ED-4DB2-BD59-A6C34878D82A}">
                    <a16:rowId xmlns:a16="http://schemas.microsoft.com/office/drawing/2014/main" val="10000"/>
                  </a:ext>
                </a:extLst>
              </a:tr>
              <a:tr h="1368152">
                <a:tc>
                  <a:txBody>
                    <a:bodyPr/>
                    <a:lstStyle/>
                    <a:p>
                      <a:r>
                        <a:rPr lang="en-IN" dirty="0"/>
                        <a:t>Disposable ,</a:t>
                      </a:r>
                      <a:r>
                        <a:rPr lang="en-IN" baseline="0" dirty="0"/>
                        <a:t> single use</a:t>
                      </a:r>
                    </a:p>
                    <a:p>
                      <a:endParaRPr lang="en-IN" baseline="0" dirty="0"/>
                    </a:p>
                    <a:p>
                      <a:r>
                        <a:rPr lang="en-IN" baseline="0" dirty="0"/>
                        <a:t>Sterile until opened</a:t>
                      </a:r>
                    </a:p>
                    <a:p>
                      <a:endParaRPr lang="en-IN" baseline="0" dirty="0"/>
                    </a:p>
                    <a:p>
                      <a:r>
                        <a:rPr lang="en-IN" baseline="0" dirty="0"/>
                        <a:t>lightweight</a:t>
                      </a:r>
                    </a:p>
                  </a:txBody>
                  <a:tcPr/>
                </a:tc>
                <a:tc>
                  <a:txBody>
                    <a:bodyPr/>
                    <a:lstStyle/>
                    <a:p>
                      <a:r>
                        <a:rPr lang="en-IN" dirty="0"/>
                        <a:t>Does not accept prefilled dental</a:t>
                      </a:r>
                      <a:r>
                        <a:rPr lang="en-IN" baseline="0" dirty="0"/>
                        <a:t> cartridges</a:t>
                      </a:r>
                    </a:p>
                    <a:p>
                      <a:endParaRPr lang="en-IN" baseline="0" dirty="0"/>
                    </a:p>
                    <a:p>
                      <a:r>
                        <a:rPr lang="en-IN" baseline="0" dirty="0"/>
                        <a:t>Aspiration is difficult</a:t>
                      </a:r>
                      <a:endParaRPr lang="en-IN"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70337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IN" sz="2400" dirty="0"/>
              <a:t>Syringe Components</a:t>
            </a:r>
          </a:p>
          <a:p>
            <a:pPr marL="0" indent="0">
              <a:buNone/>
            </a:pPr>
            <a:r>
              <a:rPr lang="en-IN" sz="2400" dirty="0"/>
              <a:t>1.) Needle adapter </a:t>
            </a:r>
          </a:p>
          <a:p>
            <a:pPr marL="0" indent="0">
              <a:buNone/>
            </a:pPr>
            <a:r>
              <a:rPr lang="en-IN" sz="2400" dirty="0"/>
              <a:t>2.) Piston with harpoon </a:t>
            </a:r>
          </a:p>
          <a:p>
            <a:pPr marL="0" indent="0">
              <a:buNone/>
            </a:pPr>
            <a:r>
              <a:rPr lang="en-IN" sz="2400" dirty="0"/>
              <a:t>3.) Syringe barrel </a:t>
            </a:r>
          </a:p>
          <a:p>
            <a:pPr marL="0" indent="0">
              <a:buNone/>
            </a:pPr>
            <a:r>
              <a:rPr lang="en-IN" sz="2400" dirty="0"/>
              <a:t>4.) Finger grip </a:t>
            </a:r>
          </a:p>
          <a:p>
            <a:pPr marL="0" indent="0">
              <a:buNone/>
            </a:pPr>
            <a:r>
              <a:rPr lang="en-IN" sz="2400" dirty="0"/>
              <a:t>5.) Thumb ring</a:t>
            </a:r>
          </a:p>
          <a:p>
            <a:pPr marL="0" indent="0">
              <a:buNone/>
            </a:pPr>
            <a:endParaRPr lang="en-IN" sz="2400" dirty="0"/>
          </a:p>
        </p:txBody>
      </p:sp>
      <p:pic>
        <p:nvPicPr>
          <p:cNvPr id="4" name="Picture 2"/>
          <p:cNvPicPr>
            <a:picLocks noChangeAspect="1" noChangeArrowheads="1"/>
          </p:cNvPicPr>
          <p:nvPr/>
        </p:nvPicPr>
        <p:blipFill>
          <a:blip r:embed="rId2" cstate="print"/>
          <a:srcRect/>
          <a:stretch>
            <a:fillRect/>
          </a:stretch>
        </p:blipFill>
        <p:spPr bwMode="auto">
          <a:xfrm>
            <a:off x="4283968" y="1628800"/>
            <a:ext cx="3886199" cy="4572000"/>
          </a:xfrm>
          <a:prstGeom prst="rect">
            <a:avLst/>
          </a:prstGeom>
          <a:noFill/>
          <a:ln w="9525">
            <a:noFill/>
            <a:miter lim="800000"/>
            <a:headEnd/>
            <a:tailEnd/>
          </a:ln>
        </p:spPr>
      </p:pic>
    </p:spTree>
    <p:extLst>
      <p:ext uri="{BB962C8B-B14F-4D97-AF65-F5344CB8AC3E}">
        <p14:creationId xmlns:p14="http://schemas.microsoft.com/office/powerpoint/2010/main" val="2903340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70" y="1052736"/>
            <a:ext cx="8229600" cy="1143000"/>
          </a:xfrm>
        </p:spPr>
        <p:txBody>
          <a:bodyPr>
            <a:normAutofit/>
          </a:bodyPr>
          <a:lstStyle/>
          <a:p>
            <a:r>
              <a:rPr lang="en-IN" sz="2800" dirty="0"/>
              <a:t>SAFETY SYRINGES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647374"/>
            <a:ext cx="3984389" cy="212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492896"/>
            <a:ext cx="357187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129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 NEEDLE</a:t>
            </a:r>
          </a:p>
        </p:txBody>
      </p:sp>
      <p:sp>
        <p:nvSpPr>
          <p:cNvPr id="3" name="Content Placeholder 2"/>
          <p:cNvSpPr>
            <a:spLocks noGrp="1"/>
          </p:cNvSpPr>
          <p:nvPr>
            <p:ph idx="1"/>
          </p:nvPr>
        </p:nvSpPr>
        <p:spPr>
          <a:xfrm>
            <a:off x="539552" y="1268760"/>
            <a:ext cx="8229600" cy="4525963"/>
          </a:xfrm>
        </p:spPr>
        <p:txBody>
          <a:bodyPr/>
          <a:lstStyle/>
          <a:p>
            <a:pPr marL="0" indent="0">
              <a:buNone/>
            </a:pPr>
            <a:r>
              <a:rPr lang="en-IN" sz="2400" dirty="0"/>
              <a:t>The Needle Gauge: </a:t>
            </a:r>
          </a:p>
          <a:p>
            <a:pPr marL="0" indent="0">
              <a:buNone/>
            </a:pPr>
            <a:r>
              <a:rPr lang="en-IN" sz="2400" dirty="0"/>
              <a:t>The larger the gauge the smaller the internal diameter of the needle Usual dental needle gauges are 25,27, &amp; 30 Length: </a:t>
            </a:r>
          </a:p>
          <a:p>
            <a:pPr marL="0" indent="0">
              <a:buNone/>
            </a:pPr>
            <a:r>
              <a:rPr lang="en-IN" sz="2400" dirty="0"/>
              <a:t>1-Long(approximately 40 mm "32-40 mm")</a:t>
            </a:r>
          </a:p>
          <a:p>
            <a:pPr marL="0" indent="0">
              <a:buNone/>
            </a:pPr>
            <a:r>
              <a:rPr lang="en-IN" sz="2400" dirty="0"/>
              <a:t>2-Short(20-25 mm). </a:t>
            </a:r>
          </a:p>
          <a:p>
            <a:pPr marL="0" indent="0">
              <a:buNone/>
            </a:pPr>
            <a:r>
              <a:rPr lang="en-IN" sz="2400" dirty="0"/>
              <a:t>3-Extra-short(approximately 15 mm), for PDL.</a:t>
            </a:r>
          </a:p>
          <a:p>
            <a:pPr marL="0" indent="0">
              <a:buNone/>
            </a:pPr>
            <a:endParaRPr lang="en-IN" sz="2400" dirty="0"/>
          </a:p>
          <a:p>
            <a:pPr marL="0" indent="0">
              <a:buNone/>
            </a:pPr>
            <a:endParaRPr lang="en-IN" sz="2400" dirty="0"/>
          </a:p>
          <a:p>
            <a:pPr marL="0" indent="0">
              <a:buNone/>
            </a:pPr>
            <a:r>
              <a:rPr lang="en-IN" sz="2400" dirty="0"/>
              <a:t>COMPONENTS OF NEEDLE</a:t>
            </a:r>
          </a:p>
          <a:p>
            <a:endParaRPr lang="en-IN" dirty="0"/>
          </a:p>
          <a:p>
            <a:endParaRPr lang="en-IN" dirty="0"/>
          </a:p>
        </p:txBody>
      </p:sp>
      <p:pic>
        <p:nvPicPr>
          <p:cNvPr id="4" name="Picture 2"/>
          <p:cNvPicPr>
            <a:picLocks noChangeAspect="1" noChangeArrowheads="1"/>
          </p:cNvPicPr>
          <p:nvPr/>
        </p:nvPicPr>
        <p:blipFill>
          <a:blip r:embed="rId2" cstate="print"/>
          <a:srcRect/>
          <a:stretch>
            <a:fillRect/>
          </a:stretch>
        </p:blipFill>
        <p:spPr bwMode="auto">
          <a:xfrm>
            <a:off x="4644007" y="3861048"/>
            <a:ext cx="3573759" cy="2558988"/>
          </a:xfrm>
          <a:prstGeom prst="rect">
            <a:avLst/>
          </a:prstGeom>
          <a:noFill/>
          <a:ln w="9525">
            <a:noFill/>
            <a:miter lim="800000"/>
            <a:headEnd/>
            <a:tailEnd/>
          </a:ln>
        </p:spPr>
      </p:pic>
    </p:spTree>
    <p:extLst>
      <p:ext uri="{BB962C8B-B14F-4D97-AF65-F5344CB8AC3E}">
        <p14:creationId xmlns:p14="http://schemas.microsoft.com/office/powerpoint/2010/main" val="2913273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lvl="0"/>
            <a:r>
              <a:rPr lang="en-US" sz="2400" b="1" dirty="0" err="1"/>
              <a:t>Mepivacaine</a:t>
            </a:r>
            <a:r>
              <a:rPr lang="en-US" sz="2400" dirty="0"/>
              <a:t> 1957,</a:t>
            </a:r>
            <a:endParaRPr lang="en-IN" sz="2400" dirty="0"/>
          </a:p>
          <a:p>
            <a:pPr lvl="0"/>
            <a:r>
              <a:rPr lang="en-US" sz="2400" b="1" dirty="0" err="1"/>
              <a:t>Prilocaine</a:t>
            </a:r>
            <a:r>
              <a:rPr lang="en-US" sz="2400" dirty="0"/>
              <a:t> 1960,</a:t>
            </a:r>
            <a:endParaRPr lang="en-IN" sz="2400" dirty="0"/>
          </a:p>
          <a:p>
            <a:pPr lvl="0"/>
            <a:r>
              <a:rPr lang="en-US" sz="2400" b="1" dirty="0"/>
              <a:t>Bupivacaine</a:t>
            </a:r>
            <a:r>
              <a:rPr lang="en-US" sz="2400" dirty="0"/>
              <a:t> 1963.</a:t>
            </a:r>
            <a:endParaRPr lang="en-IN" sz="2400" dirty="0"/>
          </a:p>
          <a:p>
            <a:pPr lvl="0"/>
            <a:r>
              <a:rPr lang="en-US" sz="2400" b="1" dirty="0" err="1"/>
              <a:t>Articaine</a:t>
            </a:r>
            <a:r>
              <a:rPr lang="en-US" sz="2400" b="1" dirty="0"/>
              <a:t> </a:t>
            </a:r>
            <a:r>
              <a:rPr lang="en-US" sz="2400" dirty="0"/>
              <a:t>1969  chemist “</a:t>
            </a:r>
            <a:r>
              <a:rPr lang="en-US" sz="2400" dirty="0" err="1"/>
              <a:t>Muschaweek</a:t>
            </a:r>
            <a:r>
              <a:rPr lang="en-US" sz="2400" dirty="0"/>
              <a:t>” and was approved in 1975</a:t>
            </a:r>
            <a:endParaRPr lang="en-IN" dirty="0"/>
          </a:p>
        </p:txBody>
      </p:sp>
    </p:spTree>
    <p:extLst>
      <p:ext uri="{BB962C8B-B14F-4D97-AF65-F5344CB8AC3E}">
        <p14:creationId xmlns:p14="http://schemas.microsoft.com/office/powerpoint/2010/main" val="3757992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 CATRIDGE</a:t>
            </a:r>
          </a:p>
        </p:txBody>
      </p:sp>
      <p:sp>
        <p:nvSpPr>
          <p:cNvPr id="3" name="Content Placeholder 2"/>
          <p:cNvSpPr>
            <a:spLocks noGrp="1"/>
          </p:cNvSpPr>
          <p:nvPr>
            <p:ph idx="1"/>
          </p:nvPr>
        </p:nvSpPr>
        <p:spPr/>
        <p:txBody>
          <a:bodyPr/>
          <a:lstStyle/>
          <a:p>
            <a:pPr marL="0" indent="0">
              <a:buNone/>
            </a:pPr>
            <a:r>
              <a:rPr lang="en-IN" sz="2400" dirty="0"/>
              <a:t>The Cartridge Components:</a:t>
            </a:r>
          </a:p>
          <a:p>
            <a:pPr marL="0" indent="0">
              <a:buNone/>
            </a:pPr>
            <a:r>
              <a:rPr lang="en-IN" sz="2400" dirty="0"/>
              <a:t>- Cylinder, plunger, diaphragm </a:t>
            </a:r>
          </a:p>
          <a:p>
            <a:pPr marL="0" indent="0">
              <a:buNone/>
            </a:pPr>
            <a:r>
              <a:rPr lang="en-IN" sz="2400" dirty="0"/>
              <a:t>- Types: Standard – Self aspirating, plastic, Glass </a:t>
            </a:r>
          </a:p>
          <a:p>
            <a:pPr marL="0" indent="0">
              <a:buNone/>
            </a:pPr>
            <a:r>
              <a:rPr lang="en-IN" sz="2400" dirty="0"/>
              <a:t>- Contents: LA, VC, Vehicle, preservative. </a:t>
            </a:r>
          </a:p>
          <a:p>
            <a:pPr marL="0" indent="0">
              <a:buNone/>
            </a:pPr>
            <a:r>
              <a:rPr lang="en-IN" sz="2400" dirty="0"/>
              <a:t>- Volume: 1.8, 2.0 &amp; 2.2 ML.</a:t>
            </a:r>
          </a:p>
          <a:p>
            <a:endParaRPr lang="en-IN"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861048"/>
            <a:ext cx="506123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6851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5" y="116632"/>
            <a:ext cx="8229600" cy="1143000"/>
          </a:xfrm>
        </p:spPr>
        <p:txBody>
          <a:bodyPr>
            <a:normAutofit fontScale="90000"/>
          </a:bodyPr>
          <a:lstStyle/>
          <a:p>
            <a:r>
              <a:rPr lang="en-IN" sz="2800" dirty="0"/>
              <a:t>AMERICAN DENTAL ASSOCIATION COLOR CODE FORMAT</a:t>
            </a:r>
            <a:br>
              <a:rPr lang="en-IN" sz="2800" dirty="0"/>
            </a:br>
            <a:r>
              <a:rPr lang="en-IN" sz="2800" dirty="0"/>
              <a:t>FOR ANESTHETIC CARTRIDGE BANDING.</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5" y="1153149"/>
            <a:ext cx="4680520" cy="557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2489395"/>
            <a:ext cx="3752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0801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564904"/>
            <a:ext cx="8229600" cy="1143000"/>
          </a:xfrm>
        </p:spPr>
        <p:txBody>
          <a:bodyPr/>
          <a:lstStyle/>
          <a:p>
            <a:r>
              <a:rPr lang="en-IN" dirty="0"/>
              <a:t>TECHNIQUES OF LA</a:t>
            </a:r>
          </a:p>
        </p:txBody>
      </p:sp>
    </p:spTree>
    <p:extLst>
      <p:ext uri="{BB962C8B-B14F-4D97-AF65-F5344CB8AC3E}">
        <p14:creationId xmlns:p14="http://schemas.microsoft.com/office/powerpoint/2010/main" val="1004451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TECHNIQUES OF LOCAL ANESTHESIA</a:t>
            </a:r>
          </a:p>
        </p:txBody>
      </p:sp>
      <p:sp>
        <p:nvSpPr>
          <p:cNvPr id="3" name="Content Placeholder 2"/>
          <p:cNvSpPr>
            <a:spLocks noGrp="1"/>
          </p:cNvSpPr>
          <p:nvPr>
            <p:ph idx="1"/>
          </p:nvPr>
        </p:nvSpPr>
        <p:spPr/>
        <p:txBody>
          <a:bodyPr/>
          <a:lstStyle/>
          <a:p>
            <a:r>
              <a:rPr lang="en-IN" sz="2400" dirty="0"/>
              <a:t>INFILTRATION</a:t>
            </a:r>
          </a:p>
          <a:p>
            <a:r>
              <a:rPr lang="en-IN" sz="2400" dirty="0"/>
              <a:t>Small terminal nerve endings in the area of dental treatment are  flooded with local </a:t>
            </a:r>
            <a:r>
              <a:rPr lang="en-IN" sz="2400" dirty="0" err="1"/>
              <a:t>anesthetic</a:t>
            </a:r>
            <a:r>
              <a:rPr lang="en-IN" sz="2400" dirty="0"/>
              <a:t>.</a:t>
            </a:r>
          </a:p>
          <a:p>
            <a:r>
              <a:rPr lang="en-IN" sz="2400" dirty="0"/>
              <a:t>The treatment is done in the same place where </a:t>
            </a:r>
            <a:r>
              <a:rPr lang="en-IN" sz="2400" dirty="0" err="1"/>
              <a:t>anesthetic</a:t>
            </a:r>
            <a:r>
              <a:rPr lang="en-IN" sz="2400" dirty="0"/>
              <a:t> is deposited.</a:t>
            </a:r>
          </a:p>
          <a:p>
            <a:endParaRPr lang="en-IN" dirty="0"/>
          </a:p>
        </p:txBody>
      </p:sp>
      <p:pic>
        <p:nvPicPr>
          <p:cNvPr id="4" name="Picture 6"/>
          <p:cNvPicPr>
            <a:picLocks noChangeAspect="1" noChangeArrowheads="1"/>
          </p:cNvPicPr>
          <p:nvPr/>
        </p:nvPicPr>
        <p:blipFill>
          <a:blip r:embed="rId2" cstate="print"/>
          <a:srcRect/>
          <a:stretch>
            <a:fillRect/>
          </a:stretch>
        </p:blipFill>
        <p:spPr bwMode="auto">
          <a:xfrm>
            <a:off x="2528954" y="3689342"/>
            <a:ext cx="4149824" cy="2559058"/>
          </a:xfrm>
          <a:prstGeom prst="rect">
            <a:avLst/>
          </a:prstGeom>
          <a:noFill/>
          <a:ln w="19050">
            <a:solidFill>
              <a:srgbClr val="000000"/>
            </a:solidFill>
            <a:miter lim="800000"/>
            <a:headEnd/>
            <a:tailEnd/>
          </a:ln>
        </p:spPr>
      </p:pic>
    </p:spTree>
    <p:extLst>
      <p:ext uri="{BB962C8B-B14F-4D97-AF65-F5344CB8AC3E}">
        <p14:creationId xmlns:p14="http://schemas.microsoft.com/office/powerpoint/2010/main" val="4028868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25123" y="1340768"/>
            <a:ext cx="8229600" cy="4525963"/>
          </a:xfrm>
        </p:spPr>
        <p:txBody>
          <a:bodyPr/>
          <a:lstStyle/>
          <a:p>
            <a:r>
              <a:rPr lang="en-IN" sz="2400" dirty="0"/>
              <a:t>FIELD BLOCK</a:t>
            </a:r>
          </a:p>
          <a:p>
            <a:r>
              <a:rPr lang="en-IN" sz="2400" dirty="0"/>
              <a:t>Local </a:t>
            </a:r>
            <a:r>
              <a:rPr lang="en-IN" sz="2400" dirty="0" err="1"/>
              <a:t>anesthetic</a:t>
            </a:r>
            <a:r>
              <a:rPr lang="en-IN" sz="2400" dirty="0"/>
              <a:t> solution is deposited near the larger terminal branches so the anesthetized area is well circumscribed.</a:t>
            </a:r>
          </a:p>
          <a:p>
            <a:r>
              <a:rPr lang="en-IN" sz="2400" dirty="0"/>
              <a:t>Incision or treatment is done at an area away from the site of injection of local </a:t>
            </a:r>
            <a:r>
              <a:rPr lang="en-IN" sz="2400" dirty="0" err="1"/>
              <a:t>anesthetic</a:t>
            </a:r>
            <a:r>
              <a:rPr lang="en-IN" sz="2400" dirty="0"/>
              <a:t>.</a:t>
            </a:r>
          </a:p>
          <a:p>
            <a:endParaRPr lang="en-IN" dirty="0"/>
          </a:p>
        </p:txBody>
      </p:sp>
      <p:pic>
        <p:nvPicPr>
          <p:cNvPr id="4" name="Picture 6"/>
          <p:cNvPicPr>
            <a:picLocks noChangeAspect="1" noChangeArrowheads="1"/>
          </p:cNvPicPr>
          <p:nvPr/>
        </p:nvPicPr>
        <p:blipFill>
          <a:blip r:embed="rId2" cstate="print"/>
          <a:srcRect/>
          <a:stretch>
            <a:fillRect/>
          </a:stretch>
        </p:blipFill>
        <p:spPr bwMode="auto">
          <a:xfrm>
            <a:off x="2483768" y="3717032"/>
            <a:ext cx="4112311" cy="2404120"/>
          </a:xfrm>
          <a:prstGeom prst="rect">
            <a:avLst/>
          </a:prstGeom>
          <a:noFill/>
          <a:ln w="25400">
            <a:solidFill>
              <a:srgbClr val="000000"/>
            </a:solidFill>
            <a:miter lim="800000"/>
            <a:headEnd/>
            <a:tailEnd/>
          </a:ln>
        </p:spPr>
      </p:pic>
    </p:spTree>
    <p:extLst>
      <p:ext uri="{BB962C8B-B14F-4D97-AF65-F5344CB8AC3E}">
        <p14:creationId xmlns:p14="http://schemas.microsoft.com/office/powerpoint/2010/main" val="3822366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400" dirty="0"/>
              <a:t>NERVE BLOCK</a:t>
            </a:r>
          </a:p>
          <a:p>
            <a:r>
              <a:rPr lang="en-IN" sz="2400" dirty="0"/>
              <a:t>Local </a:t>
            </a:r>
            <a:r>
              <a:rPr lang="en-IN" sz="2400" dirty="0" err="1"/>
              <a:t>anesthetic</a:t>
            </a:r>
            <a:r>
              <a:rPr lang="en-IN" sz="2400" dirty="0"/>
              <a:t> solution is deposited close to the main nerve trunk, usually at a distance from the site of operative intervention</a:t>
            </a:r>
          </a:p>
          <a:p>
            <a:endParaRPr lang="en-IN" dirty="0"/>
          </a:p>
        </p:txBody>
      </p:sp>
      <p:pic>
        <p:nvPicPr>
          <p:cNvPr id="4" name="Picture 3"/>
          <p:cNvPicPr>
            <a:picLocks noChangeAspect="1" noChangeArrowheads="1"/>
          </p:cNvPicPr>
          <p:nvPr/>
        </p:nvPicPr>
        <p:blipFill>
          <a:blip r:embed="rId2" cstate="print"/>
          <a:srcRect/>
          <a:stretch>
            <a:fillRect/>
          </a:stretch>
        </p:blipFill>
        <p:spPr bwMode="auto">
          <a:xfrm>
            <a:off x="2195736" y="3501008"/>
            <a:ext cx="4823048" cy="2795970"/>
          </a:xfrm>
          <a:prstGeom prst="rect">
            <a:avLst/>
          </a:prstGeom>
          <a:noFill/>
          <a:ln w="19050">
            <a:solidFill>
              <a:srgbClr val="000000"/>
            </a:solidFill>
            <a:miter lim="800000"/>
            <a:headEnd/>
            <a:tailEnd/>
          </a:ln>
        </p:spPr>
      </p:pic>
    </p:spTree>
    <p:extLst>
      <p:ext uri="{BB962C8B-B14F-4D97-AF65-F5344CB8AC3E}">
        <p14:creationId xmlns:p14="http://schemas.microsoft.com/office/powerpoint/2010/main" val="4044868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MAXILLARY INJECTION TECHNIQUES</a:t>
            </a:r>
          </a:p>
        </p:txBody>
      </p:sp>
      <p:sp>
        <p:nvSpPr>
          <p:cNvPr id="3" name="Content Placeholder 2"/>
          <p:cNvSpPr>
            <a:spLocks noGrp="1"/>
          </p:cNvSpPr>
          <p:nvPr>
            <p:ph idx="1"/>
          </p:nvPr>
        </p:nvSpPr>
        <p:spPr/>
        <p:txBody>
          <a:bodyPr>
            <a:normAutofit/>
          </a:bodyPr>
          <a:lstStyle/>
          <a:p>
            <a:r>
              <a:rPr lang="en-IN" sz="2400" dirty="0"/>
              <a:t> </a:t>
            </a:r>
            <a:r>
              <a:rPr lang="en-IN" sz="2400" dirty="0" err="1"/>
              <a:t>Supraperiosteal</a:t>
            </a:r>
            <a:r>
              <a:rPr lang="en-IN" sz="2400" dirty="0"/>
              <a:t> injection </a:t>
            </a:r>
          </a:p>
          <a:p>
            <a:r>
              <a:rPr lang="en-IN" sz="2400" dirty="0"/>
              <a:t> Periodontal injection </a:t>
            </a:r>
          </a:p>
          <a:p>
            <a:r>
              <a:rPr lang="en-IN" sz="2400" dirty="0"/>
              <a:t> </a:t>
            </a:r>
            <a:r>
              <a:rPr lang="en-IN" sz="2400" dirty="0" err="1"/>
              <a:t>Intraseptal</a:t>
            </a:r>
            <a:r>
              <a:rPr lang="en-IN" sz="2400" dirty="0"/>
              <a:t> injection </a:t>
            </a:r>
          </a:p>
          <a:p>
            <a:r>
              <a:rPr lang="en-IN" sz="2400" dirty="0"/>
              <a:t> </a:t>
            </a:r>
            <a:r>
              <a:rPr lang="en-IN" sz="2400" dirty="0" err="1"/>
              <a:t>Intraosseous</a:t>
            </a:r>
            <a:r>
              <a:rPr lang="en-IN" sz="2400" dirty="0"/>
              <a:t> injection </a:t>
            </a:r>
          </a:p>
          <a:p>
            <a:r>
              <a:rPr lang="en-IN" sz="2400" dirty="0"/>
              <a:t> Posterior Superior Alveolar nerve block </a:t>
            </a:r>
          </a:p>
          <a:p>
            <a:r>
              <a:rPr lang="en-IN" sz="2400" dirty="0"/>
              <a:t> Middle superior Alveolar nerve block </a:t>
            </a:r>
          </a:p>
          <a:p>
            <a:r>
              <a:rPr lang="en-IN" sz="2400" dirty="0"/>
              <a:t> Anterior Superior Alveolar nerve block </a:t>
            </a:r>
          </a:p>
          <a:p>
            <a:r>
              <a:rPr lang="en-IN" sz="2400" dirty="0"/>
              <a:t> Maxillary nerve block </a:t>
            </a:r>
          </a:p>
          <a:p>
            <a:r>
              <a:rPr lang="en-IN" sz="2400" dirty="0"/>
              <a:t> </a:t>
            </a:r>
            <a:r>
              <a:rPr lang="en-IN" sz="2400" dirty="0" err="1"/>
              <a:t>Nasopalatine</a:t>
            </a:r>
            <a:r>
              <a:rPr lang="en-IN" sz="2400" dirty="0"/>
              <a:t> nerve block </a:t>
            </a:r>
          </a:p>
          <a:p>
            <a:r>
              <a:rPr lang="en-IN" sz="2400" dirty="0"/>
              <a:t>Greater palatine nerve block</a:t>
            </a:r>
          </a:p>
          <a:p>
            <a:endParaRPr lang="en-IN" dirty="0"/>
          </a:p>
        </p:txBody>
      </p:sp>
    </p:spTree>
    <p:extLst>
      <p:ext uri="{BB962C8B-B14F-4D97-AF65-F5344CB8AC3E}">
        <p14:creationId xmlns:p14="http://schemas.microsoft.com/office/powerpoint/2010/main" val="1048895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SUPRAPERIOSTEAL INJECTION</a:t>
            </a:r>
          </a:p>
        </p:txBody>
      </p:sp>
      <p:pic>
        <p:nvPicPr>
          <p:cNvPr id="5" name="Content Placeholder 4" descr="4.jpg"/>
          <p:cNvPicPr>
            <a:picLocks noGrp="1" noChangeAspect="1"/>
          </p:cNvPicPr>
          <p:nvPr>
            <p:ph idx="1"/>
          </p:nvPr>
        </p:nvPicPr>
        <p:blipFill>
          <a:blip r:embed="rId3" cstate="print"/>
          <a:stretch>
            <a:fillRect/>
          </a:stretch>
        </p:blipFill>
        <p:spPr>
          <a:xfrm>
            <a:off x="1475656" y="2752738"/>
            <a:ext cx="3003804" cy="2167128"/>
          </a:xfrm>
          <a:prstGeom prst="rect">
            <a:avLst/>
          </a:prstGeom>
        </p:spPr>
      </p:pic>
      <p:pic>
        <p:nvPicPr>
          <p:cNvPr id="6" name="Picture 5" descr="3.jpg"/>
          <p:cNvPicPr>
            <a:picLocks noChangeAspect="1"/>
          </p:cNvPicPr>
          <p:nvPr/>
        </p:nvPicPr>
        <p:blipFill>
          <a:blip r:embed="rId4" cstate="print"/>
          <a:stretch>
            <a:fillRect/>
          </a:stretch>
        </p:blipFill>
        <p:spPr>
          <a:xfrm>
            <a:off x="5148064" y="2492896"/>
            <a:ext cx="2929136" cy="2686812"/>
          </a:xfrm>
          <a:prstGeom prst="rect">
            <a:avLst/>
          </a:prstGeom>
        </p:spPr>
      </p:pic>
      <p:sp>
        <p:nvSpPr>
          <p:cNvPr id="3" name="TextBox 2"/>
          <p:cNvSpPr txBox="1"/>
          <p:nvPr/>
        </p:nvSpPr>
        <p:spPr>
          <a:xfrm>
            <a:off x="827584" y="1412776"/>
            <a:ext cx="7632848" cy="830997"/>
          </a:xfrm>
          <a:prstGeom prst="rect">
            <a:avLst/>
          </a:prstGeom>
          <a:noFill/>
        </p:spPr>
        <p:txBody>
          <a:bodyPr wrap="square" rtlCol="0">
            <a:spAutoFit/>
          </a:bodyPr>
          <a:lstStyle/>
          <a:p>
            <a:pPr marL="285750" indent="-285750">
              <a:buFont typeface="Arial" panose="020B0604020202020204" pitchFamily="34" charset="0"/>
              <a:buChar char="•"/>
            </a:pPr>
            <a:endParaRPr lang="en-IN" sz="2400" dirty="0"/>
          </a:p>
          <a:p>
            <a:pPr marL="285750" indent="-285750">
              <a:buFont typeface="Arial" panose="020B0604020202020204" pitchFamily="34" charset="0"/>
              <a:buChar char="•"/>
            </a:pPr>
            <a:r>
              <a:rPr lang="en-IN" sz="2400" dirty="0"/>
              <a:t>LOCAL INFILTRATION</a:t>
            </a:r>
          </a:p>
        </p:txBody>
      </p:sp>
    </p:spTree>
    <p:extLst>
      <p:ext uri="{BB962C8B-B14F-4D97-AF65-F5344CB8AC3E}">
        <p14:creationId xmlns:p14="http://schemas.microsoft.com/office/powerpoint/2010/main" val="3405402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INTRALIGAMENTORY TECHNIQUE</a:t>
            </a:r>
          </a:p>
        </p:txBody>
      </p:sp>
      <p:sp>
        <p:nvSpPr>
          <p:cNvPr id="3" name="Content Placeholder 2"/>
          <p:cNvSpPr>
            <a:spLocks noGrp="1"/>
          </p:cNvSpPr>
          <p:nvPr>
            <p:ph idx="1"/>
          </p:nvPr>
        </p:nvSpPr>
        <p:spPr/>
        <p:txBody>
          <a:bodyPr>
            <a:normAutofit fontScale="70000" lnSpcReduction="20000"/>
          </a:bodyPr>
          <a:lstStyle/>
          <a:p>
            <a:pPr lvl="0" algn="just" fontAlgn="base">
              <a:lnSpc>
                <a:spcPct val="150000"/>
              </a:lnSpc>
              <a:spcAft>
                <a:spcPct val="0"/>
              </a:spcAft>
              <a:buFontTx/>
              <a:buChar char="•"/>
            </a:pPr>
            <a:r>
              <a:rPr lang="en-US" kern="0" dirty="0" err="1">
                <a:solidFill>
                  <a:srgbClr val="000000"/>
                </a:solidFill>
                <a:cs typeface="Arial"/>
              </a:rPr>
              <a:t>Anaesthetic</a:t>
            </a:r>
            <a:r>
              <a:rPr lang="en-US" kern="0" dirty="0">
                <a:solidFill>
                  <a:srgbClr val="000000"/>
                </a:solidFill>
                <a:cs typeface="Arial"/>
              </a:rPr>
              <a:t> solution deposited forcefully into PDL of the tooth which has to be anaesthetized.</a:t>
            </a:r>
          </a:p>
          <a:p>
            <a:pPr lvl="0" algn="just" fontAlgn="base">
              <a:lnSpc>
                <a:spcPct val="150000"/>
              </a:lnSpc>
              <a:spcAft>
                <a:spcPct val="0"/>
              </a:spcAft>
              <a:buFontTx/>
              <a:buChar char="•"/>
            </a:pPr>
            <a:r>
              <a:rPr lang="en-US" kern="0" dirty="0">
                <a:solidFill>
                  <a:srgbClr val="000000"/>
                </a:solidFill>
                <a:cs typeface="Arial"/>
              </a:rPr>
              <a:t>Technique useful for procedures involving only one tooth</a:t>
            </a:r>
          </a:p>
          <a:p>
            <a:pPr lvl="0" algn="just" fontAlgn="base">
              <a:lnSpc>
                <a:spcPct val="150000"/>
              </a:lnSpc>
              <a:spcAft>
                <a:spcPct val="0"/>
              </a:spcAft>
              <a:buFontTx/>
              <a:buChar char="•"/>
            </a:pPr>
            <a:r>
              <a:rPr lang="en-US" kern="0" dirty="0">
                <a:solidFill>
                  <a:srgbClr val="000000"/>
                </a:solidFill>
                <a:cs typeface="Arial"/>
              </a:rPr>
              <a:t>Nerves anaesthetized - Terminal nerve endings at site of injection.</a:t>
            </a:r>
          </a:p>
          <a:p>
            <a:pPr lvl="0" algn="just" fontAlgn="base">
              <a:lnSpc>
                <a:spcPct val="150000"/>
              </a:lnSpc>
              <a:spcAft>
                <a:spcPct val="0"/>
              </a:spcAft>
              <a:buFontTx/>
              <a:buChar char="•"/>
            </a:pPr>
            <a:r>
              <a:rPr lang="en-US" kern="0" dirty="0">
                <a:solidFill>
                  <a:srgbClr val="000000"/>
                </a:solidFill>
                <a:cs typeface="Arial"/>
              </a:rPr>
              <a:t>Areas anaesthetized - Bone, soft tissue, apical &amp; pulpal tissue in the area of injection.</a:t>
            </a:r>
          </a:p>
          <a:p>
            <a:pPr lvl="0" algn="just" fontAlgn="base">
              <a:lnSpc>
                <a:spcPct val="150000"/>
              </a:lnSpc>
              <a:spcAft>
                <a:spcPct val="0"/>
              </a:spcAft>
              <a:buFontTx/>
              <a:buChar char="•"/>
            </a:pPr>
            <a:r>
              <a:rPr lang="en-US" kern="0" dirty="0">
                <a:solidFill>
                  <a:srgbClr val="000000"/>
                </a:solidFill>
                <a:cs typeface="Arial"/>
              </a:rPr>
              <a:t>Indication - Pulpal </a:t>
            </a:r>
            <a:r>
              <a:rPr lang="en-US" kern="0" dirty="0" err="1">
                <a:solidFill>
                  <a:srgbClr val="000000"/>
                </a:solidFill>
                <a:cs typeface="Arial"/>
              </a:rPr>
              <a:t>anaesthesia</a:t>
            </a:r>
            <a:r>
              <a:rPr lang="en-US" kern="0" dirty="0">
                <a:solidFill>
                  <a:srgbClr val="000000"/>
                </a:solidFill>
                <a:cs typeface="Arial"/>
              </a:rPr>
              <a:t> of one or two teeth in a quadrant</a:t>
            </a:r>
            <a:r>
              <a:rPr lang="en-US" kern="0" dirty="0">
                <a:solidFill>
                  <a:srgbClr val="000000"/>
                </a:solidFill>
                <a:latin typeface="Arial"/>
                <a:cs typeface="Arial"/>
              </a:rPr>
              <a:t>.   </a:t>
            </a:r>
          </a:p>
          <a:p>
            <a:endParaRPr lang="en-IN" dirty="0"/>
          </a:p>
        </p:txBody>
      </p:sp>
    </p:spTree>
    <p:extLst>
      <p:ext uri="{BB962C8B-B14F-4D97-AF65-F5344CB8AC3E}">
        <p14:creationId xmlns:p14="http://schemas.microsoft.com/office/powerpoint/2010/main" val="4190162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lvl="0" algn="just" fontAlgn="base">
              <a:lnSpc>
                <a:spcPct val="150000"/>
              </a:lnSpc>
              <a:spcAft>
                <a:spcPct val="0"/>
              </a:spcAft>
              <a:buNone/>
            </a:pPr>
            <a:r>
              <a:rPr lang="en-US" sz="2400" kern="0" dirty="0">
                <a:solidFill>
                  <a:srgbClr val="000000"/>
                </a:solidFill>
                <a:cs typeface="Arial"/>
              </a:rPr>
              <a:t>INTRAOSSEOUS TECHNIQUE</a:t>
            </a:r>
          </a:p>
          <a:p>
            <a:pPr lvl="0" algn="just" fontAlgn="base">
              <a:lnSpc>
                <a:spcPct val="150000"/>
              </a:lnSpc>
              <a:spcAft>
                <a:spcPct val="0"/>
              </a:spcAft>
              <a:buFontTx/>
              <a:buChar char="•"/>
            </a:pPr>
            <a:r>
              <a:rPr lang="en-US" sz="2400" kern="0" dirty="0">
                <a:solidFill>
                  <a:srgbClr val="000000"/>
                </a:solidFill>
                <a:cs typeface="Arial"/>
              </a:rPr>
              <a:t>L.A solution is deposited in to the cancellous bone </a:t>
            </a:r>
            <a:r>
              <a:rPr lang="en-US" sz="2400" kern="0" dirty="0" err="1">
                <a:solidFill>
                  <a:srgbClr val="000000"/>
                </a:solidFill>
                <a:cs typeface="Arial"/>
              </a:rPr>
              <a:t>adjecent</a:t>
            </a:r>
            <a:r>
              <a:rPr lang="en-US" sz="2400" kern="0" dirty="0">
                <a:solidFill>
                  <a:srgbClr val="000000"/>
                </a:solidFill>
                <a:cs typeface="Arial"/>
              </a:rPr>
              <a:t> the tooth to be anaesthetized. Used when other methods have failed.</a:t>
            </a:r>
          </a:p>
          <a:p>
            <a:endParaRPr lang="en-IN"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645024"/>
            <a:ext cx="3422921" cy="264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506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DS\LA\LA images\Local-anaesthesia-composi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607" y="1556792"/>
            <a:ext cx="5981782" cy="45012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N" dirty="0"/>
              <a:t>IDEAL PROPERTIES</a:t>
            </a:r>
          </a:p>
        </p:txBody>
      </p:sp>
      <p:sp>
        <p:nvSpPr>
          <p:cNvPr id="3" name="Content Placeholder 2"/>
          <p:cNvSpPr>
            <a:spLocks noGrp="1"/>
          </p:cNvSpPr>
          <p:nvPr>
            <p:ph idx="1"/>
          </p:nvPr>
        </p:nvSpPr>
        <p:spPr/>
        <p:txBody>
          <a:bodyPr>
            <a:normAutofit fontScale="77500" lnSpcReduction="20000"/>
          </a:bodyPr>
          <a:lstStyle/>
          <a:p>
            <a:endParaRPr lang="en-GB" sz="3100" b="1" dirty="0"/>
          </a:p>
          <a:p>
            <a:r>
              <a:rPr lang="en-GB" sz="3100" b="1" dirty="0"/>
              <a:t>Reversible action.</a:t>
            </a:r>
          </a:p>
          <a:p>
            <a:r>
              <a:rPr lang="en-GB" sz="3100" b="1" dirty="0"/>
              <a:t>Non-irritant.</a:t>
            </a:r>
          </a:p>
          <a:p>
            <a:r>
              <a:rPr lang="en-GB" sz="3100" b="1" dirty="0"/>
              <a:t>No allergic reaction.</a:t>
            </a:r>
          </a:p>
          <a:p>
            <a:r>
              <a:rPr lang="en-GB" sz="3100" b="1" dirty="0"/>
              <a:t>No systemic toxicity.</a:t>
            </a:r>
          </a:p>
          <a:p>
            <a:r>
              <a:rPr lang="en-GB" sz="3100" b="1" dirty="0"/>
              <a:t>Rapid onset of action.</a:t>
            </a:r>
          </a:p>
          <a:p>
            <a:r>
              <a:rPr lang="en-GB" sz="3100" b="1" dirty="0"/>
              <a:t>Sufficient duration of action.</a:t>
            </a:r>
          </a:p>
          <a:p>
            <a:r>
              <a:rPr lang="en-GB" sz="3100" b="1" dirty="0"/>
              <a:t>Potent.</a:t>
            </a:r>
          </a:p>
          <a:p>
            <a:r>
              <a:rPr lang="en-GB" sz="3100" b="1" dirty="0"/>
              <a:t>Stable in solutions.</a:t>
            </a:r>
          </a:p>
          <a:p>
            <a:r>
              <a:rPr lang="en-GB" sz="3100" b="1" dirty="0"/>
              <a:t>Not interfere with healing of tissue.</a:t>
            </a:r>
          </a:p>
          <a:p>
            <a:r>
              <a:rPr lang="en-GB" sz="3100" b="1" dirty="0"/>
              <a:t>Vasoconstrictor action or compatible with VC.</a:t>
            </a:r>
          </a:p>
          <a:p>
            <a:r>
              <a:rPr lang="en-GB" sz="3100" b="1" dirty="0"/>
              <a:t>Not expensive</a:t>
            </a:r>
          </a:p>
          <a:p>
            <a:endParaRPr lang="en-IN" dirty="0"/>
          </a:p>
        </p:txBody>
      </p:sp>
    </p:spTree>
    <p:extLst>
      <p:ext uri="{BB962C8B-B14F-4D97-AF65-F5344CB8AC3E}">
        <p14:creationId xmlns:p14="http://schemas.microsoft.com/office/powerpoint/2010/main" val="2265405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POSTERIOR SUPERIOR ALVEOLAR NERVE BLOCK</a:t>
            </a:r>
          </a:p>
        </p:txBody>
      </p:sp>
      <p:pic>
        <p:nvPicPr>
          <p:cNvPr id="4" name="Content Placeholder 3" descr="15.jpg"/>
          <p:cNvPicPr>
            <a:picLocks noGrp="1" noChangeAspect="1"/>
          </p:cNvPicPr>
          <p:nvPr>
            <p:ph idx="1"/>
          </p:nvPr>
        </p:nvPicPr>
        <p:blipFill>
          <a:blip r:embed="rId3" cstate="print"/>
          <a:srcRect t="3561" r="2580" b="3846"/>
          <a:stretch>
            <a:fillRect/>
          </a:stretch>
        </p:blipFill>
        <p:spPr>
          <a:xfrm>
            <a:off x="1104519" y="2429566"/>
            <a:ext cx="2819409" cy="1981209"/>
          </a:xfrm>
          <a:prstGeom prst="rect">
            <a:avLst/>
          </a:prstGeom>
        </p:spPr>
      </p:pic>
      <p:pic>
        <p:nvPicPr>
          <p:cNvPr id="5" name="Picture 4" descr="5.jpg"/>
          <p:cNvPicPr>
            <a:picLocks noChangeAspect="1"/>
          </p:cNvPicPr>
          <p:nvPr/>
        </p:nvPicPr>
        <p:blipFill>
          <a:blip r:embed="rId4" cstate="print"/>
          <a:stretch>
            <a:fillRect/>
          </a:stretch>
        </p:blipFill>
        <p:spPr>
          <a:xfrm>
            <a:off x="3923928" y="3068960"/>
            <a:ext cx="4236136" cy="2753488"/>
          </a:xfrm>
          <a:prstGeom prst="rect">
            <a:avLst/>
          </a:prstGeom>
        </p:spPr>
      </p:pic>
      <p:sp>
        <p:nvSpPr>
          <p:cNvPr id="3" name="TextBox 2"/>
          <p:cNvSpPr txBox="1"/>
          <p:nvPr/>
        </p:nvSpPr>
        <p:spPr>
          <a:xfrm>
            <a:off x="4420840" y="1972290"/>
            <a:ext cx="3960440" cy="830997"/>
          </a:xfrm>
          <a:prstGeom prst="rect">
            <a:avLst/>
          </a:prstGeom>
          <a:noFill/>
        </p:spPr>
        <p:txBody>
          <a:bodyPr wrap="square" rtlCol="0">
            <a:spAutoFit/>
          </a:bodyPr>
          <a:lstStyle/>
          <a:p>
            <a:pPr marL="285750" indent="-285750">
              <a:buFont typeface="Arial" panose="020B0604020202020204" pitchFamily="34" charset="0"/>
              <a:buChar char="•"/>
            </a:pPr>
            <a:r>
              <a:rPr lang="en-IN" sz="2400" dirty="0"/>
              <a:t>TUBEROSITY BLOCK</a:t>
            </a:r>
          </a:p>
          <a:p>
            <a:pPr marL="285750" indent="-285750">
              <a:buFont typeface="Arial" panose="020B0604020202020204" pitchFamily="34" charset="0"/>
              <a:buChar char="•"/>
            </a:pPr>
            <a:r>
              <a:rPr lang="en-IN" sz="2400" dirty="0"/>
              <a:t>ZYGOMATIC BLOCK</a:t>
            </a:r>
          </a:p>
        </p:txBody>
      </p:sp>
    </p:spTree>
    <p:extLst>
      <p:ext uri="{BB962C8B-B14F-4D97-AF65-F5344CB8AC3E}">
        <p14:creationId xmlns:p14="http://schemas.microsoft.com/office/powerpoint/2010/main" val="3663186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13522" y="836712"/>
            <a:ext cx="8229600" cy="4525963"/>
          </a:xfrm>
        </p:spPr>
        <p:txBody>
          <a:bodyPr>
            <a:normAutofit/>
          </a:bodyPr>
          <a:lstStyle/>
          <a:p>
            <a:r>
              <a:rPr lang="en-IN" dirty="0"/>
              <a:t>TECHNIQUE</a:t>
            </a:r>
          </a:p>
        </p:txBody>
      </p:sp>
      <p:pic>
        <p:nvPicPr>
          <p:cNvPr id="4098" name="Picture 2" descr="E:\MDS\LA\LA images\a6f7f9f7ec4e98b95e3be627207008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72816"/>
            <a:ext cx="7682746" cy="480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603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a:t>ANTERIOR SUPERIOR ALVEOLAR NERVE BLOCK (INFRA ORBITAL)</a:t>
            </a:r>
          </a:p>
        </p:txBody>
      </p:sp>
      <p:pic>
        <p:nvPicPr>
          <p:cNvPr id="5" name="Content Placeholder 3" descr="21.jpg"/>
          <p:cNvPicPr>
            <a:picLocks noChangeAspect="1"/>
          </p:cNvPicPr>
          <p:nvPr/>
        </p:nvPicPr>
        <p:blipFill>
          <a:blip r:embed="rId3" cstate="print"/>
          <a:stretch>
            <a:fillRect/>
          </a:stretch>
        </p:blipFill>
        <p:spPr>
          <a:xfrm>
            <a:off x="899591" y="2182758"/>
            <a:ext cx="3518385" cy="2425440"/>
          </a:xfrm>
          <a:prstGeom prst="rect">
            <a:avLst/>
          </a:prstGeom>
        </p:spPr>
      </p:pic>
      <p:pic>
        <p:nvPicPr>
          <p:cNvPr id="6" name="Picture 5" descr="22.jpg"/>
          <p:cNvPicPr>
            <a:picLocks noChangeAspect="1"/>
          </p:cNvPicPr>
          <p:nvPr/>
        </p:nvPicPr>
        <p:blipFill>
          <a:blip r:embed="rId4" cstate="print"/>
          <a:stretch>
            <a:fillRect/>
          </a:stretch>
        </p:blipFill>
        <p:spPr>
          <a:xfrm>
            <a:off x="4788024" y="3212976"/>
            <a:ext cx="3632842" cy="2790444"/>
          </a:xfrm>
          <a:prstGeom prst="rect">
            <a:avLst/>
          </a:prstGeom>
        </p:spPr>
      </p:pic>
    </p:spTree>
    <p:extLst>
      <p:ext uri="{BB962C8B-B14F-4D97-AF65-F5344CB8AC3E}">
        <p14:creationId xmlns:p14="http://schemas.microsoft.com/office/powerpoint/2010/main" val="1229422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TECHNIQUE</a:t>
            </a:r>
          </a:p>
        </p:txBody>
      </p:sp>
      <p:sp>
        <p:nvSpPr>
          <p:cNvPr id="3" name="Content Placeholder 2"/>
          <p:cNvSpPr>
            <a:spLocks noGrp="1"/>
          </p:cNvSpPr>
          <p:nvPr>
            <p:ph idx="1"/>
          </p:nvPr>
        </p:nvSpPr>
        <p:spPr>
          <a:xfrm>
            <a:off x="457200" y="1600201"/>
            <a:ext cx="6147245" cy="2188840"/>
          </a:xfrm>
        </p:spPr>
        <p:txBody>
          <a:bodyPr/>
          <a:lstStyle/>
          <a:p>
            <a:endParaRPr lang="en-IN" dirty="0"/>
          </a:p>
        </p:txBody>
      </p:sp>
      <p:pic>
        <p:nvPicPr>
          <p:cNvPr id="6" name="Picture 2" descr="E:\MDS\LA\LA images\5fafb94c88975300b01b5685af4fbd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11" y="1412776"/>
            <a:ext cx="7996301" cy="4997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473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6146" name="Picture 2" descr="E:\MDS\LA\LA images\pcj_0106_00001600_100000_large_03112010173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268760"/>
            <a:ext cx="3096344" cy="521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583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a:t>MIDDLE SUPERIOR ALVEOLAR NERVE BLOCK</a:t>
            </a:r>
          </a:p>
        </p:txBody>
      </p:sp>
      <p:pic>
        <p:nvPicPr>
          <p:cNvPr id="4" name="Content Placeholder 3" descr="19.jpg"/>
          <p:cNvPicPr>
            <a:picLocks noGrp="1" noChangeAspect="1"/>
          </p:cNvPicPr>
          <p:nvPr>
            <p:ph idx="1"/>
          </p:nvPr>
        </p:nvPicPr>
        <p:blipFill>
          <a:blip r:embed="rId3" cstate="print"/>
          <a:stretch>
            <a:fillRect/>
          </a:stretch>
        </p:blipFill>
        <p:spPr>
          <a:xfrm>
            <a:off x="899592" y="1988840"/>
            <a:ext cx="2894076" cy="2537460"/>
          </a:xfrm>
          <a:prstGeom prst="rect">
            <a:avLst/>
          </a:prstGeom>
        </p:spPr>
      </p:pic>
      <p:pic>
        <p:nvPicPr>
          <p:cNvPr id="5" name="Picture 4" descr="18.jpg"/>
          <p:cNvPicPr>
            <a:picLocks noChangeAspect="1"/>
          </p:cNvPicPr>
          <p:nvPr/>
        </p:nvPicPr>
        <p:blipFill>
          <a:blip r:embed="rId4" cstate="print"/>
          <a:stretch>
            <a:fillRect/>
          </a:stretch>
        </p:blipFill>
        <p:spPr>
          <a:xfrm>
            <a:off x="4472041" y="2492896"/>
            <a:ext cx="3660272" cy="2653284"/>
          </a:xfrm>
          <a:prstGeom prst="rect">
            <a:avLst/>
          </a:prstGeom>
        </p:spPr>
      </p:pic>
    </p:spTree>
    <p:extLst>
      <p:ext uri="{BB962C8B-B14F-4D97-AF65-F5344CB8AC3E}">
        <p14:creationId xmlns:p14="http://schemas.microsoft.com/office/powerpoint/2010/main" val="2523146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PALATAL ANESTHESIA</a:t>
            </a:r>
          </a:p>
        </p:txBody>
      </p:sp>
      <p:sp>
        <p:nvSpPr>
          <p:cNvPr id="3" name="Content Placeholder 2"/>
          <p:cNvSpPr>
            <a:spLocks noGrp="1"/>
          </p:cNvSpPr>
          <p:nvPr>
            <p:ph idx="1"/>
          </p:nvPr>
        </p:nvSpPr>
        <p:spPr/>
        <p:txBody>
          <a:bodyPr/>
          <a:lstStyle/>
          <a:p>
            <a:pPr lvl="1" algn="just" fontAlgn="base">
              <a:lnSpc>
                <a:spcPct val="150000"/>
              </a:lnSpc>
              <a:spcAft>
                <a:spcPct val="0"/>
              </a:spcAft>
              <a:buFontTx/>
              <a:buChar char="–"/>
            </a:pPr>
            <a:r>
              <a:rPr lang="en-US" sz="2200" kern="0" dirty="0">
                <a:solidFill>
                  <a:srgbClr val="000000"/>
                </a:solidFill>
                <a:latin typeface="Arial"/>
                <a:cs typeface="Arial"/>
              </a:rPr>
              <a:t>The steps in the atraumatic administration of palatal anesthesia</a:t>
            </a:r>
          </a:p>
          <a:p>
            <a:pPr lvl="2" algn="just" fontAlgn="base">
              <a:lnSpc>
                <a:spcPct val="150000"/>
              </a:lnSpc>
              <a:spcAft>
                <a:spcPct val="0"/>
              </a:spcAft>
              <a:buFontTx/>
              <a:buAutoNum type="arabicPeriod"/>
            </a:pPr>
            <a:r>
              <a:rPr lang="en-US" sz="2200" kern="0" dirty="0">
                <a:solidFill>
                  <a:srgbClr val="000000"/>
                </a:solidFill>
                <a:latin typeface="Arial"/>
                <a:cs typeface="Arial"/>
              </a:rPr>
              <a:t>Provide adequate topical anesthesia at site of needle penetration </a:t>
            </a:r>
          </a:p>
          <a:p>
            <a:pPr lvl="2" algn="just" fontAlgn="base">
              <a:lnSpc>
                <a:spcPct val="150000"/>
              </a:lnSpc>
              <a:spcAft>
                <a:spcPct val="0"/>
              </a:spcAft>
              <a:buFontTx/>
              <a:buAutoNum type="arabicPeriod"/>
            </a:pPr>
            <a:r>
              <a:rPr lang="en-US" sz="2200" kern="0" dirty="0">
                <a:solidFill>
                  <a:srgbClr val="000000"/>
                </a:solidFill>
                <a:latin typeface="Arial"/>
                <a:cs typeface="Arial"/>
              </a:rPr>
              <a:t>Use pressure anesthesia at the site both before and during needle insertion and the deposition of solution </a:t>
            </a:r>
          </a:p>
          <a:p>
            <a:pPr lvl="2" algn="just" fontAlgn="base">
              <a:lnSpc>
                <a:spcPct val="150000"/>
              </a:lnSpc>
              <a:spcAft>
                <a:spcPct val="0"/>
              </a:spcAft>
              <a:buFontTx/>
              <a:buAutoNum type="arabicPeriod"/>
            </a:pPr>
            <a:r>
              <a:rPr lang="en-US" sz="2200" kern="0" dirty="0">
                <a:solidFill>
                  <a:srgbClr val="000000"/>
                </a:solidFill>
                <a:latin typeface="Arial"/>
                <a:cs typeface="Arial"/>
              </a:rPr>
              <a:t>Maintain control over the needle</a:t>
            </a:r>
          </a:p>
          <a:p>
            <a:pPr lvl="2" algn="just" fontAlgn="base">
              <a:lnSpc>
                <a:spcPct val="150000"/>
              </a:lnSpc>
              <a:spcAft>
                <a:spcPct val="0"/>
              </a:spcAft>
              <a:buFontTx/>
              <a:buAutoNum type="arabicPeriod"/>
            </a:pPr>
            <a:r>
              <a:rPr lang="en-US" sz="2200" kern="0" dirty="0">
                <a:solidFill>
                  <a:srgbClr val="000000"/>
                </a:solidFill>
                <a:latin typeface="Arial"/>
                <a:cs typeface="Arial"/>
              </a:rPr>
              <a:t>Deposit the anesthetic solution slowly</a:t>
            </a:r>
          </a:p>
          <a:p>
            <a:endParaRPr lang="en-IN" dirty="0"/>
          </a:p>
        </p:txBody>
      </p:sp>
    </p:spTree>
    <p:extLst>
      <p:ext uri="{BB962C8B-B14F-4D97-AF65-F5344CB8AC3E}">
        <p14:creationId xmlns:p14="http://schemas.microsoft.com/office/powerpoint/2010/main" val="627685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GREATER PALATINE NERVE BLOCK</a:t>
            </a:r>
          </a:p>
        </p:txBody>
      </p:sp>
      <p:pic>
        <p:nvPicPr>
          <p:cNvPr id="4" name="Content Placeholder 3" descr="25.jpg"/>
          <p:cNvPicPr>
            <a:picLocks noGrp="1" noChangeAspect="1"/>
          </p:cNvPicPr>
          <p:nvPr>
            <p:ph idx="1"/>
          </p:nvPr>
        </p:nvPicPr>
        <p:blipFill>
          <a:blip r:embed="rId3" cstate="print"/>
          <a:srcRect t="3472"/>
          <a:stretch>
            <a:fillRect/>
          </a:stretch>
        </p:blipFill>
        <p:spPr>
          <a:xfrm>
            <a:off x="1159020" y="2455161"/>
            <a:ext cx="3031236" cy="2118365"/>
          </a:xfrm>
          <a:prstGeom prst="rect">
            <a:avLst/>
          </a:prstGeom>
        </p:spPr>
      </p:pic>
      <p:pic>
        <p:nvPicPr>
          <p:cNvPr id="5" name="Picture 4" descr="24.jpg"/>
          <p:cNvPicPr>
            <a:picLocks noChangeAspect="1"/>
          </p:cNvPicPr>
          <p:nvPr/>
        </p:nvPicPr>
        <p:blipFill>
          <a:blip r:embed="rId4" cstate="print"/>
          <a:stretch>
            <a:fillRect/>
          </a:stretch>
        </p:blipFill>
        <p:spPr>
          <a:xfrm>
            <a:off x="4211960" y="2780928"/>
            <a:ext cx="4064528" cy="2577084"/>
          </a:xfrm>
          <a:prstGeom prst="rect">
            <a:avLst/>
          </a:prstGeom>
        </p:spPr>
      </p:pic>
      <p:sp>
        <p:nvSpPr>
          <p:cNvPr id="3" name="Rectangle 2"/>
          <p:cNvSpPr/>
          <p:nvPr/>
        </p:nvSpPr>
        <p:spPr>
          <a:xfrm>
            <a:off x="2628788" y="1430680"/>
            <a:ext cx="5647700" cy="589072"/>
          </a:xfrm>
          <a:prstGeom prst="rect">
            <a:avLst/>
          </a:prstGeom>
        </p:spPr>
        <p:txBody>
          <a:bodyPr wrap="none">
            <a:spAutoFit/>
          </a:bodyPr>
          <a:lstStyle/>
          <a:p>
            <a:pPr lvl="2" algn="just" fontAlgn="base">
              <a:lnSpc>
                <a:spcPct val="150000"/>
              </a:lnSpc>
              <a:spcAft>
                <a:spcPct val="0"/>
              </a:spcAft>
              <a:buFontTx/>
              <a:buChar char="•"/>
            </a:pPr>
            <a:r>
              <a:rPr lang="en-US" sz="2400" kern="0" dirty="0">
                <a:solidFill>
                  <a:srgbClr val="000000"/>
                </a:solidFill>
                <a:cs typeface="Arial"/>
              </a:rPr>
              <a:t>ANTERIOR PALATINE NERVE BLOCK</a:t>
            </a:r>
          </a:p>
        </p:txBody>
      </p:sp>
    </p:spTree>
    <p:extLst>
      <p:ext uri="{BB962C8B-B14F-4D97-AF65-F5344CB8AC3E}">
        <p14:creationId xmlns:p14="http://schemas.microsoft.com/office/powerpoint/2010/main" val="27878576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NASOPALATINE NERVE BLOCK</a:t>
            </a:r>
          </a:p>
        </p:txBody>
      </p:sp>
      <p:pic>
        <p:nvPicPr>
          <p:cNvPr id="4" name="Content Placeholder 3" descr="29.jpg"/>
          <p:cNvPicPr>
            <a:picLocks noGrp="1" noChangeAspect="1"/>
          </p:cNvPicPr>
          <p:nvPr>
            <p:ph idx="1"/>
          </p:nvPr>
        </p:nvPicPr>
        <p:blipFill>
          <a:blip r:embed="rId3" cstate="print"/>
          <a:stretch>
            <a:fillRect/>
          </a:stretch>
        </p:blipFill>
        <p:spPr>
          <a:xfrm>
            <a:off x="476250" y="1656218"/>
            <a:ext cx="3086100" cy="1961388"/>
          </a:xfrm>
          <a:prstGeom prst="rect">
            <a:avLst/>
          </a:prstGeom>
        </p:spPr>
      </p:pic>
      <p:pic>
        <p:nvPicPr>
          <p:cNvPr id="5" name="Content Placeholder 3" descr="27.jpg"/>
          <p:cNvPicPr>
            <a:picLocks noChangeAspect="1"/>
          </p:cNvPicPr>
          <p:nvPr/>
        </p:nvPicPr>
        <p:blipFill>
          <a:blip r:embed="rId4" cstate="print"/>
          <a:srcRect t="2058" r="959" b="1235"/>
          <a:stretch>
            <a:fillRect/>
          </a:stretch>
        </p:blipFill>
        <p:spPr>
          <a:xfrm>
            <a:off x="4067944" y="2683606"/>
            <a:ext cx="4876822" cy="3581370"/>
          </a:xfrm>
          <a:prstGeom prst="rect">
            <a:avLst/>
          </a:prstGeom>
        </p:spPr>
      </p:pic>
      <p:pic>
        <p:nvPicPr>
          <p:cNvPr id="6" name="Picture 5" descr="28.jpg"/>
          <p:cNvPicPr>
            <a:picLocks noChangeAspect="1"/>
          </p:cNvPicPr>
          <p:nvPr/>
        </p:nvPicPr>
        <p:blipFill>
          <a:blip r:embed="rId5" cstate="print"/>
          <a:srcRect r="3040"/>
          <a:stretch>
            <a:fillRect/>
          </a:stretch>
        </p:blipFill>
        <p:spPr>
          <a:xfrm>
            <a:off x="609600" y="3861048"/>
            <a:ext cx="2819400" cy="2180844"/>
          </a:xfrm>
          <a:prstGeom prst="rect">
            <a:avLst/>
          </a:prstGeom>
        </p:spPr>
      </p:pic>
      <p:sp>
        <p:nvSpPr>
          <p:cNvPr id="3" name="Rectangle 2"/>
          <p:cNvSpPr/>
          <p:nvPr/>
        </p:nvSpPr>
        <p:spPr>
          <a:xfrm>
            <a:off x="3635896" y="764704"/>
            <a:ext cx="4968552" cy="1871282"/>
          </a:xfrm>
          <a:prstGeom prst="rect">
            <a:avLst/>
          </a:prstGeom>
        </p:spPr>
        <p:txBody>
          <a:bodyPr wrap="square">
            <a:spAutoFit/>
          </a:bodyPr>
          <a:lstStyle/>
          <a:p>
            <a:pPr lvl="0" algn="just" fontAlgn="base">
              <a:lnSpc>
                <a:spcPct val="170000"/>
              </a:lnSpc>
              <a:spcAft>
                <a:spcPct val="0"/>
              </a:spcAft>
              <a:buFontTx/>
              <a:buChar char="•"/>
            </a:pPr>
            <a:endParaRPr lang="en-US" sz="2000" b="1" kern="0" dirty="0">
              <a:solidFill>
                <a:srgbClr val="000000"/>
              </a:solidFill>
              <a:cs typeface="Arial"/>
            </a:endParaRPr>
          </a:p>
          <a:p>
            <a:pPr lvl="1" algn="just" fontAlgn="base">
              <a:lnSpc>
                <a:spcPct val="170000"/>
              </a:lnSpc>
              <a:spcAft>
                <a:spcPct val="0"/>
              </a:spcAft>
              <a:buFontTx/>
              <a:buChar char="–"/>
            </a:pPr>
            <a:r>
              <a:rPr lang="en-US" sz="2400" kern="0" dirty="0">
                <a:solidFill>
                  <a:srgbClr val="000000"/>
                </a:solidFill>
                <a:cs typeface="Arial"/>
              </a:rPr>
              <a:t>INCISIVE NERVE BLOCK</a:t>
            </a:r>
          </a:p>
          <a:p>
            <a:pPr lvl="1" algn="just" fontAlgn="base">
              <a:lnSpc>
                <a:spcPct val="170000"/>
              </a:lnSpc>
              <a:spcAft>
                <a:spcPct val="0"/>
              </a:spcAft>
              <a:buFontTx/>
              <a:buChar char="–"/>
            </a:pPr>
            <a:r>
              <a:rPr lang="en-US" sz="2400" kern="0" dirty="0">
                <a:solidFill>
                  <a:srgbClr val="000000"/>
                </a:solidFill>
                <a:cs typeface="Arial"/>
              </a:rPr>
              <a:t>SPHENOPALATINE NERVE BLOCK </a:t>
            </a:r>
          </a:p>
        </p:txBody>
      </p:sp>
    </p:spTree>
    <p:extLst>
      <p:ext uri="{BB962C8B-B14F-4D97-AF65-F5344CB8AC3E}">
        <p14:creationId xmlns:p14="http://schemas.microsoft.com/office/powerpoint/2010/main" val="4035698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MAXILLARY NERVE BLOCK</a:t>
            </a:r>
          </a:p>
        </p:txBody>
      </p:sp>
      <p:sp>
        <p:nvSpPr>
          <p:cNvPr id="3" name="Content Placeholder 2"/>
          <p:cNvSpPr>
            <a:spLocks noGrp="1"/>
          </p:cNvSpPr>
          <p:nvPr>
            <p:ph idx="1"/>
          </p:nvPr>
        </p:nvSpPr>
        <p:spPr/>
        <p:txBody>
          <a:bodyPr/>
          <a:lstStyle/>
          <a:p>
            <a:pPr lvl="0" fontAlgn="base">
              <a:lnSpc>
                <a:spcPct val="150000"/>
              </a:lnSpc>
              <a:spcAft>
                <a:spcPct val="0"/>
              </a:spcAft>
              <a:buFontTx/>
              <a:buChar char="•"/>
            </a:pPr>
            <a:r>
              <a:rPr lang="en-US" sz="2000" kern="0" dirty="0">
                <a:solidFill>
                  <a:srgbClr val="000000"/>
                </a:solidFill>
                <a:cs typeface="Arial"/>
              </a:rPr>
              <a:t>Effective method of achieving profound anesthesia of hemi maxilla</a:t>
            </a:r>
          </a:p>
          <a:p>
            <a:pPr lvl="0" fontAlgn="base">
              <a:lnSpc>
                <a:spcPct val="150000"/>
              </a:lnSpc>
              <a:spcAft>
                <a:spcPct val="0"/>
              </a:spcAft>
              <a:buFontTx/>
              <a:buChar char="•"/>
            </a:pPr>
            <a:r>
              <a:rPr lang="en-US" sz="2000" kern="0" dirty="0">
                <a:solidFill>
                  <a:srgbClr val="000000"/>
                </a:solidFill>
                <a:cs typeface="Arial"/>
              </a:rPr>
              <a:t>It is useful in procedures involving quadrate dentistry or in the extensive surgical procedures</a:t>
            </a:r>
          </a:p>
          <a:p>
            <a:pPr lvl="0" fontAlgn="base">
              <a:lnSpc>
                <a:spcPct val="150000"/>
              </a:lnSpc>
              <a:spcAft>
                <a:spcPct val="0"/>
              </a:spcAft>
              <a:buFontTx/>
              <a:buChar char="•"/>
            </a:pPr>
            <a:r>
              <a:rPr lang="en-US" sz="2000" kern="0" dirty="0">
                <a:solidFill>
                  <a:srgbClr val="000000"/>
                </a:solidFill>
                <a:cs typeface="Arial"/>
              </a:rPr>
              <a:t>2 approaches </a:t>
            </a:r>
          </a:p>
          <a:p>
            <a:pPr lvl="0" algn="just" fontAlgn="base">
              <a:lnSpc>
                <a:spcPct val="150000"/>
              </a:lnSpc>
              <a:spcAft>
                <a:spcPct val="0"/>
              </a:spcAft>
              <a:buFontTx/>
              <a:buChar char="•"/>
            </a:pPr>
            <a:r>
              <a:rPr lang="en-US" sz="2000" b="1" kern="0" dirty="0">
                <a:solidFill>
                  <a:srgbClr val="000000"/>
                </a:solidFill>
                <a:cs typeface="Arial"/>
              </a:rPr>
              <a:t>Nerves anesthetized</a:t>
            </a:r>
          </a:p>
          <a:p>
            <a:pPr lvl="1" algn="just" fontAlgn="base">
              <a:lnSpc>
                <a:spcPct val="150000"/>
              </a:lnSpc>
              <a:spcAft>
                <a:spcPct val="0"/>
              </a:spcAft>
              <a:buFontTx/>
              <a:buChar char="–"/>
            </a:pPr>
            <a:r>
              <a:rPr lang="en-US" sz="2000" kern="0" dirty="0">
                <a:solidFill>
                  <a:srgbClr val="000000"/>
                </a:solidFill>
                <a:cs typeface="Arial"/>
              </a:rPr>
              <a:t>Maxillary division of trigeminal nerve </a:t>
            </a:r>
          </a:p>
          <a:p>
            <a:endParaRPr lang="en-IN" dirty="0"/>
          </a:p>
        </p:txBody>
      </p:sp>
      <p:pic>
        <p:nvPicPr>
          <p:cNvPr id="4" name="Content Placeholder 3" descr="30.jpg"/>
          <p:cNvPicPr>
            <a:picLocks noChangeAspect="1"/>
          </p:cNvPicPr>
          <p:nvPr/>
        </p:nvPicPr>
        <p:blipFill>
          <a:blip r:embed="rId3" cstate="print"/>
          <a:stretch>
            <a:fillRect/>
          </a:stretch>
        </p:blipFill>
        <p:spPr>
          <a:xfrm>
            <a:off x="5508104" y="3356992"/>
            <a:ext cx="3305556" cy="1906524"/>
          </a:xfrm>
          <a:prstGeom prst="rect">
            <a:avLst/>
          </a:prstGeom>
        </p:spPr>
      </p:pic>
    </p:spTree>
    <p:extLst>
      <p:ext uri="{BB962C8B-B14F-4D97-AF65-F5344CB8AC3E}">
        <p14:creationId xmlns:p14="http://schemas.microsoft.com/office/powerpoint/2010/main" val="1821326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268761"/>
            <a:ext cx="6768752"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IN" sz="3600" dirty="0"/>
              <a:t>ELECTROPHYSIOLOGY OF NERVE CONDUCTION</a:t>
            </a:r>
          </a:p>
        </p:txBody>
      </p:sp>
    </p:spTree>
    <p:extLst>
      <p:ext uri="{BB962C8B-B14F-4D97-AF65-F5344CB8AC3E}">
        <p14:creationId xmlns:p14="http://schemas.microsoft.com/office/powerpoint/2010/main" val="33436619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30.jpg"/>
          <p:cNvPicPr>
            <a:picLocks noGrp="1" noChangeAspect="1"/>
          </p:cNvPicPr>
          <p:nvPr>
            <p:ph idx="1"/>
          </p:nvPr>
        </p:nvPicPr>
        <p:blipFill>
          <a:blip r:embed="rId3" cstate="print"/>
          <a:stretch>
            <a:fillRect/>
          </a:stretch>
        </p:blipFill>
        <p:spPr>
          <a:xfrm>
            <a:off x="539552" y="3650744"/>
            <a:ext cx="3305556" cy="1906524"/>
          </a:xfrm>
          <a:prstGeom prst="rect">
            <a:avLst/>
          </a:prstGeom>
        </p:spPr>
      </p:pic>
      <p:pic>
        <p:nvPicPr>
          <p:cNvPr id="5" name="Picture 4" descr="31.jpg"/>
          <p:cNvPicPr>
            <a:picLocks noChangeAspect="1"/>
          </p:cNvPicPr>
          <p:nvPr/>
        </p:nvPicPr>
        <p:blipFill>
          <a:blip r:embed="rId4" cstate="print"/>
          <a:srcRect l="2621"/>
          <a:stretch>
            <a:fillRect/>
          </a:stretch>
        </p:blipFill>
        <p:spPr>
          <a:xfrm>
            <a:off x="4427984" y="3284984"/>
            <a:ext cx="3425217" cy="2638044"/>
          </a:xfrm>
          <a:prstGeom prst="rect">
            <a:avLst/>
          </a:prstGeom>
        </p:spPr>
      </p:pic>
      <p:sp>
        <p:nvSpPr>
          <p:cNvPr id="3" name="Rectangle 2"/>
          <p:cNvSpPr/>
          <p:nvPr/>
        </p:nvSpPr>
        <p:spPr>
          <a:xfrm>
            <a:off x="697476" y="2132856"/>
            <a:ext cx="4548040" cy="616772"/>
          </a:xfrm>
          <a:prstGeom prst="rect">
            <a:avLst/>
          </a:prstGeom>
        </p:spPr>
        <p:txBody>
          <a:bodyPr wrap="none">
            <a:spAutoFit/>
          </a:bodyPr>
          <a:lstStyle/>
          <a:p>
            <a:pPr lvl="1" algn="just" fontAlgn="base">
              <a:lnSpc>
                <a:spcPct val="160000"/>
              </a:lnSpc>
              <a:spcAft>
                <a:spcPct val="0"/>
              </a:spcAft>
              <a:buFontTx/>
              <a:buChar char="–"/>
            </a:pPr>
            <a:r>
              <a:rPr lang="en-US" sz="2400" kern="0" dirty="0">
                <a:solidFill>
                  <a:srgbClr val="000000"/>
                </a:solidFill>
                <a:cs typeface="Arial"/>
              </a:rPr>
              <a:t>HIGH TUBEROSITY APPROACH</a:t>
            </a:r>
          </a:p>
        </p:txBody>
      </p:sp>
    </p:spTree>
    <p:extLst>
      <p:ext uri="{BB962C8B-B14F-4D97-AF65-F5344CB8AC3E}">
        <p14:creationId xmlns:p14="http://schemas.microsoft.com/office/powerpoint/2010/main" val="562118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8" name="Content Placeholder 7" descr="33.jpg"/>
          <p:cNvPicPr>
            <a:picLocks noGrp="1" noChangeAspect="1"/>
          </p:cNvPicPr>
          <p:nvPr>
            <p:ph idx="1"/>
          </p:nvPr>
        </p:nvPicPr>
        <p:blipFill>
          <a:blip r:embed="rId3" cstate="print"/>
          <a:srcRect t="2934"/>
          <a:stretch>
            <a:fillRect/>
          </a:stretch>
        </p:blipFill>
        <p:spPr>
          <a:xfrm>
            <a:off x="5738411" y="1573827"/>
            <a:ext cx="2811780" cy="2076917"/>
          </a:xfrm>
          <a:prstGeom prst="rect">
            <a:avLst/>
          </a:prstGeom>
        </p:spPr>
      </p:pic>
      <p:pic>
        <p:nvPicPr>
          <p:cNvPr id="10" name="Picture 9" descr="32.jpg"/>
          <p:cNvPicPr>
            <a:picLocks noChangeAspect="1"/>
          </p:cNvPicPr>
          <p:nvPr/>
        </p:nvPicPr>
        <p:blipFill>
          <a:blip r:embed="rId4" cstate="print"/>
          <a:srcRect l="2418" t="50018" b="1532"/>
          <a:stretch>
            <a:fillRect/>
          </a:stretch>
        </p:blipFill>
        <p:spPr>
          <a:xfrm>
            <a:off x="1154529" y="2607940"/>
            <a:ext cx="3124200" cy="2362200"/>
          </a:xfrm>
          <a:prstGeom prst="rect">
            <a:avLst/>
          </a:prstGeom>
        </p:spPr>
      </p:pic>
      <p:sp>
        <p:nvSpPr>
          <p:cNvPr id="3" name="Rectangle 2"/>
          <p:cNvSpPr/>
          <p:nvPr/>
        </p:nvSpPr>
        <p:spPr>
          <a:xfrm>
            <a:off x="539552" y="1291774"/>
            <a:ext cx="5198859" cy="644472"/>
          </a:xfrm>
          <a:prstGeom prst="rect">
            <a:avLst/>
          </a:prstGeom>
        </p:spPr>
        <p:txBody>
          <a:bodyPr wrap="none">
            <a:spAutoFit/>
          </a:bodyPr>
          <a:lstStyle/>
          <a:p>
            <a:pPr lvl="0" algn="just" fontAlgn="base">
              <a:lnSpc>
                <a:spcPct val="170000"/>
              </a:lnSpc>
              <a:spcBef>
                <a:spcPct val="50000"/>
              </a:spcBef>
              <a:spcAft>
                <a:spcPct val="0"/>
              </a:spcAft>
              <a:buNone/>
            </a:pPr>
            <a:r>
              <a:rPr lang="en-US" sz="2400" b="1" kern="0" dirty="0">
                <a:solidFill>
                  <a:srgbClr val="000000"/>
                </a:solidFill>
                <a:cs typeface="Arial"/>
              </a:rPr>
              <a:t>GREATER PALATINE CANAL APPROACH </a:t>
            </a:r>
          </a:p>
        </p:txBody>
      </p:sp>
      <p:pic>
        <p:nvPicPr>
          <p:cNvPr id="12" name="Content Placeholder 3" descr="32.jpg"/>
          <p:cNvPicPr>
            <a:picLocks noChangeAspect="1"/>
          </p:cNvPicPr>
          <p:nvPr/>
        </p:nvPicPr>
        <p:blipFill>
          <a:blip r:embed="rId4" cstate="print"/>
          <a:srcRect b="51768"/>
          <a:stretch>
            <a:fillRect/>
          </a:stretch>
        </p:blipFill>
        <p:spPr>
          <a:xfrm>
            <a:off x="5148064" y="3837799"/>
            <a:ext cx="3034642" cy="2264681"/>
          </a:xfrm>
          <a:prstGeom prst="rect">
            <a:avLst/>
          </a:prstGeom>
        </p:spPr>
      </p:pic>
    </p:spTree>
    <p:extLst>
      <p:ext uri="{BB962C8B-B14F-4D97-AF65-F5344CB8AC3E}">
        <p14:creationId xmlns:p14="http://schemas.microsoft.com/office/powerpoint/2010/main" val="37399422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6" name="Content Placeholder 5" descr="32.jpg"/>
          <p:cNvPicPr>
            <a:picLocks noGrp="1" noChangeAspect="1"/>
          </p:cNvPicPr>
          <p:nvPr>
            <p:ph idx="1"/>
          </p:nvPr>
        </p:nvPicPr>
        <p:blipFill>
          <a:blip r:embed="rId3" cstate="print"/>
          <a:srcRect l="2418" t="50018" b="1532"/>
          <a:stretch>
            <a:fillRect/>
          </a:stretch>
        </p:blipFill>
        <p:spPr>
          <a:xfrm>
            <a:off x="4716016" y="2636912"/>
            <a:ext cx="3597495" cy="2763685"/>
          </a:xfrm>
          <a:prstGeom prst="rect">
            <a:avLst/>
          </a:prstGeom>
        </p:spPr>
      </p:pic>
      <p:sp>
        <p:nvSpPr>
          <p:cNvPr id="7" name="TextBox 6"/>
          <p:cNvSpPr txBox="1"/>
          <p:nvPr/>
        </p:nvSpPr>
        <p:spPr>
          <a:xfrm>
            <a:off x="539552" y="1916832"/>
            <a:ext cx="3888432" cy="1384995"/>
          </a:xfrm>
          <a:prstGeom prst="rect">
            <a:avLst/>
          </a:prstGeom>
          <a:noFill/>
        </p:spPr>
        <p:txBody>
          <a:bodyPr wrap="square" rtlCol="0">
            <a:spAutoFit/>
          </a:bodyPr>
          <a:lstStyle/>
          <a:p>
            <a:r>
              <a:rPr lang="en-IN" sz="2400" dirty="0"/>
              <a:t>COMPLICATIONS</a:t>
            </a:r>
          </a:p>
          <a:p>
            <a:r>
              <a:rPr lang="en-IN" sz="2000" dirty="0"/>
              <a:t> Hematoma </a:t>
            </a:r>
          </a:p>
          <a:p>
            <a:r>
              <a:rPr lang="en-IN" sz="2000" dirty="0"/>
              <a:t> Penetration of orbit</a:t>
            </a:r>
          </a:p>
          <a:p>
            <a:r>
              <a:rPr lang="en-IN" sz="2000" dirty="0"/>
              <a:t> Penetration of nasal cavity</a:t>
            </a:r>
          </a:p>
        </p:txBody>
      </p:sp>
    </p:spTree>
    <p:extLst>
      <p:ext uri="{BB962C8B-B14F-4D97-AF65-F5344CB8AC3E}">
        <p14:creationId xmlns:p14="http://schemas.microsoft.com/office/powerpoint/2010/main" val="3208170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MANDIBULAR INJECTION TECHNIQUES</a:t>
            </a:r>
          </a:p>
        </p:txBody>
      </p:sp>
      <p:sp>
        <p:nvSpPr>
          <p:cNvPr id="3" name="Content Placeholder 2"/>
          <p:cNvSpPr>
            <a:spLocks noGrp="1"/>
          </p:cNvSpPr>
          <p:nvPr>
            <p:ph idx="1"/>
          </p:nvPr>
        </p:nvSpPr>
        <p:spPr/>
        <p:txBody>
          <a:bodyPr>
            <a:normAutofit fontScale="70000" lnSpcReduction="20000"/>
          </a:bodyPr>
          <a:lstStyle/>
          <a:p>
            <a:pPr>
              <a:lnSpc>
                <a:spcPct val="170000"/>
              </a:lnSpc>
            </a:pPr>
            <a:r>
              <a:rPr lang="en-US" dirty="0"/>
              <a:t>Inferior alveolar nerve block</a:t>
            </a:r>
          </a:p>
          <a:p>
            <a:pPr>
              <a:lnSpc>
                <a:spcPct val="170000"/>
              </a:lnSpc>
            </a:pPr>
            <a:r>
              <a:rPr lang="en-US" dirty="0"/>
              <a:t>Lingual nerve block</a:t>
            </a:r>
          </a:p>
          <a:p>
            <a:pPr>
              <a:lnSpc>
                <a:spcPct val="170000"/>
              </a:lnSpc>
            </a:pPr>
            <a:r>
              <a:rPr lang="en-US" dirty="0"/>
              <a:t>Buccal nerve block</a:t>
            </a:r>
          </a:p>
          <a:p>
            <a:pPr>
              <a:lnSpc>
                <a:spcPct val="170000"/>
              </a:lnSpc>
            </a:pPr>
            <a:r>
              <a:rPr lang="en-US" dirty="0"/>
              <a:t>Mental nerve block</a:t>
            </a:r>
          </a:p>
          <a:p>
            <a:pPr>
              <a:lnSpc>
                <a:spcPct val="170000"/>
              </a:lnSpc>
            </a:pPr>
            <a:r>
              <a:rPr lang="en-US" dirty="0"/>
              <a:t>Incisive nerve block</a:t>
            </a:r>
          </a:p>
          <a:p>
            <a:pPr>
              <a:lnSpc>
                <a:spcPct val="170000"/>
              </a:lnSpc>
            </a:pPr>
            <a:r>
              <a:rPr lang="en-US" dirty="0" err="1"/>
              <a:t>Vazirani</a:t>
            </a:r>
            <a:r>
              <a:rPr lang="en-US" dirty="0"/>
              <a:t> </a:t>
            </a:r>
            <a:r>
              <a:rPr lang="en-US" dirty="0" err="1"/>
              <a:t>Akinosi</a:t>
            </a:r>
            <a:r>
              <a:rPr lang="en-US" dirty="0"/>
              <a:t> closed mouth mandibular block</a:t>
            </a:r>
          </a:p>
          <a:p>
            <a:pPr>
              <a:lnSpc>
                <a:spcPct val="170000"/>
              </a:lnSpc>
            </a:pPr>
            <a:r>
              <a:rPr lang="en-US" dirty="0" err="1"/>
              <a:t>Gow</a:t>
            </a:r>
            <a:r>
              <a:rPr lang="en-US" dirty="0"/>
              <a:t> Gates technique</a:t>
            </a:r>
          </a:p>
          <a:p>
            <a:endParaRPr lang="en-IN" dirty="0"/>
          </a:p>
        </p:txBody>
      </p:sp>
    </p:spTree>
    <p:extLst>
      <p:ext uri="{BB962C8B-B14F-4D97-AF65-F5344CB8AC3E}">
        <p14:creationId xmlns:p14="http://schemas.microsoft.com/office/powerpoint/2010/main" val="3672231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INFERIOR ALVEOLAR NERVE BLOCK</a:t>
            </a:r>
          </a:p>
        </p:txBody>
      </p:sp>
      <p:sp>
        <p:nvSpPr>
          <p:cNvPr id="3" name="Content Placeholder 2"/>
          <p:cNvSpPr>
            <a:spLocks noGrp="1"/>
          </p:cNvSpPr>
          <p:nvPr>
            <p:ph idx="1"/>
          </p:nvPr>
        </p:nvSpPr>
        <p:spPr>
          <a:xfrm>
            <a:off x="557324" y="1268760"/>
            <a:ext cx="8229600" cy="4525963"/>
          </a:xfrm>
        </p:spPr>
        <p:txBody>
          <a:bodyPr>
            <a:normAutofit/>
          </a:bodyPr>
          <a:lstStyle/>
          <a:p>
            <a:r>
              <a:rPr lang="en-IN" sz="2400" dirty="0"/>
              <a:t>MANDIBULAR BLOCK OR PTERYGOMANDIBULAR BLOCK</a:t>
            </a:r>
          </a:p>
        </p:txBody>
      </p:sp>
      <p:sp>
        <p:nvSpPr>
          <p:cNvPr id="4" name="Rectangle 3"/>
          <p:cNvSpPr/>
          <p:nvPr/>
        </p:nvSpPr>
        <p:spPr>
          <a:xfrm>
            <a:off x="755576" y="1628800"/>
            <a:ext cx="7128792" cy="2462213"/>
          </a:xfrm>
          <a:prstGeom prst="rect">
            <a:avLst/>
          </a:prstGeom>
        </p:spPr>
        <p:txBody>
          <a:bodyPr wrap="square">
            <a:spAutoFit/>
          </a:bodyPr>
          <a:lstStyle/>
          <a:p>
            <a:pPr marL="457200" indent="-457200" algn="just">
              <a:lnSpc>
                <a:spcPct val="170000"/>
              </a:lnSpc>
              <a:tabLst>
                <a:tab pos="457200" algn="l"/>
              </a:tabLst>
            </a:pPr>
            <a:r>
              <a:rPr lang="en-US" sz="1600" b="1" dirty="0"/>
              <a:t>Nerves anesthetized </a:t>
            </a:r>
          </a:p>
          <a:p>
            <a:pPr marL="857250" lvl="1" indent="-457200" algn="just">
              <a:lnSpc>
                <a:spcPct val="170000"/>
              </a:lnSpc>
              <a:buFontTx/>
              <a:buChar char="•"/>
              <a:tabLst>
                <a:tab pos="457200" algn="l"/>
              </a:tabLst>
            </a:pPr>
            <a:r>
              <a:rPr lang="en-US" sz="1600" dirty="0"/>
              <a:t>Inferior alveolar nerve</a:t>
            </a:r>
          </a:p>
          <a:p>
            <a:pPr marL="857250" lvl="1" indent="-457200" algn="just">
              <a:lnSpc>
                <a:spcPct val="170000"/>
              </a:lnSpc>
              <a:buFontTx/>
              <a:buChar char="•"/>
              <a:tabLst>
                <a:tab pos="457200" algn="l"/>
              </a:tabLst>
            </a:pPr>
            <a:r>
              <a:rPr lang="en-US" sz="1600" dirty="0"/>
              <a:t>Incisive nerve</a:t>
            </a:r>
          </a:p>
          <a:p>
            <a:pPr marL="857250" lvl="1" indent="-457200" algn="just">
              <a:lnSpc>
                <a:spcPct val="170000"/>
              </a:lnSpc>
              <a:buFontTx/>
              <a:buChar char="•"/>
              <a:tabLst>
                <a:tab pos="457200" algn="l"/>
              </a:tabLst>
            </a:pPr>
            <a:r>
              <a:rPr lang="en-US" sz="1600" dirty="0"/>
              <a:t>Mental branch</a:t>
            </a:r>
          </a:p>
          <a:p>
            <a:pPr marL="857250" lvl="1" indent="-457200" algn="just">
              <a:lnSpc>
                <a:spcPct val="170000"/>
              </a:lnSpc>
              <a:buFontTx/>
              <a:buChar char="•"/>
              <a:tabLst>
                <a:tab pos="457200" algn="l"/>
              </a:tabLst>
            </a:pPr>
            <a:r>
              <a:rPr lang="en-US" sz="1600" dirty="0"/>
              <a:t>Lingual nerve</a:t>
            </a:r>
          </a:p>
          <a:p>
            <a:endParaRPr lang="en-IN" dirty="0"/>
          </a:p>
        </p:txBody>
      </p:sp>
      <p:sp>
        <p:nvSpPr>
          <p:cNvPr id="6" name="TextBox 5"/>
          <p:cNvSpPr txBox="1"/>
          <p:nvPr/>
        </p:nvSpPr>
        <p:spPr>
          <a:xfrm>
            <a:off x="4319972" y="1628800"/>
            <a:ext cx="3924436" cy="5058436"/>
          </a:xfrm>
          <a:prstGeom prst="rect">
            <a:avLst/>
          </a:prstGeom>
          <a:noFill/>
        </p:spPr>
        <p:txBody>
          <a:bodyPr wrap="square" rtlCol="0">
            <a:spAutoFit/>
          </a:bodyPr>
          <a:lstStyle/>
          <a:p>
            <a:pPr marL="457200" indent="-457200" algn="just">
              <a:lnSpc>
                <a:spcPct val="170000"/>
              </a:lnSpc>
              <a:tabLst>
                <a:tab pos="457200" algn="l"/>
              </a:tabLst>
            </a:pPr>
            <a:r>
              <a:rPr lang="en-US" sz="1600" b="1" dirty="0"/>
              <a:t>Areas anesthetized</a:t>
            </a:r>
          </a:p>
          <a:p>
            <a:pPr marL="857250" lvl="1" indent="-457200" algn="just">
              <a:lnSpc>
                <a:spcPct val="170000"/>
              </a:lnSpc>
              <a:buFontTx/>
              <a:buChar char="•"/>
              <a:tabLst>
                <a:tab pos="457200" algn="l"/>
              </a:tabLst>
            </a:pPr>
            <a:r>
              <a:rPr lang="en-US" sz="1600" dirty="0"/>
              <a:t>Mandibular teeth to midline</a:t>
            </a:r>
          </a:p>
          <a:p>
            <a:pPr marL="857250" lvl="1" indent="-457200" algn="just">
              <a:lnSpc>
                <a:spcPct val="170000"/>
              </a:lnSpc>
              <a:buFontTx/>
              <a:buChar char="•"/>
              <a:tabLst>
                <a:tab pos="457200" algn="l"/>
              </a:tabLst>
            </a:pPr>
            <a:r>
              <a:rPr lang="en-US" sz="1600" dirty="0"/>
              <a:t>Body of mandible</a:t>
            </a:r>
          </a:p>
          <a:p>
            <a:pPr marL="857250" lvl="1" indent="-457200" algn="just">
              <a:lnSpc>
                <a:spcPct val="170000"/>
              </a:lnSpc>
              <a:buFontTx/>
              <a:buChar char="•"/>
              <a:tabLst>
                <a:tab pos="457200" algn="l"/>
              </a:tabLst>
            </a:pPr>
            <a:r>
              <a:rPr lang="en-US" dirty="0"/>
              <a:t>Inferior portion of the ramus</a:t>
            </a:r>
          </a:p>
          <a:p>
            <a:pPr marL="857250" lvl="1" indent="-457200" algn="just">
              <a:lnSpc>
                <a:spcPct val="170000"/>
              </a:lnSpc>
              <a:buFontTx/>
              <a:buChar char="•"/>
              <a:tabLst>
                <a:tab pos="457200" algn="l"/>
              </a:tabLst>
            </a:pPr>
            <a:r>
              <a:rPr lang="en-US" dirty="0"/>
              <a:t>Buccal </a:t>
            </a:r>
            <a:r>
              <a:rPr lang="en-US" dirty="0" err="1"/>
              <a:t>mucoperiosteum</a:t>
            </a:r>
            <a:endParaRPr lang="en-US" dirty="0"/>
          </a:p>
          <a:p>
            <a:pPr marL="857250" lvl="1" indent="-457200" algn="just">
              <a:lnSpc>
                <a:spcPct val="170000"/>
              </a:lnSpc>
              <a:buFontTx/>
              <a:buChar char="•"/>
              <a:tabLst>
                <a:tab pos="457200" algn="l"/>
              </a:tabLst>
            </a:pPr>
            <a:r>
              <a:rPr lang="en-US" dirty="0"/>
              <a:t>Mucous membrane anterior to </a:t>
            </a:r>
            <a:r>
              <a:rPr lang="en-US" dirty="0" err="1"/>
              <a:t>mand</a:t>
            </a:r>
            <a:r>
              <a:rPr lang="en-US" dirty="0"/>
              <a:t> 1 molar </a:t>
            </a:r>
          </a:p>
          <a:p>
            <a:pPr marL="857250" lvl="1" indent="-457200" algn="just">
              <a:lnSpc>
                <a:spcPct val="170000"/>
              </a:lnSpc>
              <a:buFontTx/>
              <a:buChar char="•"/>
              <a:tabLst>
                <a:tab pos="457200" algn="l"/>
              </a:tabLst>
            </a:pPr>
            <a:r>
              <a:rPr lang="en-US" dirty="0"/>
              <a:t>Anterior 2/3 of tongue</a:t>
            </a:r>
          </a:p>
          <a:p>
            <a:pPr marL="857250" lvl="1" indent="-457200" algn="just">
              <a:lnSpc>
                <a:spcPct val="170000"/>
              </a:lnSpc>
              <a:buFontTx/>
              <a:buChar char="•"/>
              <a:tabLst>
                <a:tab pos="457200" algn="l"/>
              </a:tabLst>
            </a:pPr>
            <a:r>
              <a:rPr lang="en-US" dirty="0"/>
              <a:t>Floor of oral cavity</a:t>
            </a:r>
          </a:p>
          <a:p>
            <a:pPr marL="857250" lvl="1" indent="-457200" algn="just">
              <a:lnSpc>
                <a:spcPct val="170000"/>
              </a:lnSpc>
              <a:buFontTx/>
              <a:buChar char="•"/>
              <a:tabLst>
                <a:tab pos="457200" algn="l"/>
              </a:tabLst>
            </a:pPr>
            <a:r>
              <a:rPr lang="en-US" dirty="0"/>
              <a:t>Lingual soft tissue &amp; periosteum</a:t>
            </a:r>
          </a:p>
        </p:txBody>
      </p:sp>
      <p:pic>
        <p:nvPicPr>
          <p:cNvPr id="8" name="Picture 7" descr="54.jpg"/>
          <p:cNvPicPr>
            <a:picLocks noChangeAspect="1"/>
          </p:cNvPicPr>
          <p:nvPr/>
        </p:nvPicPr>
        <p:blipFill>
          <a:blip r:embed="rId3" cstate="print"/>
          <a:stretch>
            <a:fillRect/>
          </a:stretch>
        </p:blipFill>
        <p:spPr>
          <a:xfrm>
            <a:off x="1129668" y="4057990"/>
            <a:ext cx="3168352" cy="2076978"/>
          </a:xfrm>
          <a:prstGeom prst="rect">
            <a:avLst/>
          </a:prstGeom>
        </p:spPr>
      </p:pic>
    </p:spTree>
    <p:extLst>
      <p:ext uri="{BB962C8B-B14F-4D97-AF65-F5344CB8AC3E}">
        <p14:creationId xmlns:p14="http://schemas.microsoft.com/office/powerpoint/2010/main" val="2815748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332656"/>
            <a:ext cx="8229600" cy="6214752"/>
          </a:xfrm>
        </p:spPr>
        <p:txBody>
          <a:bodyPr/>
          <a:lstStyle/>
          <a:p>
            <a:r>
              <a:rPr lang="en-IN" dirty="0"/>
              <a:t>DIRECT TECHNIQUE</a:t>
            </a:r>
          </a:p>
        </p:txBody>
      </p:sp>
      <p:pic>
        <p:nvPicPr>
          <p:cNvPr id="5" name="Picture 2" descr="E:\MDS\LA\LA images\a5929b78b8293e14c1f140b700ec25f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339415"/>
            <a:ext cx="6052960" cy="338892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E:\MDS\LA\LA images\picture1-15438D252EF58701DB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005064"/>
            <a:ext cx="2673352" cy="25556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53.jpg"/>
          <p:cNvPicPr>
            <a:picLocks noChangeAspect="1"/>
          </p:cNvPicPr>
          <p:nvPr/>
        </p:nvPicPr>
        <p:blipFill>
          <a:blip r:embed="rId5" cstate="print"/>
          <a:stretch>
            <a:fillRect/>
          </a:stretch>
        </p:blipFill>
        <p:spPr>
          <a:xfrm>
            <a:off x="2069562" y="4728343"/>
            <a:ext cx="2848923" cy="1877501"/>
          </a:xfrm>
          <a:prstGeom prst="rect">
            <a:avLst/>
          </a:prstGeom>
        </p:spPr>
      </p:pic>
    </p:spTree>
    <p:extLst>
      <p:ext uri="{BB962C8B-B14F-4D97-AF65-F5344CB8AC3E}">
        <p14:creationId xmlns:p14="http://schemas.microsoft.com/office/powerpoint/2010/main" val="1320181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lnSpcReduction="10000"/>
          </a:bodyPr>
          <a:lstStyle/>
          <a:p>
            <a:r>
              <a:rPr lang="en-IN" sz="2000" dirty="0"/>
              <a:t>SINGS AND SYMPTOMS</a:t>
            </a:r>
          </a:p>
          <a:p>
            <a:pPr marL="857250" lvl="1" indent="-457200">
              <a:lnSpc>
                <a:spcPct val="170000"/>
              </a:lnSpc>
              <a:tabLst>
                <a:tab pos="457200" algn="l"/>
              </a:tabLst>
            </a:pPr>
            <a:r>
              <a:rPr lang="en-US" sz="2000" dirty="0"/>
              <a:t>Tingling &amp; numbness of lower lip</a:t>
            </a:r>
          </a:p>
          <a:p>
            <a:pPr marL="857250" lvl="1" indent="-457200">
              <a:lnSpc>
                <a:spcPct val="170000"/>
              </a:lnSpc>
              <a:tabLst>
                <a:tab pos="457200" algn="l"/>
              </a:tabLst>
            </a:pPr>
            <a:r>
              <a:rPr lang="en-US" sz="2000" dirty="0"/>
              <a:t>Tingling &amp; numbness of one half of the tongue</a:t>
            </a:r>
          </a:p>
          <a:p>
            <a:pPr marL="857250" lvl="1" indent="-457200">
              <a:lnSpc>
                <a:spcPct val="170000"/>
              </a:lnSpc>
              <a:tabLst>
                <a:tab pos="457200" algn="l"/>
              </a:tabLst>
            </a:pPr>
            <a:r>
              <a:rPr lang="en-US" sz="2000" dirty="0"/>
              <a:t>Absence of pain during dental therapy</a:t>
            </a:r>
          </a:p>
          <a:p>
            <a:r>
              <a:rPr lang="en-IN" sz="2000" dirty="0"/>
              <a:t>COMPLICATIONS</a:t>
            </a:r>
          </a:p>
          <a:p>
            <a:pPr marL="857250" lvl="1" indent="-457200">
              <a:lnSpc>
                <a:spcPct val="170000"/>
              </a:lnSpc>
              <a:tabLst>
                <a:tab pos="457200" algn="l"/>
              </a:tabLst>
            </a:pPr>
            <a:r>
              <a:rPr lang="en-US" sz="2000" dirty="0"/>
              <a:t>Hematoma</a:t>
            </a:r>
          </a:p>
          <a:p>
            <a:pPr marL="857250" lvl="1" indent="-457200">
              <a:lnSpc>
                <a:spcPct val="170000"/>
              </a:lnSpc>
              <a:tabLst>
                <a:tab pos="457200" algn="l"/>
              </a:tabLst>
            </a:pPr>
            <a:r>
              <a:rPr lang="en-US" sz="2000" dirty="0" err="1"/>
              <a:t>Trismus</a:t>
            </a:r>
            <a:endParaRPr lang="en-US" sz="2000" dirty="0"/>
          </a:p>
          <a:p>
            <a:pPr marL="857250" lvl="1" indent="-457200">
              <a:lnSpc>
                <a:spcPct val="170000"/>
              </a:lnSpc>
              <a:tabLst>
                <a:tab pos="457200" algn="l"/>
              </a:tabLst>
            </a:pPr>
            <a:r>
              <a:rPr lang="en-US" sz="2000" dirty="0"/>
              <a:t>Transient facial paralysis </a:t>
            </a:r>
          </a:p>
          <a:p>
            <a:pPr marL="0" lvl="1" indent="0">
              <a:spcBef>
                <a:spcPts val="0"/>
              </a:spcBef>
              <a:buNone/>
              <a:defRPr/>
            </a:pPr>
            <a:r>
              <a:rPr lang="en-US" sz="2000" dirty="0"/>
              <a:t>  </a:t>
            </a:r>
            <a:endParaRPr lang="en-IN" sz="2000" dirty="0"/>
          </a:p>
        </p:txBody>
      </p:sp>
    </p:spTree>
    <p:extLst>
      <p:ext uri="{BB962C8B-B14F-4D97-AF65-F5344CB8AC3E}">
        <p14:creationId xmlns:p14="http://schemas.microsoft.com/office/powerpoint/2010/main" val="7284557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INDIRECT TECHNIQUE</a:t>
            </a:r>
          </a:p>
          <a:p>
            <a:r>
              <a:rPr lang="en-IN" dirty="0"/>
              <a:t>FISCHER 123 TECHNIQUE</a:t>
            </a:r>
          </a:p>
        </p:txBody>
      </p:sp>
      <p:pic>
        <p:nvPicPr>
          <p:cNvPr id="10242" name="Picture 2" descr="E:\MDS\LA\LA images\mandibular-local-anesthesia-39-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3" y="2882173"/>
            <a:ext cx="4824536" cy="362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2076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BUCCAL NERVE BLOCK</a:t>
            </a:r>
          </a:p>
        </p:txBody>
      </p:sp>
      <p:sp>
        <p:nvSpPr>
          <p:cNvPr id="3" name="Content Placeholder 2"/>
          <p:cNvSpPr>
            <a:spLocks noGrp="1"/>
          </p:cNvSpPr>
          <p:nvPr>
            <p:ph idx="1"/>
          </p:nvPr>
        </p:nvSpPr>
        <p:spPr/>
        <p:txBody>
          <a:bodyPr>
            <a:normAutofit/>
          </a:bodyPr>
          <a:lstStyle/>
          <a:p>
            <a:r>
              <a:rPr lang="en-IN" sz="2400" dirty="0"/>
              <a:t>LONG BUCCAL </a:t>
            </a:r>
          </a:p>
          <a:p>
            <a:r>
              <a:rPr lang="en-IN" sz="2400" dirty="0"/>
              <a:t>BUCCINATOR NERVE BLOCK</a:t>
            </a:r>
          </a:p>
        </p:txBody>
      </p:sp>
      <p:pic>
        <p:nvPicPr>
          <p:cNvPr id="11266" name="Picture 2" descr="E:\MDS\LA\LA images\a0d593e3e3a831e303d095ce6467c13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2487010"/>
            <a:ext cx="6530776" cy="408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311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TECHNIQUE</a:t>
            </a:r>
          </a:p>
        </p:txBody>
      </p:sp>
      <p:pic>
        <p:nvPicPr>
          <p:cNvPr id="4" name="Picture 3" descr="38.jpg"/>
          <p:cNvPicPr>
            <a:picLocks noChangeAspect="1"/>
          </p:cNvPicPr>
          <p:nvPr/>
        </p:nvPicPr>
        <p:blipFill>
          <a:blip r:embed="rId3" cstate="print"/>
          <a:srcRect l="2608"/>
          <a:stretch>
            <a:fillRect/>
          </a:stretch>
        </p:blipFill>
        <p:spPr>
          <a:xfrm>
            <a:off x="4355976" y="1916832"/>
            <a:ext cx="3744416" cy="4084971"/>
          </a:xfrm>
          <a:prstGeom prst="rect">
            <a:avLst/>
          </a:prstGeom>
        </p:spPr>
      </p:pic>
      <p:pic>
        <p:nvPicPr>
          <p:cNvPr id="5" name="Picture 4" descr="52.jpg"/>
          <p:cNvPicPr>
            <a:picLocks noChangeAspect="1"/>
          </p:cNvPicPr>
          <p:nvPr/>
        </p:nvPicPr>
        <p:blipFill>
          <a:blip r:embed="rId4" cstate="print"/>
          <a:stretch>
            <a:fillRect/>
          </a:stretch>
        </p:blipFill>
        <p:spPr>
          <a:xfrm>
            <a:off x="539552" y="2963167"/>
            <a:ext cx="3567036" cy="2452075"/>
          </a:xfrm>
          <a:prstGeom prst="rect">
            <a:avLst/>
          </a:prstGeom>
        </p:spPr>
      </p:pic>
    </p:spTree>
    <p:extLst>
      <p:ext uri="{BB962C8B-B14F-4D97-AF65-F5344CB8AC3E}">
        <p14:creationId xmlns:p14="http://schemas.microsoft.com/office/powerpoint/2010/main" val="377537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IMPULSE PROPAGATION AND SPREAD</a:t>
            </a:r>
          </a:p>
        </p:txBody>
      </p:sp>
      <p:sp>
        <p:nvSpPr>
          <p:cNvPr id="3" name="Content Placeholder 2"/>
          <p:cNvSpPr>
            <a:spLocks noGrp="1"/>
          </p:cNvSpPr>
          <p:nvPr>
            <p:ph idx="1"/>
          </p:nvPr>
        </p:nvSpPr>
        <p:spPr/>
        <p:txBody>
          <a:bodyPr>
            <a:normAutofit/>
          </a:bodyPr>
          <a:lstStyle/>
          <a:p>
            <a:r>
              <a:rPr lang="en-US" sz="2400" dirty="0">
                <a:cs typeface="Times New Roman" pitchFamily="18" charset="0"/>
              </a:rPr>
              <a:t>The propagated impulse travels along the nerve membrane towards CNS</a:t>
            </a:r>
          </a:p>
          <a:p>
            <a:r>
              <a:rPr lang="en-IN" sz="2400" dirty="0"/>
              <a:t>UNMYELINATED NERVES: </a:t>
            </a:r>
          </a:p>
          <a:p>
            <a:r>
              <a:rPr lang="en-IN" sz="2400" dirty="0"/>
              <a:t>High resistance cell membrane and extra cellular media </a:t>
            </a:r>
          </a:p>
          <a:p>
            <a:r>
              <a:rPr lang="en-IN" sz="2400" dirty="0"/>
              <a:t>Slow forward-creeping process.</a:t>
            </a:r>
          </a:p>
          <a:p>
            <a:r>
              <a:rPr lang="en-IN" sz="2400" dirty="0"/>
              <a:t>Conduction rate is 1.2m/sec </a:t>
            </a:r>
          </a:p>
        </p:txBody>
      </p:sp>
    </p:spTree>
    <p:extLst>
      <p:ext uri="{BB962C8B-B14F-4D97-AF65-F5344CB8AC3E}">
        <p14:creationId xmlns:p14="http://schemas.microsoft.com/office/powerpoint/2010/main" val="20246166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LINGUAL NERVE BLOCK</a:t>
            </a:r>
          </a:p>
        </p:txBody>
      </p:sp>
      <p:sp>
        <p:nvSpPr>
          <p:cNvPr id="3" name="Content Placeholder 2"/>
          <p:cNvSpPr>
            <a:spLocks noGrp="1"/>
          </p:cNvSpPr>
          <p:nvPr>
            <p:ph idx="1"/>
          </p:nvPr>
        </p:nvSpPr>
        <p:spPr/>
        <p:txBody>
          <a:bodyPr/>
          <a:lstStyle/>
          <a:p>
            <a:pPr algn="just">
              <a:lnSpc>
                <a:spcPct val="170000"/>
              </a:lnSpc>
            </a:pPr>
            <a:r>
              <a:rPr lang="en-US" sz="1800" b="1" dirty="0"/>
              <a:t>Nerves anesthetized </a:t>
            </a:r>
          </a:p>
          <a:p>
            <a:pPr lvl="1" algn="just">
              <a:lnSpc>
                <a:spcPct val="170000"/>
              </a:lnSpc>
            </a:pPr>
            <a:r>
              <a:rPr lang="en-US" sz="1800" dirty="0"/>
              <a:t>Lingual nerve, a branch of the mandibular nerve</a:t>
            </a:r>
          </a:p>
          <a:p>
            <a:pPr algn="just">
              <a:lnSpc>
                <a:spcPct val="170000"/>
              </a:lnSpc>
            </a:pPr>
            <a:r>
              <a:rPr lang="en-US" sz="1800" b="1" dirty="0"/>
              <a:t>Areas anesthetized</a:t>
            </a:r>
          </a:p>
          <a:p>
            <a:pPr lvl="1" algn="just">
              <a:lnSpc>
                <a:spcPct val="170000"/>
              </a:lnSpc>
            </a:pPr>
            <a:r>
              <a:rPr lang="en-US" sz="1800" dirty="0"/>
              <a:t>Anterior two thirds of the tongue and the floor of the oral cavity</a:t>
            </a:r>
          </a:p>
          <a:p>
            <a:pPr lvl="1" algn="just">
              <a:lnSpc>
                <a:spcPct val="170000"/>
              </a:lnSpc>
            </a:pPr>
            <a:r>
              <a:rPr lang="en-US" sz="1800" dirty="0"/>
              <a:t>Mucosa and </a:t>
            </a:r>
            <a:r>
              <a:rPr lang="en-US" sz="1800" dirty="0" err="1"/>
              <a:t>mucoperiosteum</a:t>
            </a:r>
            <a:r>
              <a:rPr lang="en-US" sz="1800" dirty="0"/>
              <a:t> on the lingual side of the mandible</a:t>
            </a:r>
          </a:p>
          <a:p>
            <a:endParaRPr lang="en-IN" dirty="0"/>
          </a:p>
        </p:txBody>
      </p:sp>
    </p:spTree>
    <p:extLst>
      <p:ext uri="{BB962C8B-B14F-4D97-AF65-F5344CB8AC3E}">
        <p14:creationId xmlns:p14="http://schemas.microsoft.com/office/powerpoint/2010/main" val="1945877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MENTAL NERVE BLOCK</a:t>
            </a:r>
          </a:p>
        </p:txBody>
      </p:sp>
      <p:pic>
        <p:nvPicPr>
          <p:cNvPr id="4" name="Content Placeholder 3" descr="51.jpg"/>
          <p:cNvPicPr>
            <a:picLocks noGrp="1" noChangeAspect="1"/>
          </p:cNvPicPr>
          <p:nvPr>
            <p:ph idx="1"/>
          </p:nvPr>
        </p:nvPicPr>
        <p:blipFill>
          <a:blip r:embed="rId3" cstate="print"/>
          <a:stretch>
            <a:fillRect/>
          </a:stretch>
        </p:blipFill>
        <p:spPr>
          <a:xfrm>
            <a:off x="673677" y="1484784"/>
            <a:ext cx="4018788" cy="2688336"/>
          </a:xfrm>
          <a:prstGeom prst="rect">
            <a:avLst/>
          </a:prstGeom>
        </p:spPr>
      </p:pic>
      <p:pic>
        <p:nvPicPr>
          <p:cNvPr id="12290" name="Picture 2" descr="E:\MDS\LA\LA images\pcj_0106_00001601_100000_large_03112010173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268759"/>
            <a:ext cx="3099792" cy="521152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E:\MDS\LA\LA images\f07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4666714"/>
            <a:ext cx="2558846" cy="178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781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692696"/>
            <a:ext cx="8229600" cy="5433467"/>
          </a:xfrm>
        </p:spPr>
        <p:txBody>
          <a:bodyPr/>
          <a:lstStyle/>
          <a:p>
            <a:r>
              <a:rPr lang="en-IN" dirty="0"/>
              <a:t>TECHNIQUE</a:t>
            </a:r>
          </a:p>
        </p:txBody>
      </p:sp>
      <p:pic>
        <p:nvPicPr>
          <p:cNvPr id="13314" name="Picture 2" descr="E:\MDS\LA\LA images\local-anesthesia-for-pediatric-dentistry-18-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1340768"/>
            <a:ext cx="741682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0177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GOW GATES TECHNIQUE</a:t>
            </a:r>
          </a:p>
        </p:txBody>
      </p:sp>
      <p:sp>
        <p:nvSpPr>
          <p:cNvPr id="3" name="Content Placeholder 2"/>
          <p:cNvSpPr>
            <a:spLocks noGrp="1"/>
          </p:cNvSpPr>
          <p:nvPr>
            <p:ph idx="1"/>
          </p:nvPr>
        </p:nvSpPr>
        <p:spPr/>
        <p:txBody>
          <a:bodyPr/>
          <a:lstStyle/>
          <a:p>
            <a:pPr>
              <a:lnSpc>
                <a:spcPct val="170000"/>
              </a:lnSpc>
            </a:pPr>
            <a:r>
              <a:rPr lang="en-US" sz="1800" dirty="0"/>
              <a:t>Nerves anesthetized</a:t>
            </a:r>
          </a:p>
          <a:p>
            <a:pPr lvl="1">
              <a:lnSpc>
                <a:spcPct val="170000"/>
              </a:lnSpc>
            </a:pPr>
            <a:r>
              <a:rPr lang="en-US" sz="1800" dirty="0"/>
              <a:t>Inferior alveolar</a:t>
            </a:r>
          </a:p>
          <a:p>
            <a:pPr lvl="1">
              <a:lnSpc>
                <a:spcPct val="170000"/>
              </a:lnSpc>
            </a:pPr>
            <a:r>
              <a:rPr lang="en-US" sz="1800" dirty="0"/>
              <a:t>Mental</a:t>
            </a:r>
          </a:p>
          <a:p>
            <a:pPr lvl="1">
              <a:lnSpc>
                <a:spcPct val="170000"/>
              </a:lnSpc>
            </a:pPr>
            <a:r>
              <a:rPr lang="en-US" sz="1800" dirty="0"/>
              <a:t>Incisive</a:t>
            </a:r>
          </a:p>
          <a:p>
            <a:pPr lvl="1">
              <a:lnSpc>
                <a:spcPct val="170000"/>
              </a:lnSpc>
            </a:pPr>
            <a:r>
              <a:rPr lang="en-US" sz="1800" dirty="0"/>
              <a:t>Lingual</a:t>
            </a:r>
          </a:p>
          <a:p>
            <a:pPr lvl="1">
              <a:lnSpc>
                <a:spcPct val="170000"/>
              </a:lnSpc>
            </a:pPr>
            <a:r>
              <a:rPr lang="en-US" sz="1800" dirty="0" err="1"/>
              <a:t>Mylohyoid</a:t>
            </a:r>
            <a:endParaRPr lang="en-US" sz="1800" dirty="0"/>
          </a:p>
          <a:p>
            <a:pPr lvl="1">
              <a:lnSpc>
                <a:spcPct val="170000"/>
              </a:lnSpc>
            </a:pPr>
            <a:r>
              <a:rPr lang="en-US" sz="1800" dirty="0" err="1"/>
              <a:t>Auriculotemporal</a:t>
            </a:r>
            <a:endParaRPr lang="en-US" sz="1800" dirty="0"/>
          </a:p>
          <a:p>
            <a:pPr lvl="1">
              <a:lnSpc>
                <a:spcPct val="170000"/>
              </a:lnSpc>
            </a:pPr>
            <a:r>
              <a:rPr lang="en-US" sz="1800" dirty="0"/>
              <a:t>Buccal ( 75% patients )</a:t>
            </a:r>
          </a:p>
          <a:p>
            <a:endParaRPr lang="en-IN" dirty="0"/>
          </a:p>
        </p:txBody>
      </p:sp>
      <p:pic>
        <p:nvPicPr>
          <p:cNvPr id="14338" name="Picture 2" descr="E:\MDS\LA\LA images\12027-0550x04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628800"/>
            <a:ext cx="4104455" cy="475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6658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39.jpg"/>
          <p:cNvPicPr>
            <a:picLocks noGrp="1" noChangeAspect="1"/>
          </p:cNvPicPr>
          <p:nvPr>
            <p:ph idx="1"/>
          </p:nvPr>
        </p:nvPicPr>
        <p:blipFill>
          <a:blip r:embed="rId3" cstate="print"/>
          <a:srcRect r="2994"/>
          <a:stretch>
            <a:fillRect/>
          </a:stretch>
        </p:blipFill>
        <p:spPr>
          <a:xfrm>
            <a:off x="4619352" y="764704"/>
            <a:ext cx="3818633" cy="2523744"/>
          </a:xfrm>
          <a:prstGeom prst="rect">
            <a:avLst/>
          </a:prstGeom>
        </p:spPr>
      </p:pic>
      <p:pic>
        <p:nvPicPr>
          <p:cNvPr id="15362" name="Picture 2" descr="E:\MDS\LA\LA images\figure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00" y="364502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0;slide8.jpg                                                     000088D2students                       B185E893:"/>
          <p:cNvPicPr>
            <a:picLocks noChangeAspect="1" noChangeArrowheads="1"/>
          </p:cNvPicPr>
          <p:nvPr/>
        </p:nvPicPr>
        <p:blipFill>
          <a:blip r:embed="rId5" cstate="print"/>
          <a:srcRect/>
          <a:stretch>
            <a:fillRect/>
          </a:stretch>
        </p:blipFill>
        <p:spPr bwMode="auto">
          <a:xfrm>
            <a:off x="1043608" y="4221088"/>
            <a:ext cx="3245435" cy="2252588"/>
          </a:xfrm>
          <a:prstGeom prst="rect">
            <a:avLst/>
          </a:prstGeom>
          <a:noFill/>
          <a:ln w="9525">
            <a:noFill/>
            <a:miter lim="800000"/>
            <a:headEnd/>
            <a:tailEnd/>
          </a:ln>
        </p:spPr>
      </p:pic>
      <p:pic>
        <p:nvPicPr>
          <p:cNvPr id="8" name="Picture 2" descr="slide12.jpg                                                    000088D2students                       B185E8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107" y="1124744"/>
            <a:ext cx="3287424" cy="226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0026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VAZIRANI AKINOSI NERVE BLOCK</a:t>
            </a:r>
          </a:p>
        </p:txBody>
      </p:sp>
      <p:sp>
        <p:nvSpPr>
          <p:cNvPr id="3" name="Content Placeholder 2"/>
          <p:cNvSpPr>
            <a:spLocks noGrp="1"/>
          </p:cNvSpPr>
          <p:nvPr>
            <p:ph idx="1"/>
          </p:nvPr>
        </p:nvSpPr>
        <p:spPr/>
        <p:txBody>
          <a:bodyPr/>
          <a:lstStyle/>
          <a:p>
            <a:r>
              <a:rPr lang="en-IN" dirty="0"/>
              <a:t>CLOSED MOUTH</a:t>
            </a:r>
          </a:p>
        </p:txBody>
      </p:sp>
      <p:pic>
        <p:nvPicPr>
          <p:cNvPr id="4" name="Picture 3" descr="49.jpg"/>
          <p:cNvPicPr>
            <a:picLocks noChangeAspect="1"/>
          </p:cNvPicPr>
          <p:nvPr/>
        </p:nvPicPr>
        <p:blipFill>
          <a:blip r:embed="rId3" cstate="print"/>
          <a:stretch>
            <a:fillRect/>
          </a:stretch>
        </p:blipFill>
        <p:spPr>
          <a:xfrm>
            <a:off x="5292080" y="1553100"/>
            <a:ext cx="3240360" cy="2515244"/>
          </a:xfrm>
          <a:prstGeom prst="rect">
            <a:avLst/>
          </a:prstGeom>
        </p:spPr>
      </p:pic>
      <p:sp>
        <p:nvSpPr>
          <p:cNvPr id="5" name="Rectangle 4"/>
          <p:cNvSpPr/>
          <p:nvPr/>
        </p:nvSpPr>
        <p:spPr>
          <a:xfrm>
            <a:off x="827584" y="2205588"/>
            <a:ext cx="4104456" cy="2708434"/>
          </a:xfrm>
          <a:prstGeom prst="rect">
            <a:avLst/>
          </a:prstGeom>
        </p:spPr>
        <p:txBody>
          <a:bodyPr wrap="square">
            <a:spAutoFit/>
          </a:bodyPr>
          <a:lstStyle/>
          <a:p>
            <a:pPr marL="457200" indent="-457200" algn="just">
              <a:lnSpc>
                <a:spcPct val="170000"/>
              </a:lnSpc>
              <a:tabLst>
                <a:tab pos="457200" algn="l"/>
              </a:tabLst>
            </a:pPr>
            <a:r>
              <a:rPr lang="en-US" sz="2000" b="1" dirty="0"/>
              <a:t>Nerves anesthetized</a:t>
            </a:r>
          </a:p>
          <a:p>
            <a:pPr marL="857250" lvl="1" indent="-457200" algn="just">
              <a:lnSpc>
                <a:spcPct val="170000"/>
              </a:lnSpc>
              <a:buFont typeface="Arial" panose="020B0604020202020204" pitchFamily="34" charset="0"/>
              <a:buChar char="•"/>
              <a:tabLst>
                <a:tab pos="457200" algn="l"/>
              </a:tabLst>
            </a:pPr>
            <a:r>
              <a:rPr lang="en-US" sz="2000" dirty="0"/>
              <a:t>Inferior alveolar and mental and incisive nerves</a:t>
            </a:r>
          </a:p>
          <a:p>
            <a:pPr marL="857250" lvl="1" indent="-457200" algn="just">
              <a:lnSpc>
                <a:spcPct val="170000"/>
              </a:lnSpc>
              <a:buFont typeface="Arial" panose="020B0604020202020204" pitchFamily="34" charset="0"/>
              <a:buChar char="•"/>
              <a:tabLst>
                <a:tab pos="457200" algn="l"/>
              </a:tabLst>
            </a:pPr>
            <a:r>
              <a:rPr lang="en-US" sz="2000" dirty="0"/>
              <a:t>Lingual nerve</a:t>
            </a:r>
          </a:p>
          <a:p>
            <a:pPr marL="857250" lvl="1" indent="-457200" algn="just">
              <a:lnSpc>
                <a:spcPct val="170000"/>
              </a:lnSpc>
              <a:buFont typeface="Arial" panose="020B0604020202020204" pitchFamily="34" charset="0"/>
              <a:buChar char="•"/>
              <a:tabLst>
                <a:tab pos="457200" algn="l"/>
              </a:tabLst>
            </a:pPr>
            <a:r>
              <a:rPr lang="en-US" sz="2000" dirty="0" err="1"/>
              <a:t>Buccinator</a:t>
            </a:r>
            <a:endParaRPr lang="en-US" sz="2000" dirty="0"/>
          </a:p>
        </p:txBody>
      </p:sp>
      <p:pic>
        <p:nvPicPr>
          <p:cNvPr id="6" name="Picture 5" descr="figure13.jpg"/>
          <p:cNvPicPr>
            <a:picLocks noChangeAspect="1"/>
          </p:cNvPicPr>
          <p:nvPr/>
        </p:nvPicPr>
        <p:blipFill>
          <a:blip r:embed="rId4" cstate="print"/>
          <a:stretch>
            <a:fillRect/>
          </a:stretch>
        </p:blipFill>
        <p:spPr>
          <a:xfrm>
            <a:off x="5473824" y="4293096"/>
            <a:ext cx="3030760" cy="2273070"/>
          </a:xfrm>
          <a:prstGeom prst="rect">
            <a:avLst/>
          </a:prstGeom>
        </p:spPr>
      </p:pic>
    </p:spTree>
    <p:extLst>
      <p:ext uri="{BB962C8B-B14F-4D97-AF65-F5344CB8AC3E}">
        <p14:creationId xmlns:p14="http://schemas.microsoft.com/office/powerpoint/2010/main" val="34693794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6386" name="Picture 2" descr="E:\MDS\LA\LA images\b977861af683a8effd3e0ae3dd710eb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4664"/>
            <a:ext cx="7221894" cy="451368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akinosi_03.jpg"/>
          <p:cNvPicPr>
            <a:picLocks noGrp="1" noChangeAspect="1"/>
          </p:cNvPicPr>
          <p:nvPr>
            <p:ph idx="1"/>
          </p:nvPr>
        </p:nvPicPr>
        <p:blipFill>
          <a:blip r:embed="rId4" cstate="print"/>
          <a:stretch>
            <a:fillRect/>
          </a:stretch>
        </p:blipFill>
        <p:spPr>
          <a:xfrm>
            <a:off x="1835696" y="4653136"/>
            <a:ext cx="2664296" cy="1998222"/>
          </a:xfrm>
          <a:prstGeom prst="rect">
            <a:avLst/>
          </a:prstGeom>
        </p:spPr>
      </p:pic>
    </p:spTree>
    <p:extLst>
      <p:ext uri="{BB962C8B-B14F-4D97-AF65-F5344CB8AC3E}">
        <p14:creationId xmlns:p14="http://schemas.microsoft.com/office/powerpoint/2010/main" val="10219216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EXTRA ORAL TECHNIQUES</a:t>
            </a:r>
          </a:p>
        </p:txBody>
      </p:sp>
      <p:sp>
        <p:nvSpPr>
          <p:cNvPr id="3" name="Content Placeholder 2"/>
          <p:cNvSpPr>
            <a:spLocks noGrp="1"/>
          </p:cNvSpPr>
          <p:nvPr>
            <p:ph idx="1"/>
          </p:nvPr>
        </p:nvSpPr>
        <p:spPr/>
        <p:txBody>
          <a:bodyPr/>
          <a:lstStyle/>
          <a:p>
            <a:r>
              <a:rPr lang="en-IN" dirty="0"/>
              <a:t>MAXILLARY NERVE BLOCK</a:t>
            </a:r>
          </a:p>
          <a:p>
            <a:r>
              <a:rPr lang="en-IN" dirty="0"/>
              <a:t>MANDIBULAR NERVE BLOCK</a:t>
            </a:r>
          </a:p>
        </p:txBody>
      </p:sp>
    </p:spTree>
    <p:extLst>
      <p:ext uri="{BB962C8B-B14F-4D97-AF65-F5344CB8AC3E}">
        <p14:creationId xmlns:p14="http://schemas.microsoft.com/office/powerpoint/2010/main" val="38707816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dirty="0"/>
              <a:t>MAXILLARY NERVE BLOCK</a:t>
            </a:r>
          </a:p>
        </p:txBody>
      </p:sp>
      <p:sp>
        <p:nvSpPr>
          <p:cNvPr id="4" name="Content Placeholder 3"/>
          <p:cNvSpPr>
            <a:spLocks noGrp="1"/>
          </p:cNvSpPr>
          <p:nvPr>
            <p:ph idx="1"/>
          </p:nvPr>
        </p:nvSpPr>
        <p:spPr>
          <a:xfrm>
            <a:off x="457200" y="1268760"/>
            <a:ext cx="8229600" cy="4857403"/>
          </a:xfrm>
        </p:spPr>
        <p:txBody>
          <a:bodyPr>
            <a:noAutofit/>
          </a:bodyPr>
          <a:lstStyle/>
          <a:p>
            <a:pPr>
              <a:lnSpc>
                <a:spcPct val="170000"/>
              </a:lnSpc>
            </a:pPr>
            <a:r>
              <a:rPr lang="en-US" sz="1600" b="1" dirty="0"/>
              <a:t>Nerves anesthetized</a:t>
            </a:r>
          </a:p>
          <a:p>
            <a:pPr lvl="1">
              <a:lnSpc>
                <a:spcPct val="170000"/>
              </a:lnSpc>
            </a:pPr>
            <a:r>
              <a:rPr lang="en-US" sz="1600" dirty="0"/>
              <a:t>Maxillary nerve and all its subdivisions peripheral to the site of injection</a:t>
            </a:r>
          </a:p>
          <a:p>
            <a:pPr>
              <a:lnSpc>
                <a:spcPct val="170000"/>
              </a:lnSpc>
            </a:pPr>
            <a:r>
              <a:rPr lang="en-US" sz="1600" b="1" dirty="0"/>
              <a:t>Areas anesthetized</a:t>
            </a:r>
          </a:p>
          <a:p>
            <a:pPr lvl="1">
              <a:lnSpc>
                <a:spcPct val="170000"/>
              </a:lnSpc>
            </a:pPr>
            <a:r>
              <a:rPr lang="en-US" sz="1600" dirty="0"/>
              <a:t>Anterior temporal and zygomatic regions </a:t>
            </a:r>
          </a:p>
          <a:p>
            <a:pPr lvl="1">
              <a:lnSpc>
                <a:spcPct val="170000"/>
              </a:lnSpc>
            </a:pPr>
            <a:r>
              <a:rPr lang="en-US" sz="1600" dirty="0"/>
              <a:t>Lower eyelid </a:t>
            </a:r>
          </a:p>
          <a:p>
            <a:pPr lvl="1">
              <a:lnSpc>
                <a:spcPct val="170000"/>
              </a:lnSpc>
            </a:pPr>
            <a:r>
              <a:rPr lang="en-US" sz="1600" dirty="0"/>
              <a:t>Side of the nose</a:t>
            </a:r>
          </a:p>
          <a:p>
            <a:pPr lvl="1">
              <a:lnSpc>
                <a:spcPct val="170000"/>
              </a:lnSpc>
            </a:pPr>
            <a:r>
              <a:rPr lang="en-US" sz="1600" dirty="0"/>
              <a:t>Anterior cheek </a:t>
            </a:r>
          </a:p>
          <a:p>
            <a:pPr lvl="1">
              <a:lnSpc>
                <a:spcPct val="170000"/>
              </a:lnSpc>
            </a:pPr>
            <a:r>
              <a:rPr lang="en-US" sz="1600" dirty="0"/>
              <a:t>Upper lip</a:t>
            </a:r>
          </a:p>
        </p:txBody>
      </p:sp>
      <p:sp>
        <p:nvSpPr>
          <p:cNvPr id="5" name="TextBox 4"/>
          <p:cNvSpPr txBox="1"/>
          <p:nvPr/>
        </p:nvSpPr>
        <p:spPr>
          <a:xfrm>
            <a:off x="4860032" y="2132856"/>
            <a:ext cx="3312368" cy="4278094"/>
          </a:xfrm>
          <a:prstGeom prst="rect">
            <a:avLst/>
          </a:prstGeom>
          <a:noFill/>
        </p:spPr>
        <p:txBody>
          <a:bodyPr wrap="square" rtlCol="0">
            <a:spAutoFit/>
          </a:bodyPr>
          <a:lstStyle/>
          <a:p>
            <a:pPr lvl="1">
              <a:lnSpc>
                <a:spcPct val="170000"/>
              </a:lnSpc>
            </a:pPr>
            <a:r>
              <a:rPr lang="en-US" sz="1600" dirty="0"/>
              <a:t>Maxillary teeth </a:t>
            </a:r>
          </a:p>
          <a:p>
            <a:pPr lvl="1">
              <a:lnSpc>
                <a:spcPct val="170000"/>
              </a:lnSpc>
            </a:pPr>
            <a:r>
              <a:rPr lang="en-US" sz="1600" dirty="0"/>
              <a:t>Maxillary alveolar bone and overlying structures </a:t>
            </a:r>
          </a:p>
          <a:p>
            <a:pPr lvl="1">
              <a:lnSpc>
                <a:spcPct val="170000"/>
              </a:lnSpc>
            </a:pPr>
            <a:r>
              <a:rPr lang="en-US" sz="1600" dirty="0"/>
              <a:t>Hard and soft palate </a:t>
            </a:r>
          </a:p>
          <a:p>
            <a:pPr lvl="1">
              <a:lnSpc>
                <a:spcPct val="170000"/>
              </a:lnSpc>
            </a:pPr>
            <a:r>
              <a:rPr lang="en-US" sz="1600" dirty="0"/>
              <a:t>Tonsil </a:t>
            </a:r>
          </a:p>
          <a:p>
            <a:pPr lvl="1">
              <a:lnSpc>
                <a:spcPct val="170000"/>
              </a:lnSpc>
            </a:pPr>
            <a:r>
              <a:rPr lang="en-US" sz="1600" dirty="0"/>
              <a:t>Part of the pharynx </a:t>
            </a:r>
          </a:p>
          <a:p>
            <a:pPr lvl="1">
              <a:lnSpc>
                <a:spcPct val="170000"/>
              </a:lnSpc>
            </a:pPr>
            <a:r>
              <a:rPr lang="en-US" sz="1600" dirty="0"/>
              <a:t>Nasal septum and floor of the nose</a:t>
            </a:r>
          </a:p>
          <a:p>
            <a:pPr lvl="1">
              <a:lnSpc>
                <a:spcPct val="170000"/>
              </a:lnSpc>
            </a:pPr>
            <a:r>
              <a:rPr lang="en-US" sz="1600" dirty="0"/>
              <a:t>Posterior lateral mucosa and turbinate bones</a:t>
            </a:r>
            <a:endParaRPr lang="en-IN" sz="1600" dirty="0"/>
          </a:p>
        </p:txBody>
      </p:sp>
    </p:spTree>
    <p:extLst>
      <p:ext uri="{BB962C8B-B14F-4D97-AF65-F5344CB8AC3E}">
        <p14:creationId xmlns:p14="http://schemas.microsoft.com/office/powerpoint/2010/main" val="20150379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5" name="Rectangle 4"/>
          <p:cNvSpPr/>
          <p:nvPr/>
        </p:nvSpPr>
        <p:spPr>
          <a:xfrm>
            <a:off x="323527" y="1659284"/>
            <a:ext cx="5001595" cy="3539430"/>
          </a:xfrm>
          <a:prstGeom prst="rect">
            <a:avLst/>
          </a:prstGeom>
        </p:spPr>
        <p:txBody>
          <a:bodyPr wrap="square">
            <a:spAutoFit/>
          </a:bodyPr>
          <a:lstStyle/>
          <a:p>
            <a:pPr>
              <a:lnSpc>
                <a:spcPct val="160000"/>
              </a:lnSpc>
            </a:pPr>
            <a:r>
              <a:rPr lang="en-US" sz="2000" b="1" dirty="0"/>
              <a:t>Anatomical landmarks </a:t>
            </a:r>
          </a:p>
          <a:p>
            <a:pPr marL="800100" lvl="1" indent="-342900">
              <a:lnSpc>
                <a:spcPct val="160000"/>
              </a:lnSpc>
              <a:buFont typeface="Arial" panose="020B0604020202020204" pitchFamily="34" charset="0"/>
              <a:buChar char="•"/>
            </a:pPr>
            <a:r>
              <a:rPr lang="en-US" sz="2000" dirty="0"/>
              <a:t>Midpoint of the zygomatic arch </a:t>
            </a:r>
          </a:p>
          <a:p>
            <a:pPr marL="800100" lvl="1" indent="-342900">
              <a:lnSpc>
                <a:spcPct val="160000"/>
              </a:lnSpc>
              <a:buFont typeface="Arial" panose="020B0604020202020204" pitchFamily="34" charset="0"/>
              <a:buChar char="•"/>
            </a:pPr>
            <a:r>
              <a:rPr lang="en-US" sz="2000" dirty="0"/>
              <a:t>Zygomatic notch </a:t>
            </a:r>
          </a:p>
          <a:p>
            <a:pPr marL="800100" lvl="1" indent="-342900">
              <a:lnSpc>
                <a:spcPct val="160000"/>
              </a:lnSpc>
              <a:buFont typeface="Arial" panose="020B0604020202020204" pitchFamily="34" charset="0"/>
              <a:buChar char="•"/>
            </a:pPr>
            <a:r>
              <a:rPr lang="en-US" sz="2000" dirty="0"/>
              <a:t>Coronoid process of the ramus of the mandible located by opening and closing the lower jaw</a:t>
            </a:r>
          </a:p>
          <a:p>
            <a:pPr marL="800100" lvl="1" indent="-342900">
              <a:lnSpc>
                <a:spcPct val="160000"/>
              </a:lnSpc>
              <a:buFont typeface="Arial" panose="020B0604020202020204" pitchFamily="34" charset="0"/>
              <a:buChar char="•"/>
            </a:pPr>
            <a:r>
              <a:rPr lang="en-US" sz="2000" dirty="0"/>
              <a:t>Lateral </a:t>
            </a:r>
            <a:r>
              <a:rPr lang="en-US" sz="2000" dirty="0" err="1"/>
              <a:t>pterygoid</a:t>
            </a:r>
            <a:r>
              <a:rPr lang="en-US" sz="2000" dirty="0"/>
              <a:t> plate </a:t>
            </a:r>
          </a:p>
        </p:txBody>
      </p:sp>
    </p:spTree>
    <p:extLst>
      <p:ext uri="{BB962C8B-B14F-4D97-AF65-F5344CB8AC3E}">
        <p14:creationId xmlns:p14="http://schemas.microsoft.com/office/powerpoint/2010/main" val="2904318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1749</TotalTime>
  <Words>11264</Words>
  <Application>Microsoft Office PowerPoint</Application>
  <PresentationFormat>On-screen Show (4:3)</PresentationFormat>
  <Paragraphs>1594</Paragraphs>
  <Slides>166</Slides>
  <Notes>72</Notes>
  <HiddenSlides>0</HiddenSlides>
  <MMClips>0</MMClips>
  <ScaleCrop>false</ScaleCrop>
  <HeadingPairs>
    <vt:vector size="4" baseType="variant">
      <vt:variant>
        <vt:lpstr>Theme</vt:lpstr>
      </vt:variant>
      <vt:variant>
        <vt:i4>1</vt:i4>
      </vt:variant>
      <vt:variant>
        <vt:lpstr>Slide Titles</vt:lpstr>
      </vt:variant>
      <vt:variant>
        <vt:i4>166</vt:i4>
      </vt:variant>
    </vt:vector>
  </HeadingPairs>
  <TitlesOfParts>
    <vt:vector size="167" baseType="lpstr">
      <vt:lpstr>Office Theme</vt:lpstr>
      <vt:lpstr>PowerPoint Presentation</vt:lpstr>
      <vt:lpstr>INTRODUCTION</vt:lpstr>
      <vt:lpstr>DEFINITION</vt:lpstr>
      <vt:lpstr>HISTORY</vt:lpstr>
      <vt:lpstr>PowerPoint Presentation</vt:lpstr>
      <vt:lpstr>PowerPoint Presentation</vt:lpstr>
      <vt:lpstr>IDEAL PROPERTIES</vt:lpstr>
      <vt:lpstr>ELECTROPHYSIOLOGY OF NERVE CONDUCTION</vt:lpstr>
      <vt:lpstr>IMPULSE PROPAGATION AND SPREAD</vt:lpstr>
      <vt:lpstr>PowerPoint Presentation</vt:lpstr>
      <vt:lpstr>MODE AND SITE OF ACTION OF LA</vt:lpstr>
      <vt:lpstr>THEORIES OF LA</vt:lpstr>
      <vt:lpstr>PowerPoint Presentation</vt:lpstr>
      <vt:lpstr>PowerPoint Presentation</vt:lpstr>
      <vt:lpstr>PowerPoint Presentation</vt:lpstr>
      <vt:lpstr>PowerPoint Presentation</vt:lpstr>
      <vt:lpstr>HOW LOCAL ANESTHETIC WORKS ?</vt:lpstr>
      <vt:lpstr>CLASSIFICATION OF LA</vt:lpstr>
      <vt:lpstr> </vt:lpstr>
      <vt:lpstr>PowerPoint Presentation</vt:lpstr>
      <vt:lpstr>PowerPoint Presentation</vt:lpstr>
      <vt:lpstr>PowerPoint Presentation</vt:lpstr>
      <vt:lpstr>DISSOCIATION OF LOCAL ANESTHETICS</vt:lpstr>
      <vt:lpstr>PowerPoint Presentation</vt:lpstr>
      <vt:lpstr>PowerPoint Presentation</vt:lpstr>
      <vt:lpstr>PowerPoint Presentation</vt:lpstr>
      <vt:lpstr>pH INFLUENCE</vt:lpstr>
      <vt:lpstr>PowerPoint Presentation</vt:lpstr>
      <vt:lpstr>KINETICS OF LOCAL ANESTHETICS</vt:lpstr>
      <vt:lpstr>PowerPoint Presentation</vt:lpstr>
      <vt:lpstr>PowerPoint Presentation</vt:lpstr>
      <vt:lpstr>PowerPoint Presentation</vt:lpstr>
      <vt:lpstr>TIME TO ACHIEVE PEAK BLOOD LEVEL</vt:lpstr>
      <vt:lpstr>DISTRIBUTION</vt:lpstr>
      <vt:lpstr>METABOLISM (BIOTRANSFORMATION)</vt:lpstr>
      <vt:lpstr>PowerPoint Presentation</vt:lpstr>
      <vt:lpstr>EXCRETION</vt:lpstr>
      <vt:lpstr>SYSTEMIC ACTIONS OF LA</vt:lpstr>
      <vt:lpstr>PowerPoint Presentation</vt:lpstr>
      <vt:lpstr>PowerPoint Presentation</vt:lpstr>
      <vt:lpstr>VASOCONSTRICTORS</vt:lpstr>
      <vt:lpstr>ACTIONS</vt:lpstr>
      <vt:lpstr>CLASSIFICATION</vt:lpstr>
      <vt:lpstr>MODES OF ACTION</vt:lpstr>
      <vt:lpstr>PowerPoint Presentation</vt:lpstr>
      <vt:lpstr>PowerPoint Presentation</vt:lpstr>
      <vt:lpstr>COMPOSITION</vt:lpstr>
      <vt:lpstr>PowerPoint Presentation</vt:lpstr>
      <vt:lpstr>PowerPoint Presentation</vt:lpstr>
      <vt:lpstr>PowerPoint Presentation</vt:lpstr>
      <vt:lpstr>PowerPoint Presentation</vt:lpstr>
      <vt:lpstr>PowerPoint Presentation</vt:lpstr>
      <vt:lpstr>PowerPoint Presentation</vt:lpstr>
      <vt:lpstr>ARMAMENTARIUM</vt:lpstr>
      <vt:lpstr>THE SYRINGE</vt:lpstr>
      <vt:lpstr>PowerPoint Presentation</vt:lpstr>
      <vt:lpstr>PowerPoint Presentation</vt:lpstr>
      <vt:lpstr>SAFETY SYRINGES</vt:lpstr>
      <vt:lpstr>THE NEEDLE</vt:lpstr>
      <vt:lpstr>THE CATRIDGE</vt:lpstr>
      <vt:lpstr>AMERICAN DENTAL ASSOCIATION COLOR CODE FORMAT FOR ANESTHETIC CARTRIDGE BANDING.</vt:lpstr>
      <vt:lpstr>TECHNIQUES OF LA</vt:lpstr>
      <vt:lpstr>TECHNIQUES OF LOCAL ANESTHESIA</vt:lpstr>
      <vt:lpstr>PowerPoint Presentation</vt:lpstr>
      <vt:lpstr>PowerPoint Presentation</vt:lpstr>
      <vt:lpstr>MAXILLARY INJECTION TECHNIQUES</vt:lpstr>
      <vt:lpstr>SUPRAPERIOSTEAL INJECTION</vt:lpstr>
      <vt:lpstr>INTRALIGAMENTORY TECHNIQUE</vt:lpstr>
      <vt:lpstr>PowerPoint Presentation</vt:lpstr>
      <vt:lpstr>POSTERIOR SUPERIOR ALVEOLAR NERVE BLOCK</vt:lpstr>
      <vt:lpstr>PowerPoint Presentation</vt:lpstr>
      <vt:lpstr>ANTERIOR SUPERIOR ALVEOLAR NERVE BLOCK (INFRA ORBITAL)</vt:lpstr>
      <vt:lpstr>TECHNIQUE</vt:lpstr>
      <vt:lpstr>PowerPoint Presentation</vt:lpstr>
      <vt:lpstr>MIDDLE SUPERIOR ALVEOLAR NERVE BLOCK</vt:lpstr>
      <vt:lpstr>PALATAL ANESTHESIA</vt:lpstr>
      <vt:lpstr>GREATER PALATINE NERVE BLOCK</vt:lpstr>
      <vt:lpstr>NASOPALATINE NERVE BLOCK</vt:lpstr>
      <vt:lpstr>MAXILLARY NERVE BLOCK</vt:lpstr>
      <vt:lpstr>PowerPoint Presentation</vt:lpstr>
      <vt:lpstr>PowerPoint Presentation</vt:lpstr>
      <vt:lpstr>PowerPoint Presentation</vt:lpstr>
      <vt:lpstr>MANDIBULAR INJECTION TECHNIQUES</vt:lpstr>
      <vt:lpstr>INFERIOR ALVEOLAR NERVE BLOCK</vt:lpstr>
      <vt:lpstr>PowerPoint Presentation</vt:lpstr>
      <vt:lpstr>PowerPoint Presentation</vt:lpstr>
      <vt:lpstr>PowerPoint Presentation</vt:lpstr>
      <vt:lpstr>BUCCAL NERVE BLOCK</vt:lpstr>
      <vt:lpstr>PowerPoint Presentation</vt:lpstr>
      <vt:lpstr>LINGUAL NERVE BLOCK</vt:lpstr>
      <vt:lpstr>MENTAL NERVE BLOCK</vt:lpstr>
      <vt:lpstr>PowerPoint Presentation</vt:lpstr>
      <vt:lpstr>GOW GATES TECHNIQUE</vt:lpstr>
      <vt:lpstr>PowerPoint Presentation</vt:lpstr>
      <vt:lpstr>VAZIRANI AKINOSI NERVE BLOCK</vt:lpstr>
      <vt:lpstr>PowerPoint Presentation</vt:lpstr>
      <vt:lpstr>EXTRA ORAL TECHNIQUES</vt:lpstr>
      <vt:lpstr>MAXILLARY NERVE BLOCK</vt:lpstr>
      <vt:lpstr>PowerPoint Presentation</vt:lpstr>
      <vt:lpstr>PowerPoint Presentation</vt:lpstr>
      <vt:lpstr>MANDIBULAR NERVE BLOCK</vt:lpstr>
      <vt:lpstr>PowerPoint Presentation</vt:lpstr>
      <vt:lpstr>PowerPoint Presentation</vt:lpstr>
      <vt:lpstr>PowerPoint Presentation</vt:lpstr>
      <vt:lpstr>LOCAL COMPLICATIONS</vt:lpstr>
      <vt:lpstr>NEEDLE BREAKAGE</vt:lpstr>
      <vt:lpstr>PowerPoint Presentation</vt:lpstr>
      <vt:lpstr>PowerPoint Presentation</vt:lpstr>
      <vt:lpstr>PAIN OR HYPERALGESIA</vt:lpstr>
      <vt:lpstr>BURNING ON INJECTION</vt:lpstr>
      <vt:lpstr>PERSISTENT ANESTHESIA OR PARESTHESIA</vt:lpstr>
      <vt:lpstr>TRISMUS</vt:lpstr>
      <vt:lpstr>PowerPoint Presentation</vt:lpstr>
      <vt:lpstr>HEMATOMA</vt:lpstr>
      <vt:lpstr>PowerPoint Presentation</vt:lpstr>
      <vt:lpstr>PowerPoint Presentation</vt:lpstr>
      <vt:lpstr>INFECTION</vt:lpstr>
      <vt:lpstr>PowerPoint Presentation</vt:lpstr>
      <vt:lpstr>EDEMA</vt:lpstr>
      <vt:lpstr>SLOUGHING OF TISSUES</vt:lpstr>
      <vt:lpstr>PowerPoint Presentation</vt:lpstr>
      <vt:lpstr>SOFT TISSUE INJURY</vt:lpstr>
      <vt:lpstr>PowerPoint Presentation</vt:lpstr>
      <vt:lpstr>FACIAL NERVE PARALYSIS</vt:lpstr>
      <vt:lpstr>PowerPoint Presentation</vt:lpstr>
      <vt:lpstr>POST ANESTHETIC INTRA ORAL LESIONS</vt:lpstr>
      <vt:lpstr>PowerPoint Presentation</vt:lpstr>
      <vt:lpstr>SYSTEMIC COMPLICATIONS</vt:lpstr>
      <vt:lpstr>SYNCOPE</vt:lpstr>
      <vt:lpstr>PowerPoint Presentation</vt:lpstr>
      <vt:lpstr>PowerPoint Presentation</vt:lpstr>
      <vt:lpstr>PowerPoint Presentation</vt:lpstr>
      <vt:lpstr>PowerPoint Presentation</vt:lpstr>
      <vt:lpstr>PowerPoint Presentation</vt:lpstr>
      <vt:lpstr>ADVERSE DRUG REACTION</vt:lpstr>
      <vt:lpstr>PowerPoint Presentation</vt:lpstr>
      <vt:lpstr>PowerPoint Presentation</vt:lpstr>
      <vt:lpstr>OVERDOSAGE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 – SINGLE TOOTH ANESTHESIA</vt:lpstr>
      <vt:lpstr>PowerPoint Presentation</vt:lpstr>
      <vt:lpstr>ELECTRONIC DENTAL ANESTHESIA (EDA)   - TENS</vt:lpstr>
      <vt:lpstr>ORAVERSE</vt:lpstr>
      <vt:lpstr>REFERENCES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Suraj</dc:creator>
  <cp:lastModifiedBy>Joshua Yeldo Aravind</cp:lastModifiedBy>
  <cp:revision>124</cp:revision>
  <dcterms:created xsi:type="dcterms:W3CDTF">2016-10-09T06:17:24Z</dcterms:created>
  <dcterms:modified xsi:type="dcterms:W3CDTF">2024-06-22T05:09:32Z</dcterms:modified>
</cp:coreProperties>
</file>