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commentAuthors.xml" ContentType="application/vnd.openxmlformats-officedocument.presentationml.commentAuth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comments/comment1.xml" ContentType="application/vnd.openxmlformats-officedocument.presentationml.comment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37" r:id="rId1"/>
    <p:sldMasterId id="2147483949" r:id="rId2"/>
  </p:sldMasterIdLst>
  <p:notesMasterIdLst>
    <p:notesMasterId r:id="rId41"/>
  </p:notesMasterIdLst>
  <p:sldIdLst>
    <p:sldId id="256" r:id="rId3"/>
    <p:sldId id="257" r:id="rId4"/>
    <p:sldId id="298"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92" r:id="rId23"/>
    <p:sldId id="293" r:id="rId24"/>
    <p:sldId id="294" r:id="rId25"/>
    <p:sldId id="279" r:id="rId26"/>
    <p:sldId id="295" r:id="rId27"/>
    <p:sldId id="280" r:id="rId28"/>
    <p:sldId id="282" r:id="rId29"/>
    <p:sldId id="283" r:id="rId30"/>
    <p:sldId id="284" r:id="rId31"/>
    <p:sldId id="285" r:id="rId32"/>
    <p:sldId id="286" r:id="rId33"/>
    <p:sldId id="296" r:id="rId34"/>
    <p:sldId id="287" r:id="rId35"/>
    <p:sldId id="288" r:id="rId36"/>
    <p:sldId id="289" r:id="rId37"/>
    <p:sldId id="290" r:id="rId38"/>
    <p:sldId id="291" r:id="rId39"/>
    <p:sldId id="299"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nknown Use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00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309" autoAdjust="0"/>
    <p:restoredTop sz="94660"/>
  </p:normalViewPr>
  <p:slideViewPr>
    <p:cSldViewPr>
      <p:cViewPr varScale="1">
        <p:scale>
          <a:sx n="68" d="100"/>
          <a:sy n="68" d="100"/>
        </p:scale>
        <p:origin x="-888" y="-96"/>
      </p:cViewPr>
      <p:guideLst>
        <p:guide orient="horz" pos="2160"/>
        <p:guide pos="384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2-19T20:16:21.367" idx="1">
    <p:pos x="10" y="10"/>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286C5C-4D5D-4023-B43E-6426CB48E9E5}" type="datetimeFigureOut">
              <a:rPr lang="en-US" smtClean="0"/>
              <a:pPr/>
              <a:t>6/22/2024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CF524C-FF69-4537-AB86-3D76BADE008F}" type="slidenum">
              <a:rPr lang="en-US" smtClean="0"/>
              <a:pPr/>
              <a:t>‹#›</a:t>
            </a:fld>
            <a:endParaRPr lang="en-US" dirty="0"/>
          </a:p>
        </p:txBody>
      </p:sp>
    </p:spTree>
    <p:extLst>
      <p:ext uri="{BB962C8B-B14F-4D97-AF65-F5344CB8AC3E}">
        <p14:creationId xmlns:p14="http://schemas.microsoft.com/office/powerpoint/2010/main" xmlns="" val="2328467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CF524C-FF69-4537-AB86-3D76BADE008F}" type="slidenum">
              <a:rPr lang="en-US" smtClean="0"/>
              <a:pPr/>
              <a:t>5</a:t>
            </a:fld>
            <a:endParaRPr lang="en-US"/>
          </a:p>
        </p:txBody>
      </p:sp>
    </p:spTree>
    <p:extLst>
      <p:ext uri="{BB962C8B-B14F-4D97-AF65-F5344CB8AC3E}">
        <p14:creationId xmlns:p14="http://schemas.microsoft.com/office/powerpoint/2010/main" xmlns="" val="184581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F524C-FF69-4537-AB86-3D76BADE008F}" type="slidenum">
              <a:rPr lang="en-US" smtClean="0"/>
              <a:pPr/>
              <a:t>33</a:t>
            </a:fld>
            <a:endParaRPr lang="en-US" dirty="0"/>
          </a:p>
        </p:txBody>
      </p:sp>
    </p:spTree>
    <p:extLst>
      <p:ext uri="{BB962C8B-B14F-4D97-AF65-F5344CB8AC3E}">
        <p14:creationId xmlns:p14="http://schemas.microsoft.com/office/powerpoint/2010/main" xmlns="" val="3889050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F524C-FF69-4537-AB86-3D76BADE008F}" type="slidenum">
              <a:rPr lang="en-US" smtClean="0"/>
              <a:pPr/>
              <a:t>38</a:t>
            </a:fld>
            <a:endParaRPr lang="en-US" dirty="0"/>
          </a:p>
        </p:txBody>
      </p:sp>
    </p:spTree>
    <p:extLst>
      <p:ext uri="{BB962C8B-B14F-4D97-AF65-F5344CB8AC3E}">
        <p14:creationId xmlns:p14="http://schemas.microsoft.com/office/powerpoint/2010/main" xmlns="" val="9103177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B64348-B0A4-EDD9-D5FA-9659DDA3F2C3}"/>
              </a:ext>
            </a:extLst>
          </p:cNvPr>
          <p:cNvSpPr>
            <a:spLocks noGrp="1"/>
          </p:cNvSpPr>
          <p:nvPr>
            <p:ph type="ctrTitle"/>
          </p:nvPr>
        </p:nvSpPr>
        <p:spPr>
          <a:xfrm>
            <a:off x="1459366" y="1998182"/>
            <a:ext cx="9144000" cy="125629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xmlns="" id="{740EE125-0723-0ADA-D76B-B2360C2F3A59}"/>
              </a:ext>
            </a:extLst>
          </p:cNvPr>
          <p:cNvSpPr>
            <a:spLocks noGrp="1"/>
          </p:cNvSpPr>
          <p:nvPr>
            <p:ph type="subTitle" idx="1"/>
          </p:nvPr>
        </p:nvSpPr>
        <p:spPr>
          <a:xfrm>
            <a:off x="1524000" y="3602038"/>
            <a:ext cx="9144000" cy="646689"/>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xmlns="" id="{A0563977-86B4-16B6-A0E0-E37CCA25F298}"/>
              </a:ext>
            </a:extLst>
          </p:cNvPr>
          <p:cNvSpPr>
            <a:spLocks noGrp="1"/>
          </p:cNvSpPr>
          <p:nvPr>
            <p:ph type="dt" sz="half" idx="10"/>
          </p:nvPr>
        </p:nvSpPr>
        <p:spPr/>
        <p:txBody>
          <a:bodyPr/>
          <a:lstStyle/>
          <a:p>
            <a:fld id="{48A87A34-81AB-432B-8DAE-1953F412C126}" type="datetimeFigureOut">
              <a:rPr lang="en-US" smtClean="0"/>
              <a:pPr/>
              <a:t>6/22/2024</a:t>
            </a:fld>
            <a:endParaRPr lang="en-US" dirty="0"/>
          </a:p>
        </p:txBody>
      </p:sp>
      <p:sp>
        <p:nvSpPr>
          <p:cNvPr id="5" name="Footer Placeholder 4">
            <a:extLst>
              <a:ext uri="{FF2B5EF4-FFF2-40B4-BE49-F238E27FC236}">
                <a16:creationId xmlns:a16="http://schemas.microsoft.com/office/drawing/2014/main" xmlns="" id="{2A66B90F-622D-3D0E-CF25-EF1F8A8CAD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92DB21D7-0E10-76BE-96B0-78A2044D8BC3}"/>
              </a:ext>
            </a:extLst>
          </p:cNvPr>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8" name="Straight Connector 7">
            <a:extLst>
              <a:ext uri="{FF2B5EF4-FFF2-40B4-BE49-F238E27FC236}">
                <a16:creationId xmlns:a16="http://schemas.microsoft.com/office/drawing/2014/main" xmlns="" id="{2ADC8469-A909-986A-EBF6-F1204A8A36D0}"/>
              </a:ext>
            </a:extLst>
          </p:cNvPr>
          <p:cNvCxnSpPr/>
          <p:nvPr/>
        </p:nvCxnSpPr>
        <p:spPr>
          <a:xfrm>
            <a:off x="1348415" y="1782618"/>
            <a:ext cx="9698372" cy="0"/>
          </a:xfrm>
          <a:prstGeom prst="line">
            <a:avLst/>
          </a:prstGeom>
          <a:ln w="66675"/>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xmlns="" id="{A59C2B97-B13E-0D6E-E0FB-116031DABE85}"/>
              </a:ext>
            </a:extLst>
          </p:cNvPr>
          <p:cNvGrpSpPr/>
          <p:nvPr/>
        </p:nvGrpSpPr>
        <p:grpSpPr>
          <a:xfrm>
            <a:off x="5111423" y="561562"/>
            <a:ext cx="1692111" cy="1692111"/>
            <a:chOff x="5286911" y="777042"/>
            <a:chExt cx="953729" cy="953729"/>
          </a:xfrm>
        </p:grpSpPr>
        <p:sp>
          <p:nvSpPr>
            <p:cNvPr id="7" name="Oval 6">
              <a:extLst>
                <a:ext uri="{FF2B5EF4-FFF2-40B4-BE49-F238E27FC236}">
                  <a16:creationId xmlns:a16="http://schemas.microsoft.com/office/drawing/2014/main" xmlns="" id="{2B779197-C2C0-4AE3-6163-4747426F8169}"/>
                </a:ext>
              </a:extLst>
            </p:cNvPr>
            <p:cNvSpPr/>
            <p:nvPr userDrawn="1"/>
          </p:nvSpPr>
          <p:spPr>
            <a:xfrm>
              <a:off x="5286911" y="777042"/>
              <a:ext cx="953729" cy="95372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pic>
          <p:nvPicPr>
            <p:cNvPr id="9" name="Picture 8">
              <a:extLst>
                <a:ext uri="{FF2B5EF4-FFF2-40B4-BE49-F238E27FC236}">
                  <a16:creationId xmlns:a16="http://schemas.microsoft.com/office/drawing/2014/main" xmlns="" id="{1E7EF9D3-38E3-F073-F283-7405AD291C64}"/>
                </a:ext>
              </a:extLst>
            </p:cNvPr>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5403842" y="921045"/>
              <a:ext cx="719866" cy="665723"/>
            </a:xfrm>
            <a:prstGeom prst="rect">
              <a:avLst/>
            </a:prstGeom>
          </p:spPr>
        </p:pic>
      </p:grpSp>
    </p:spTree>
    <p:extLst>
      <p:ext uri="{BB962C8B-B14F-4D97-AF65-F5344CB8AC3E}">
        <p14:creationId xmlns:p14="http://schemas.microsoft.com/office/powerpoint/2010/main" xmlns="" val="3652972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0D9E9C-B5AC-A73D-E896-4772ABB348ED}"/>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6B6CC404-E613-1DA5-1A63-3922BCBF01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ADA2FD75-6C2D-5265-FE89-F35C72BA3740}"/>
              </a:ext>
            </a:extLst>
          </p:cNvPr>
          <p:cNvSpPr>
            <a:spLocks noGrp="1"/>
          </p:cNvSpPr>
          <p:nvPr>
            <p:ph type="dt" sz="half" idx="10"/>
          </p:nvPr>
        </p:nvSpPr>
        <p:spPr/>
        <p:txBody>
          <a:bodyPr/>
          <a:lstStyle/>
          <a:p>
            <a:fld id="{48A87A34-81AB-432B-8DAE-1953F412C126}" type="datetimeFigureOut">
              <a:rPr lang="en-US" smtClean="0"/>
              <a:pPr/>
              <a:t>6/22/2024</a:t>
            </a:fld>
            <a:endParaRPr lang="en-US" dirty="0"/>
          </a:p>
        </p:txBody>
      </p:sp>
      <p:sp>
        <p:nvSpPr>
          <p:cNvPr id="5" name="Footer Placeholder 4">
            <a:extLst>
              <a:ext uri="{FF2B5EF4-FFF2-40B4-BE49-F238E27FC236}">
                <a16:creationId xmlns:a16="http://schemas.microsoft.com/office/drawing/2014/main" xmlns="" id="{992E43E3-9728-C567-2B59-512832298D0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32951492-BE06-3C8D-64F3-3B2B6D7F5BEB}"/>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2903231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0FA622E-E199-D560-D0F4-8B4CEAACB2F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73A7ACB3-304A-FACF-6C9F-B4769E28B76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1C92FC8E-9359-F950-87EA-5B8294916219}"/>
              </a:ext>
            </a:extLst>
          </p:cNvPr>
          <p:cNvSpPr>
            <a:spLocks noGrp="1"/>
          </p:cNvSpPr>
          <p:nvPr>
            <p:ph type="dt" sz="half" idx="10"/>
          </p:nvPr>
        </p:nvSpPr>
        <p:spPr/>
        <p:txBody>
          <a:bodyPr/>
          <a:lstStyle/>
          <a:p>
            <a:fld id="{48A87A34-81AB-432B-8DAE-1953F412C126}" type="datetimeFigureOut">
              <a:rPr lang="en-US" smtClean="0"/>
              <a:pPr/>
              <a:t>6/22/2024</a:t>
            </a:fld>
            <a:endParaRPr lang="en-US" dirty="0"/>
          </a:p>
        </p:txBody>
      </p:sp>
      <p:sp>
        <p:nvSpPr>
          <p:cNvPr id="5" name="Footer Placeholder 4">
            <a:extLst>
              <a:ext uri="{FF2B5EF4-FFF2-40B4-BE49-F238E27FC236}">
                <a16:creationId xmlns:a16="http://schemas.microsoft.com/office/drawing/2014/main" xmlns="" id="{EF5F2A34-68CB-6E38-F56A-BDF304FB6E9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7DB2A5D0-D911-ECD2-02AF-A88B1530A3F1}"/>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4263090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B64348-B0A4-EDD9-D5FA-9659DDA3F2C3}"/>
              </a:ext>
            </a:extLst>
          </p:cNvPr>
          <p:cNvSpPr>
            <a:spLocks noGrp="1"/>
          </p:cNvSpPr>
          <p:nvPr>
            <p:ph type="ctrTitle"/>
          </p:nvPr>
        </p:nvSpPr>
        <p:spPr>
          <a:xfrm>
            <a:off x="1459366" y="1998182"/>
            <a:ext cx="9144000" cy="125629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xmlns="" id="{740EE125-0723-0ADA-D76B-B2360C2F3A59}"/>
              </a:ext>
            </a:extLst>
          </p:cNvPr>
          <p:cNvSpPr>
            <a:spLocks noGrp="1"/>
          </p:cNvSpPr>
          <p:nvPr>
            <p:ph type="subTitle" idx="1"/>
          </p:nvPr>
        </p:nvSpPr>
        <p:spPr>
          <a:xfrm>
            <a:off x="1524000" y="3602038"/>
            <a:ext cx="9144000" cy="646689"/>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xmlns="" id="{A0563977-86B4-16B6-A0E0-E37CCA25F298}"/>
              </a:ext>
            </a:extLst>
          </p:cNvPr>
          <p:cNvSpPr>
            <a:spLocks noGrp="1"/>
          </p:cNvSpPr>
          <p:nvPr>
            <p:ph type="dt" sz="half" idx="10"/>
          </p:nvPr>
        </p:nvSpPr>
        <p:spPr/>
        <p:txBody>
          <a:bodyPr/>
          <a:lstStyle/>
          <a:p>
            <a:fld id="{48A87A34-81AB-432B-8DAE-1953F412C126}" type="datetimeFigureOut">
              <a:rPr lang="en-US" smtClean="0"/>
              <a:pPr/>
              <a:t>6/22/2024</a:t>
            </a:fld>
            <a:endParaRPr lang="en-US" dirty="0"/>
          </a:p>
        </p:txBody>
      </p:sp>
      <p:sp>
        <p:nvSpPr>
          <p:cNvPr id="5" name="Footer Placeholder 4">
            <a:extLst>
              <a:ext uri="{FF2B5EF4-FFF2-40B4-BE49-F238E27FC236}">
                <a16:creationId xmlns:a16="http://schemas.microsoft.com/office/drawing/2014/main" xmlns="" id="{2A66B90F-622D-3D0E-CF25-EF1F8A8CAD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92DB21D7-0E10-76BE-96B0-78A2044D8BC3}"/>
              </a:ext>
            </a:extLst>
          </p:cNvPr>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8" name="Straight Connector 7">
            <a:extLst>
              <a:ext uri="{FF2B5EF4-FFF2-40B4-BE49-F238E27FC236}">
                <a16:creationId xmlns:a16="http://schemas.microsoft.com/office/drawing/2014/main" xmlns="" id="{2ADC8469-A909-986A-EBF6-F1204A8A36D0}"/>
              </a:ext>
            </a:extLst>
          </p:cNvPr>
          <p:cNvCxnSpPr/>
          <p:nvPr/>
        </p:nvCxnSpPr>
        <p:spPr>
          <a:xfrm>
            <a:off x="1348415" y="1782618"/>
            <a:ext cx="9698372" cy="0"/>
          </a:xfrm>
          <a:prstGeom prst="line">
            <a:avLst/>
          </a:prstGeom>
          <a:ln w="66675"/>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xmlns="" id="{A59C2B97-B13E-0D6E-E0FB-116031DABE85}"/>
              </a:ext>
            </a:extLst>
          </p:cNvPr>
          <p:cNvGrpSpPr/>
          <p:nvPr/>
        </p:nvGrpSpPr>
        <p:grpSpPr>
          <a:xfrm>
            <a:off x="5111423" y="561562"/>
            <a:ext cx="1692111" cy="1692111"/>
            <a:chOff x="5286911" y="777042"/>
            <a:chExt cx="953729" cy="953729"/>
          </a:xfrm>
        </p:grpSpPr>
        <p:sp>
          <p:nvSpPr>
            <p:cNvPr id="7" name="Oval 6">
              <a:extLst>
                <a:ext uri="{FF2B5EF4-FFF2-40B4-BE49-F238E27FC236}">
                  <a16:creationId xmlns:a16="http://schemas.microsoft.com/office/drawing/2014/main" xmlns="" id="{2B779197-C2C0-4AE3-6163-4747426F8169}"/>
                </a:ext>
              </a:extLst>
            </p:cNvPr>
            <p:cNvSpPr/>
            <p:nvPr userDrawn="1"/>
          </p:nvSpPr>
          <p:spPr>
            <a:xfrm>
              <a:off x="5286911" y="777042"/>
              <a:ext cx="953729" cy="95372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pic>
          <p:nvPicPr>
            <p:cNvPr id="9" name="Picture 8">
              <a:extLst>
                <a:ext uri="{FF2B5EF4-FFF2-40B4-BE49-F238E27FC236}">
                  <a16:creationId xmlns:a16="http://schemas.microsoft.com/office/drawing/2014/main" xmlns="" id="{1E7EF9D3-38E3-F073-F283-7405AD291C64}"/>
                </a:ext>
              </a:extLst>
            </p:cNvPr>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5403842" y="921045"/>
              <a:ext cx="719866" cy="665723"/>
            </a:xfrm>
            <a:prstGeom prst="rect">
              <a:avLst/>
            </a:prstGeom>
          </p:spPr>
        </p:pic>
      </p:grpSp>
    </p:spTree>
    <p:extLst>
      <p:ext uri="{BB962C8B-B14F-4D97-AF65-F5344CB8AC3E}">
        <p14:creationId xmlns:p14="http://schemas.microsoft.com/office/powerpoint/2010/main" xmlns="" val="21472998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2F7540-EEFB-4DB3-0A03-A9CA0E91C07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FDB09DE5-7FDA-346E-8C67-98C727B2BC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DA661AA1-B0A0-023D-6BBF-0DEFBC76AD0B}"/>
              </a:ext>
            </a:extLst>
          </p:cNvPr>
          <p:cNvSpPr>
            <a:spLocks noGrp="1"/>
          </p:cNvSpPr>
          <p:nvPr>
            <p:ph type="dt" sz="half" idx="10"/>
          </p:nvPr>
        </p:nvSpPr>
        <p:spPr/>
        <p:txBody>
          <a:bodyPr/>
          <a:lstStyle/>
          <a:p>
            <a:fld id="{48A87A34-81AB-432B-8DAE-1953F412C126}" type="datetimeFigureOut">
              <a:rPr lang="en-US" smtClean="0"/>
              <a:pPr/>
              <a:t>6/22/2024</a:t>
            </a:fld>
            <a:endParaRPr lang="en-US" dirty="0"/>
          </a:p>
        </p:txBody>
      </p:sp>
      <p:sp>
        <p:nvSpPr>
          <p:cNvPr id="5" name="Footer Placeholder 4">
            <a:extLst>
              <a:ext uri="{FF2B5EF4-FFF2-40B4-BE49-F238E27FC236}">
                <a16:creationId xmlns:a16="http://schemas.microsoft.com/office/drawing/2014/main" xmlns="" id="{E89F8E75-AF11-46CF-407F-0989FEF4A4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1FF77AFC-6B16-98A6-D507-AF412577474B}"/>
              </a:ext>
            </a:extLst>
          </p:cNvPr>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7" name="Straight Connector 6">
            <a:extLst>
              <a:ext uri="{FF2B5EF4-FFF2-40B4-BE49-F238E27FC236}">
                <a16:creationId xmlns:a16="http://schemas.microsoft.com/office/drawing/2014/main" xmlns="" id="{1F9962FD-90EE-94E8-9874-2946FEA401A3}"/>
              </a:ext>
            </a:extLst>
          </p:cNvPr>
          <p:cNvCxnSpPr/>
          <p:nvPr/>
        </p:nvCxnSpPr>
        <p:spPr>
          <a:xfrm>
            <a:off x="847436" y="6087947"/>
            <a:ext cx="9698372" cy="0"/>
          </a:xfrm>
          <a:prstGeom prst="line">
            <a:avLst/>
          </a:prstGeom>
          <a:ln w="34925"/>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xmlns="" id="{65D2E23A-C855-D751-7E05-AA602E17A6B3}"/>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615081" y="5745849"/>
            <a:ext cx="719866" cy="665723"/>
          </a:xfrm>
          <a:prstGeom prst="rect">
            <a:avLst/>
          </a:prstGeom>
        </p:spPr>
      </p:pic>
    </p:spTree>
    <p:extLst>
      <p:ext uri="{BB962C8B-B14F-4D97-AF65-F5344CB8AC3E}">
        <p14:creationId xmlns:p14="http://schemas.microsoft.com/office/powerpoint/2010/main" xmlns="" val="32624725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54E2BA-BCD5-6A16-EDBA-6AE5ACDF58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xmlns="" id="{82D42979-F4D4-4F42-A166-66D4C416E2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1674C6C2-69C6-E275-51A2-A5BC2F48DA9E}"/>
              </a:ext>
            </a:extLst>
          </p:cNvPr>
          <p:cNvSpPr>
            <a:spLocks noGrp="1"/>
          </p:cNvSpPr>
          <p:nvPr>
            <p:ph type="dt" sz="half" idx="10"/>
          </p:nvPr>
        </p:nvSpPr>
        <p:spPr/>
        <p:txBody>
          <a:bodyPr/>
          <a:lstStyle/>
          <a:p>
            <a:fld id="{48A87A34-81AB-432B-8DAE-1953F412C126}" type="datetimeFigureOut">
              <a:rPr lang="en-US" smtClean="0"/>
              <a:pPr/>
              <a:t>6/22/2024</a:t>
            </a:fld>
            <a:endParaRPr lang="en-US" dirty="0"/>
          </a:p>
        </p:txBody>
      </p:sp>
      <p:sp>
        <p:nvSpPr>
          <p:cNvPr id="5" name="Footer Placeholder 4">
            <a:extLst>
              <a:ext uri="{FF2B5EF4-FFF2-40B4-BE49-F238E27FC236}">
                <a16:creationId xmlns:a16="http://schemas.microsoft.com/office/drawing/2014/main" xmlns="" id="{8D4E3732-14F1-D27B-A71E-7D7745A177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319E56A4-14C9-AA43-0A2C-2B33524263AC}"/>
              </a:ext>
            </a:extLst>
          </p:cNvPr>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7" name="Straight Connector 6">
            <a:extLst>
              <a:ext uri="{FF2B5EF4-FFF2-40B4-BE49-F238E27FC236}">
                <a16:creationId xmlns:a16="http://schemas.microsoft.com/office/drawing/2014/main" xmlns="" id="{954E3A5A-5399-4DED-EB93-060520CACA97}"/>
              </a:ext>
            </a:extLst>
          </p:cNvPr>
          <p:cNvCxnSpPr/>
          <p:nvPr/>
        </p:nvCxnSpPr>
        <p:spPr>
          <a:xfrm>
            <a:off x="838200" y="6023295"/>
            <a:ext cx="9698372" cy="0"/>
          </a:xfrm>
          <a:prstGeom prst="line">
            <a:avLst/>
          </a:prstGeom>
          <a:ln w="34925"/>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xmlns="" id="{EC6B83BA-CCBC-9C5F-0264-61302731AF6A}"/>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615081" y="5662725"/>
            <a:ext cx="719866" cy="665723"/>
          </a:xfrm>
          <a:prstGeom prst="rect">
            <a:avLst/>
          </a:prstGeom>
        </p:spPr>
      </p:pic>
    </p:spTree>
    <p:extLst>
      <p:ext uri="{BB962C8B-B14F-4D97-AF65-F5344CB8AC3E}">
        <p14:creationId xmlns:p14="http://schemas.microsoft.com/office/powerpoint/2010/main" xmlns="" val="12357037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E1EDDE-C699-DD35-0B3A-39C34CF51F24}"/>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D3A3BF4B-9B5D-F3F4-55A4-E4DE8909B2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xmlns="" id="{BE08281F-CC6B-E46E-8F26-D3508ABAFFB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xmlns="" id="{597EBFA1-3BC7-5D82-3611-A3B3BD0CA014}"/>
              </a:ext>
            </a:extLst>
          </p:cNvPr>
          <p:cNvSpPr>
            <a:spLocks noGrp="1"/>
          </p:cNvSpPr>
          <p:nvPr>
            <p:ph type="dt" sz="half" idx="10"/>
          </p:nvPr>
        </p:nvSpPr>
        <p:spPr/>
        <p:txBody>
          <a:bodyPr/>
          <a:lstStyle/>
          <a:p>
            <a:fld id="{48A87A34-81AB-432B-8DAE-1953F412C126}" type="datetimeFigureOut">
              <a:rPr lang="en-US" smtClean="0"/>
              <a:pPr/>
              <a:t>6/22/2024</a:t>
            </a:fld>
            <a:endParaRPr lang="en-US" dirty="0"/>
          </a:p>
        </p:txBody>
      </p:sp>
      <p:sp>
        <p:nvSpPr>
          <p:cNvPr id="6" name="Footer Placeholder 5">
            <a:extLst>
              <a:ext uri="{FF2B5EF4-FFF2-40B4-BE49-F238E27FC236}">
                <a16:creationId xmlns:a16="http://schemas.microsoft.com/office/drawing/2014/main" xmlns="" id="{BE7AC4DF-4A22-95B5-48AB-F54685FD266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6FA80260-262F-E3E9-78FD-19668236E602}"/>
              </a:ext>
            </a:extLst>
          </p:cNvPr>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8" name="Straight Connector 7">
            <a:extLst>
              <a:ext uri="{FF2B5EF4-FFF2-40B4-BE49-F238E27FC236}">
                <a16:creationId xmlns:a16="http://schemas.microsoft.com/office/drawing/2014/main" xmlns="" id="{F88FB4F9-B938-4374-907E-B98896A10A9C}"/>
              </a:ext>
            </a:extLst>
          </p:cNvPr>
          <p:cNvCxnSpPr/>
          <p:nvPr/>
        </p:nvCxnSpPr>
        <p:spPr>
          <a:xfrm>
            <a:off x="838200" y="6023295"/>
            <a:ext cx="9698372" cy="0"/>
          </a:xfrm>
          <a:prstGeom prst="line">
            <a:avLst/>
          </a:prstGeom>
          <a:ln w="34925"/>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xmlns="" id="{D9C017BA-4768-5360-4AE0-E5B59D7DB686}"/>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615081" y="5662725"/>
            <a:ext cx="719866" cy="665723"/>
          </a:xfrm>
          <a:prstGeom prst="rect">
            <a:avLst/>
          </a:prstGeom>
        </p:spPr>
      </p:pic>
    </p:spTree>
    <p:extLst>
      <p:ext uri="{BB962C8B-B14F-4D97-AF65-F5344CB8AC3E}">
        <p14:creationId xmlns:p14="http://schemas.microsoft.com/office/powerpoint/2010/main" xmlns="" val="4892534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A0D4C1-E4B5-B30C-795D-32876F82398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4C823678-1FBD-57EC-5F6A-F591D89627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E88E5EE-0865-23AE-2B94-1E778B95486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xmlns="" id="{028C357A-9077-27C8-F671-9F823D51FB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CD84C1D5-E0F0-8174-C78D-792580D3F9C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xmlns="" id="{F9B9D11F-5C0D-CCE0-D09A-3F36257EDF80}"/>
              </a:ext>
            </a:extLst>
          </p:cNvPr>
          <p:cNvSpPr>
            <a:spLocks noGrp="1"/>
          </p:cNvSpPr>
          <p:nvPr>
            <p:ph type="dt" sz="half" idx="10"/>
          </p:nvPr>
        </p:nvSpPr>
        <p:spPr/>
        <p:txBody>
          <a:bodyPr/>
          <a:lstStyle/>
          <a:p>
            <a:fld id="{48A87A34-81AB-432B-8DAE-1953F412C126}" type="datetimeFigureOut">
              <a:rPr lang="en-US" smtClean="0"/>
              <a:pPr/>
              <a:t>6/22/2024</a:t>
            </a:fld>
            <a:endParaRPr lang="en-US" dirty="0"/>
          </a:p>
        </p:txBody>
      </p:sp>
      <p:sp>
        <p:nvSpPr>
          <p:cNvPr id="8" name="Footer Placeholder 7">
            <a:extLst>
              <a:ext uri="{FF2B5EF4-FFF2-40B4-BE49-F238E27FC236}">
                <a16:creationId xmlns:a16="http://schemas.microsoft.com/office/drawing/2014/main" xmlns="" id="{40442EF4-C6CB-26AC-A40A-522BFE7E9BF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BB1130C8-B3D9-8A12-11C6-9DC4F29B2CDE}"/>
              </a:ext>
            </a:extLst>
          </p:cNvPr>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0" name="Straight Connector 9">
            <a:extLst>
              <a:ext uri="{FF2B5EF4-FFF2-40B4-BE49-F238E27FC236}">
                <a16:creationId xmlns:a16="http://schemas.microsoft.com/office/drawing/2014/main" xmlns="" id="{C2C85441-69C4-A97A-BB8D-F9286DC15781}"/>
              </a:ext>
            </a:extLst>
          </p:cNvPr>
          <p:cNvCxnSpPr/>
          <p:nvPr/>
        </p:nvCxnSpPr>
        <p:spPr>
          <a:xfrm>
            <a:off x="838200" y="6023295"/>
            <a:ext cx="9698372" cy="0"/>
          </a:xfrm>
          <a:prstGeom prst="line">
            <a:avLst/>
          </a:prstGeom>
          <a:ln w="34925"/>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xmlns="" id="{14A9B3A8-A0FC-5AB4-5C90-4138E83A8592}"/>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615081" y="5662725"/>
            <a:ext cx="719866" cy="665723"/>
          </a:xfrm>
          <a:prstGeom prst="rect">
            <a:avLst/>
          </a:prstGeom>
        </p:spPr>
      </p:pic>
    </p:spTree>
    <p:extLst>
      <p:ext uri="{BB962C8B-B14F-4D97-AF65-F5344CB8AC3E}">
        <p14:creationId xmlns:p14="http://schemas.microsoft.com/office/powerpoint/2010/main" xmlns="" val="29464926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27F8C9-8BF9-14A8-FAAA-A70C3E6615D1}"/>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xmlns="" id="{EDCF0508-CDA0-EF3B-7352-6413FE04A91C}"/>
              </a:ext>
            </a:extLst>
          </p:cNvPr>
          <p:cNvSpPr>
            <a:spLocks noGrp="1"/>
          </p:cNvSpPr>
          <p:nvPr>
            <p:ph type="dt" sz="half" idx="10"/>
          </p:nvPr>
        </p:nvSpPr>
        <p:spPr/>
        <p:txBody>
          <a:bodyPr/>
          <a:lstStyle/>
          <a:p>
            <a:fld id="{48A87A34-81AB-432B-8DAE-1953F412C126}" type="datetimeFigureOut">
              <a:rPr lang="en-US" smtClean="0"/>
              <a:pPr/>
              <a:t>6/22/2024</a:t>
            </a:fld>
            <a:endParaRPr lang="en-US" dirty="0"/>
          </a:p>
        </p:txBody>
      </p:sp>
      <p:sp>
        <p:nvSpPr>
          <p:cNvPr id="4" name="Footer Placeholder 3">
            <a:extLst>
              <a:ext uri="{FF2B5EF4-FFF2-40B4-BE49-F238E27FC236}">
                <a16:creationId xmlns:a16="http://schemas.microsoft.com/office/drawing/2014/main" xmlns="" id="{E244324C-5EEA-6885-BD0B-7CAC5D8A290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1AF6C597-3407-549A-965F-304F2648A677}"/>
              </a:ext>
            </a:extLst>
          </p:cNvPr>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6" name="Straight Connector 5">
            <a:extLst>
              <a:ext uri="{FF2B5EF4-FFF2-40B4-BE49-F238E27FC236}">
                <a16:creationId xmlns:a16="http://schemas.microsoft.com/office/drawing/2014/main" xmlns="" id="{AAC6B011-7387-6D9F-6D6C-39DF439B88FA}"/>
              </a:ext>
            </a:extLst>
          </p:cNvPr>
          <p:cNvCxnSpPr/>
          <p:nvPr/>
        </p:nvCxnSpPr>
        <p:spPr>
          <a:xfrm>
            <a:off x="838200" y="6023295"/>
            <a:ext cx="9698372" cy="0"/>
          </a:xfrm>
          <a:prstGeom prst="line">
            <a:avLst/>
          </a:prstGeom>
          <a:ln w="34925"/>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xmlns="" id="{A247AE1F-006A-69FE-67F9-6D528076582F}"/>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615081" y="5662725"/>
            <a:ext cx="719866" cy="665723"/>
          </a:xfrm>
          <a:prstGeom prst="rect">
            <a:avLst/>
          </a:prstGeom>
        </p:spPr>
      </p:pic>
    </p:spTree>
    <p:extLst>
      <p:ext uri="{BB962C8B-B14F-4D97-AF65-F5344CB8AC3E}">
        <p14:creationId xmlns:p14="http://schemas.microsoft.com/office/powerpoint/2010/main" xmlns="" val="17019074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C2A4160-3CF5-FBDB-4D2D-3B7B5B53745B}"/>
              </a:ext>
            </a:extLst>
          </p:cNvPr>
          <p:cNvSpPr>
            <a:spLocks noGrp="1"/>
          </p:cNvSpPr>
          <p:nvPr>
            <p:ph type="dt" sz="half" idx="10"/>
          </p:nvPr>
        </p:nvSpPr>
        <p:spPr/>
        <p:txBody>
          <a:bodyPr/>
          <a:lstStyle/>
          <a:p>
            <a:fld id="{48A87A34-81AB-432B-8DAE-1953F412C126}" type="datetimeFigureOut">
              <a:rPr lang="en-US" smtClean="0"/>
              <a:pPr/>
              <a:t>6/22/2024</a:t>
            </a:fld>
            <a:endParaRPr lang="en-US" dirty="0"/>
          </a:p>
        </p:txBody>
      </p:sp>
      <p:sp>
        <p:nvSpPr>
          <p:cNvPr id="3" name="Footer Placeholder 2">
            <a:extLst>
              <a:ext uri="{FF2B5EF4-FFF2-40B4-BE49-F238E27FC236}">
                <a16:creationId xmlns:a16="http://schemas.microsoft.com/office/drawing/2014/main" xmlns="" id="{8D85D80B-020E-8EBC-656C-74C819FB035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534A4B1C-FE76-1A46-7304-0711FF47F6EA}"/>
              </a:ext>
            </a:extLst>
          </p:cNvPr>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5" name="Straight Connector 4">
            <a:extLst>
              <a:ext uri="{FF2B5EF4-FFF2-40B4-BE49-F238E27FC236}">
                <a16:creationId xmlns:a16="http://schemas.microsoft.com/office/drawing/2014/main" xmlns="" id="{2B499A58-AD67-6DB8-7F76-17129AF55C69}"/>
              </a:ext>
            </a:extLst>
          </p:cNvPr>
          <p:cNvCxnSpPr/>
          <p:nvPr/>
        </p:nvCxnSpPr>
        <p:spPr>
          <a:xfrm>
            <a:off x="838200" y="6023295"/>
            <a:ext cx="9698372" cy="0"/>
          </a:xfrm>
          <a:prstGeom prst="line">
            <a:avLst/>
          </a:prstGeom>
          <a:ln w="34925"/>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xmlns="" id="{08C4A461-48C7-E7A6-A963-DB8F22C2EF78}"/>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615081" y="5662725"/>
            <a:ext cx="719866" cy="665723"/>
          </a:xfrm>
          <a:prstGeom prst="rect">
            <a:avLst/>
          </a:prstGeom>
        </p:spPr>
      </p:pic>
    </p:spTree>
    <p:extLst>
      <p:ext uri="{BB962C8B-B14F-4D97-AF65-F5344CB8AC3E}">
        <p14:creationId xmlns:p14="http://schemas.microsoft.com/office/powerpoint/2010/main" xmlns="" val="30781355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4F1123-7E11-4FF8-FADA-4533397EAC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36CE2D75-3879-7D28-5111-FEEAF53CBA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xmlns="" id="{CB1BBDC8-F19A-9F95-8516-77B5E6C35F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BEAC966-08AD-9514-D9D2-B0324196F9BF}"/>
              </a:ext>
            </a:extLst>
          </p:cNvPr>
          <p:cNvSpPr>
            <a:spLocks noGrp="1"/>
          </p:cNvSpPr>
          <p:nvPr>
            <p:ph type="dt" sz="half" idx="10"/>
          </p:nvPr>
        </p:nvSpPr>
        <p:spPr/>
        <p:txBody>
          <a:bodyPr/>
          <a:lstStyle/>
          <a:p>
            <a:fld id="{48A87A34-81AB-432B-8DAE-1953F412C126}" type="datetimeFigureOut">
              <a:rPr lang="en-US" smtClean="0"/>
              <a:pPr/>
              <a:t>6/22/2024</a:t>
            </a:fld>
            <a:endParaRPr lang="en-US" dirty="0"/>
          </a:p>
        </p:txBody>
      </p:sp>
      <p:sp>
        <p:nvSpPr>
          <p:cNvPr id="6" name="Footer Placeholder 5">
            <a:extLst>
              <a:ext uri="{FF2B5EF4-FFF2-40B4-BE49-F238E27FC236}">
                <a16:creationId xmlns:a16="http://schemas.microsoft.com/office/drawing/2014/main" xmlns="" id="{9B047367-0E21-6DD2-0560-E9D824EE14A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0F0A6D27-905B-9755-9E72-D103FC648A1E}"/>
              </a:ext>
            </a:extLst>
          </p:cNvPr>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8" name="Straight Connector 7">
            <a:extLst>
              <a:ext uri="{FF2B5EF4-FFF2-40B4-BE49-F238E27FC236}">
                <a16:creationId xmlns:a16="http://schemas.microsoft.com/office/drawing/2014/main" xmlns="" id="{8CF436C7-F049-AAC5-EBA7-AE227B74C9E6}"/>
              </a:ext>
            </a:extLst>
          </p:cNvPr>
          <p:cNvCxnSpPr/>
          <p:nvPr/>
        </p:nvCxnSpPr>
        <p:spPr>
          <a:xfrm>
            <a:off x="838200" y="6023295"/>
            <a:ext cx="9698372" cy="0"/>
          </a:xfrm>
          <a:prstGeom prst="line">
            <a:avLst/>
          </a:prstGeom>
          <a:ln w="34925"/>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xmlns="" id="{27299AAA-38A0-FF22-F8D6-390150B9619D}"/>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615081" y="5662725"/>
            <a:ext cx="719866" cy="665723"/>
          </a:xfrm>
          <a:prstGeom prst="rect">
            <a:avLst/>
          </a:prstGeom>
        </p:spPr>
      </p:pic>
    </p:spTree>
    <p:extLst>
      <p:ext uri="{BB962C8B-B14F-4D97-AF65-F5344CB8AC3E}">
        <p14:creationId xmlns:p14="http://schemas.microsoft.com/office/powerpoint/2010/main" xmlns="" val="3730148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2F7540-EEFB-4DB3-0A03-A9CA0E91C07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FDB09DE5-7FDA-346E-8C67-98C727B2BC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DA661AA1-B0A0-023D-6BBF-0DEFBC76AD0B}"/>
              </a:ext>
            </a:extLst>
          </p:cNvPr>
          <p:cNvSpPr>
            <a:spLocks noGrp="1"/>
          </p:cNvSpPr>
          <p:nvPr>
            <p:ph type="dt" sz="half" idx="10"/>
          </p:nvPr>
        </p:nvSpPr>
        <p:spPr/>
        <p:txBody>
          <a:bodyPr/>
          <a:lstStyle/>
          <a:p>
            <a:fld id="{48A87A34-81AB-432B-8DAE-1953F412C126}" type="datetimeFigureOut">
              <a:rPr lang="en-US" smtClean="0"/>
              <a:pPr/>
              <a:t>6/22/2024</a:t>
            </a:fld>
            <a:endParaRPr lang="en-US" dirty="0"/>
          </a:p>
        </p:txBody>
      </p:sp>
      <p:sp>
        <p:nvSpPr>
          <p:cNvPr id="5" name="Footer Placeholder 4">
            <a:extLst>
              <a:ext uri="{FF2B5EF4-FFF2-40B4-BE49-F238E27FC236}">
                <a16:creationId xmlns:a16="http://schemas.microsoft.com/office/drawing/2014/main" xmlns="" id="{E89F8E75-AF11-46CF-407F-0989FEF4A4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1FF77AFC-6B16-98A6-D507-AF412577474B}"/>
              </a:ext>
            </a:extLst>
          </p:cNvPr>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7" name="Straight Connector 6">
            <a:extLst>
              <a:ext uri="{FF2B5EF4-FFF2-40B4-BE49-F238E27FC236}">
                <a16:creationId xmlns:a16="http://schemas.microsoft.com/office/drawing/2014/main" xmlns="" id="{1F9962FD-90EE-94E8-9874-2946FEA401A3}"/>
              </a:ext>
            </a:extLst>
          </p:cNvPr>
          <p:cNvCxnSpPr/>
          <p:nvPr/>
        </p:nvCxnSpPr>
        <p:spPr>
          <a:xfrm>
            <a:off x="847436" y="6087947"/>
            <a:ext cx="9698372" cy="0"/>
          </a:xfrm>
          <a:prstGeom prst="line">
            <a:avLst/>
          </a:prstGeom>
          <a:ln w="34925"/>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xmlns="" id="{65D2E23A-C855-D751-7E05-AA602E17A6B3}"/>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615081" y="5745849"/>
            <a:ext cx="719866" cy="665723"/>
          </a:xfrm>
          <a:prstGeom prst="rect">
            <a:avLst/>
          </a:prstGeom>
        </p:spPr>
      </p:pic>
    </p:spTree>
    <p:extLst>
      <p:ext uri="{BB962C8B-B14F-4D97-AF65-F5344CB8AC3E}">
        <p14:creationId xmlns:p14="http://schemas.microsoft.com/office/powerpoint/2010/main" xmlns="" val="12698521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5949A1-1847-98D5-2ED3-F2162F5DBD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xmlns="" id="{290E7809-EDD6-DBA2-2BB6-C0C020ED20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IN"/>
          </a:p>
        </p:txBody>
      </p:sp>
      <p:sp>
        <p:nvSpPr>
          <p:cNvPr id="4" name="Text Placeholder 3">
            <a:extLst>
              <a:ext uri="{FF2B5EF4-FFF2-40B4-BE49-F238E27FC236}">
                <a16:creationId xmlns:a16="http://schemas.microsoft.com/office/drawing/2014/main" xmlns="" id="{E7EF7A5E-CF6A-1EFB-AED9-59632995A0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CD9DE9B-F31E-FFB8-B082-63B435D2ECD4}"/>
              </a:ext>
            </a:extLst>
          </p:cNvPr>
          <p:cNvSpPr>
            <a:spLocks noGrp="1"/>
          </p:cNvSpPr>
          <p:nvPr>
            <p:ph type="dt" sz="half" idx="10"/>
          </p:nvPr>
        </p:nvSpPr>
        <p:spPr/>
        <p:txBody>
          <a:bodyPr/>
          <a:lstStyle/>
          <a:p>
            <a:fld id="{48A87A34-81AB-432B-8DAE-1953F412C126}" type="datetimeFigureOut">
              <a:rPr lang="en-US" smtClean="0"/>
              <a:pPr/>
              <a:t>6/22/2024</a:t>
            </a:fld>
            <a:endParaRPr lang="en-US" dirty="0"/>
          </a:p>
        </p:txBody>
      </p:sp>
      <p:sp>
        <p:nvSpPr>
          <p:cNvPr id="6" name="Footer Placeholder 5">
            <a:extLst>
              <a:ext uri="{FF2B5EF4-FFF2-40B4-BE49-F238E27FC236}">
                <a16:creationId xmlns:a16="http://schemas.microsoft.com/office/drawing/2014/main" xmlns="" id="{6446847F-913E-AF11-4FEA-26E1799654B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3A109487-CF3C-7EC3-675C-DA615C9D8138}"/>
              </a:ext>
            </a:extLst>
          </p:cNvPr>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8" name="Straight Connector 7">
            <a:extLst>
              <a:ext uri="{FF2B5EF4-FFF2-40B4-BE49-F238E27FC236}">
                <a16:creationId xmlns:a16="http://schemas.microsoft.com/office/drawing/2014/main" xmlns="" id="{74BF3419-D348-817B-8B23-7EBA843985E0}"/>
              </a:ext>
            </a:extLst>
          </p:cNvPr>
          <p:cNvCxnSpPr/>
          <p:nvPr/>
        </p:nvCxnSpPr>
        <p:spPr>
          <a:xfrm>
            <a:off x="838200" y="6023295"/>
            <a:ext cx="9698372" cy="0"/>
          </a:xfrm>
          <a:prstGeom prst="line">
            <a:avLst/>
          </a:prstGeom>
          <a:ln w="34925"/>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xmlns="" id="{39D58281-CBCC-F59D-4794-47085DC5EA6B}"/>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615081" y="5662725"/>
            <a:ext cx="719866" cy="665723"/>
          </a:xfrm>
          <a:prstGeom prst="rect">
            <a:avLst/>
          </a:prstGeom>
        </p:spPr>
      </p:pic>
    </p:spTree>
    <p:extLst>
      <p:ext uri="{BB962C8B-B14F-4D97-AF65-F5344CB8AC3E}">
        <p14:creationId xmlns:p14="http://schemas.microsoft.com/office/powerpoint/2010/main" xmlns="" val="13754304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0D9E9C-B5AC-A73D-E896-4772ABB348ED}"/>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6B6CC404-E613-1DA5-1A63-3922BCBF01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ADA2FD75-6C2D-5265-FE89-F35C72BA3740}"/>
              </a:ext>
            </a:extLst>
          </p:cNvPr>
          <p:cNvSpPr>
            <a:spLocks noGrp="1"/>
          </p:cNvSpPr>
          <p:nvPr>
            <p:ph type="dt" sz="half" idx="10"/>
          </p:nvPr>
        </p:nvSpPr>
        <p:spPr/>
        <p:txBody>
          <a:bodyPr/>
          <a:lstStyle/>
          <a:p>
            <a:fld id="{48A87A34-81AB-432B-8DAE-1953F412C126}" type="datetimeFigureOut">
              <a:rPr lang="en-US" smtClean="0"/>
              <a:pPr/>
              <a:t>6/22/2024</a:t>
            </a:fld>
            <a:endParaRPr lang="en-US" dirty="0"/>
          </a:p>
        </p:txBody>
      </p:sp>
      <p:sp>
        <p:nvSpPr>
          <p:cNvPr id="5" name="Footer Placeholder 4">
            <a:extLst>
              <a:ext uri="{FF2B5EF4-FFF2-40B4-BE49-F238E27FC236}">
                <a16:creationId xmlns:a16="http://schemas.microsoft.com/office/drawing/2014/main" xmlns="" id="{992E43E3-9728-C567-2B59-512832298D0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32951492-BE06-3C8D-64F3-3B2B6D7F5BEB}"/>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28812160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0FA622E-E199-D560-D0F4-8B4CEAACB2F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73A7ACB3-304A-FACF-6C9F-B4769E28B76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1C92FC8E-9359-F950-87EA-5B8294916219}"/>
              </a:ext>
            </a:extLst>
          </p:cNvPr>
          <p:cNvSpPr>
            <a:spLocks noGrp="1"/>
          </p:cNvSpPr>
          <p:nvPr>
            <p:ph type="dt" sz="half" idx="10"/>
          </p:nvPr>
        </p:nvSpPr>
        <p:spPr/>
        <p:txBody>
          <a:bodyPr/>
          <a:lstStyle/>
          <a:p>
            <a:fld id="{48A87A34-81AB-432B-8DAE-1953F412C126}" type="datetimeFigureOut">
              <a:rPr lang="en-US" smtClean="0"/>
              <a:pPr/>
              <a:t>6/22/2024</a:t>
            </a:fld>
            <a:endParaRPr lang="en-US" dirty="0"/>
          </a:p>
        </p:txBody>
      </p:sp>
      <p:sp>
        <p:nvSpPr>
          <p:cNvPr id="5" name="Footer Placeholder 4">
            <a:extLst>
              <a:ext uri="{FF2B5EF4-FFF2-40B4-BE49-F238E27FC236}">
                <a16:creationId xmlns:a16="http://schemas.microsoft.com/office/drawing/2014/main" xmlns="" id="{EF5F2A34-68CB-6E38-F56A-BDF304FB6E9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7DB2A5D0-D911-ECD2-02AF-A88B1530A3F1}"/>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3590575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54E2BA-BCD5-6A16-EDBA-6AE5ACDF58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xmlns="" id="{82D42979-F4D4-4F42-A166-66D4C416E2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1674C6C2-69C6-E275-51A2-A5BC2F48DA9E}"/>
              </a:ext>
            </a:extLst>
          </p:cNvPr>
          <p:cNvSpPr>
            <a:spLocks noGrp="1"/>
          </p:cNvSpPr>
          <p:nvPr>
            <p:ph type="dt" sz="half" idx="10"/>
          </p:nvPr>
        </p:nvSpPr>
        <p:spPr/>
        <p:txBody>
          <a:bodyPr/>
          <a:lstStyle/>
          <a:p>
            <a:fld id="{48A87A34-81AB-432B-8DAE-1953F412C126}" type="datetimeFigureOut">
              <a:rPr lang="en-US" smtClean="0"/>
              <a:pPr/>
              <a:t>6/22/2024</a:t>
            </a:fld>
            <a:endParaRPr lang="en-US" dirty="0"/>
          </a:p>
        </p:txBody>
      </p:sp>
      <p:sp>
        <p:nvSpPr>
          <p:cNvPr id="5" name="Footer Placeholder 4">
            <a:extLst>
              <a:ext uri="{FF2B5EF4-FFF2-40B4-BE49-F238E27FC236}">
                <a16:creationId xmlns:a16="http://schemas.microsoft.com/office/drawing/2014/main" xmlns="" id="{8D4E3732-14F1-D27B-A71E-7D7745A177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319E56A4-14C9-AA43-0A2C-2B33524263AC}"/>
              </a:ext>
            </a:extLst>
          </p:cNvPr>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7" name="Straight Connector 6">
            <a:extLst>
              <a:ext uri="{FF2B5EF4-FFF2-40B4-BE49-F238E27FC236}">
                <a16:creationId xmlns:a16="http://schemas.microsoft.com/office/drawing/2014/main" xmlns="" id="{954E3A5A-5399-4DED-EB93-060520CACA97}"/>
              </a:ext>
            </a:extLst>
          </p:cNvPr>
          <p:cNvCxnSpPr/>
          <p:nvPr/>
        </p:nvCxnSpPr>
        <p:spPr>
          <a:xfrm>
            <a:off x="838200" y="6023295"/>
            <a:ext cx="9698372" cy="0"/>
          </a:xfrm>
          <a:prstGeom prst="line">
            <a:avLst/>
          </a:prstGeom>
          <a:ln w="34925"/>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xmlns="" id="{EC6B83BA-CCBC-9C5F-0264-61302731AF6A}"/>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615081" y="5662725"/>
            <a:ext cx="719866" cy="665723"/>
          </a:xfrm>
          <a:prstGeom prst="rect">
            <a:avLst/>
          </a:prstGeom>
        </p:spPr>
      </p:pic>
    </p:spTree>
    <p:extLst>
      <p:ext uri="{BB962C8B-B14F-4D97-AF65-F5344CB8AC3E}">
        <p14:creationId xmlns:p14="http://schemas.microsoft.com/office/powerpoint/2010/main" xmlns="" val="175608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E1EDDE-C699-DD35-0B3A-39C34CF51F24}"/>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D3A3BF4B-9B5D-F3F4-55A4-E4DE8909B2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xmlns="" id="{BE08281F-CC6B-E46E-8F26-D3508ABAFFB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xmlns="" id="{597EBFA1-3BC7-5D82-3611-A3B3BD0CA014}"/>
              </a:ext>
            </a:extLst>
          </p:cNvPr>
          <p:cNvSpPr>
            <a:spLocks noGrp="1"/>
          </p:cNvSpPr>
          <p:nvPr>
            <p:ph type="dt" sz="half" idx="10"/>
          </p:nvPr>
        </p:nvSpPr>
        <p:spPr/>
        <p:txBody>
          <a:bodyPr/>
          <a:lstStyle/>
          <a:p>
            <a:fld id="{48A87A34-81AB-432B-8DAE-1953F412C126}" type="datetimeFigureOut">
              <a:rPr lang="en-US" smtClean="0"/>
              <a:pPr/>
              <a:t>6/22/2024</a:t>
            </a:fld>
            <a:endParaRPr lang="en-US" dirty="0"/>
          </a:p>
        </p:txBody>
      </p:sp>
      <p:sp>
        <p:nvSpPr>
          <p:cNvPr id="6" name="Footer Placeholder 5">
            <a:extLst>
              <a:ext uri="{FF2B5EF4-FFF2-40B4-BE49-F238E27FC236}">
                <a16:creationId xmlns:a16="http://schemas.microsoft.com/office/drawing/2014/main" xmlns="" id="{BE7AC4DF-4A22-95B5-48AB-F54685FD266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6FA80260-262F-E3E9-78FD-19668236E602}"/>
              </a:ext>
            </a:extLst>
          </p:cNvPr>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8" name="Straight Connector 7">
            <a:extLst>
              <a:ext uri="{FF2B5EF4-FFF2-40B4-BE49-F238E27FC236}">
                <a16:creationId xmlns:a16="http://schemas.microsoft.com/office/drawing/2014/main" xmlns="" id="{F88FB4F9-B938-4374-907E-B98896A10A9C}"/>
              </a:ext>
            </a:extLst>
          </p:cNvPr>
          <p:cNvCxnSpPr/>
          <p:nvPr/>
        </p:nvCxnSpPr>
        <p:spPr>
          <a:xfrm>
            <a:off x="838200" y="6023295"/>
            <a:ext cx="9698372" cy="0"/>
          </a:xfrm>
          <a:prstGeom prst="line">
            <a:avLst/>
          </a:prstGeom>
          <a:ln w="34925"/>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xmlns="" id="{D9C017BA-4768-5360-4AE0-E5B59D7DB686}"/>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615081" y="5662725"/>
            <a:ext cx="719866" cy="665723"/>
          </a:xfrm>
          <a:prstGeom prst="rect">
            <a:avLst/>
          </a:prstGeom>
        </p:spPr>
      </p:pic>
    </p:spTree>
    <p:extLst>
      <p:ext uri="{BB962C8B-B14F-4D97-AF65-F5344CB8AC3E}">
        <p14:creationId xmlns:p14="http://schemas.microsoft.com/office/powerpoint/2010/main" xmlns="" val="1507353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A0D4C1-E4B5-B30C-795D-32876F82398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4C823678-1FBD-57EC-5F6A-F591D89627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E88E5EE-0865-23AE-2B94-1E778B95486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xmlns="" id="{028C357A-9077-27C8-F671-9F823D51FB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CD84C1D5-E0F0-8174-C78D-792580D3F9C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xmlns="" id="{F9B9D11F-5C0D-CCE0-D09A-3F36257EDF80}"/>
              </a:ext>
            </a:extLst>
          </p:cNvPr>
          <p:cNvSpPr>
            <a:spLocks noGrp="1"/>
          </p:cNvSpPr>
          <p:nvPr>
            <p:ph type="dt" sz="half" idx="10"/>
          </p:nvPr>
        </p:nvSpPr>
        <p:spPr/>
        <p:txBody>
          <a:bodyPr/>
          <a:lstStyle/>
          <a:p>
            <a:fld id="{48A87A34-81AB-432B-8DAE-1953F412C126}" type="datetimeFigureOut">
              <a:rPr lang="en-US" smtClean="0"/>
              <a:pPr/>
              <a:t>6/22/2024</a:t>
            </a:fld>
            <a:endParaRPr lang="en-US" dirty="0"/>
          </a:p>
        </p:txBody>
      </p:sp>
      <p:sp>
        <p:nvSpPr>
          <p:cNvPr id="8" name="Footer Placeholder 7">
            <a:extLst>
              <a:ext uri="{FF2B5EF4-FFF2-40B4-BE49-F238E27FC236}">
                <a16:creationId xmlns:a16="http://schemas.microsoft.com/office/drawing/2014/main" xmlns="" id="{40442EF4-C6CB-26AC-A40A-522BFE7E9BF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BB1130C8-B3D9-8A12-11C6-9DC4F29B2CDE}"/>
              </a:ext>
            </a:extLst>
          </p:cNvPr>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0" name="Straight Connector 9">
            <a:extLst>
              <a:ext uri="{FF2B5EF4-FFF2-40B4-BE49-F238E27FC236}">
                <a16:creationId xmlns:a16="http://schemas.microsoft.com/office/drawing/2014/main" xmlns="" id="{C2C85441-69C4-A97A-BB8D-F9286DC15781}"/>
              </a:ext>
            </a:extLst>
          </p:cNvPr>
          <p:cNvCxnSpPr/>
          <p:nvPr/>
        </p:nvCxnSpPr>
        <p:spPr>
          <a:xfrm>
            <a:off x="838200" y="6023295"/>
            <a:ext cx="9698372" cy="0"/>
          </a:xfrm>
          <a:prstGeom prst="line">
            <a:avLst/>
          </a:prstGeom>
          <a:ln w="34925"/>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xmlns="" id="{14A9B3A8-A0FC-5AB4-5C90-4138E83A8592}"/>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615081" y="5662725"/>
            <a:ext cx="719866" cy="665723"/>
          </a:xfrm>
          <a:prstGeom prst="rect">
            <a:avLst/>
          </a:prstGeom>
        </p:spPr>
      </p:pic>
    </p:spTree>
    <p:extLst>
      <p:ext uri="{BB962C8B-B14F-4D97-AF65-F5344CB8AC3E}">
        <p14:creationId xmlns:p14="http://schemas.microsoft.com/office/powerpoint/2010/main" xmlns="" val="2167110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27F8C9-8BF9-14A8-FAAA-A70C3E6615D1}"/>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xmlns="" id="{EDCF0508-CDA0-EF3B-7352-6413FE04A91C}"/>
              </a:ext>
            </a:extLst>
          </p:cNvPr>
          <p:cNvSpPr>
            <a:spLocks noGrp="1"/>
          </p:cNvSpPr>
          <p:nvPr>
            <p:ph type="dt" sz="half" idx="10"/>
          </p:nvPr>
        </p:nvSpPr>
        <p:spPr/>
        <p:txBody>
          <a:bodyPr/>
          <a:lstStyle/>
          <a:p>
            <a:fld id="{48A87A34-81AB-432B-8DAE-1953F412C126}" type="datetimeFigureOut">
              <a:rPr lang="en-US" smtClean="0"/>
              <a:pPr/>
              <a:t>6/22/2024</a:t>
            </a:fld>
            <a:endParaRPr lang="en-US" dirty="0"/>
          </a:p>
        </p:txBody>
      </p:sp>
      <p:sp>
        <p:nvSpPr>
          <p:cNvPr id="4" name="Footer Placeholder 3">
            <a:extLst>
              <a:ext uri="{FF2B5EF4-FFF2-40B4-BE49-F238E27FC236}">
                <a16:creationId xmlns:a16="http://schemas.microsoft.com/office/drawing/2014/main" xmlns="" id="{E244324C-5EEA-6885-BD0B-7CAC5D8A290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1AF6C597-3407-549A-965F-304F2648A677}"/>
              </a:ext>
            </a:extLst>
          </p:cNvPr>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6" name="Straight Connector 5">
            <a:extLst>
              <a:ext uri="{FF2B5EF4-FFF2-40B4-BE49-F238E27FC236}">
                <a16:creationId xmlns:a16="http://schemas.microsoft.com/office/drawing/2014/main" xmlns="" id="{AAC6B011-7387-6D9F-6D6C-39DF439B88FA}"/>
              </a:ext>
            </a:extLst>
          </p:cNvPr>
          <p:cNvCxnSpPr/>
          <p:nvPr/>
        </p:nvCxnSpPr>
        <p:spPr>
          <a:xfrm>
            <a:off x="838200" y="6023295"/>
            <a:ext cx="9698372" cy="0"/>
          </a:xfrm>
          <a:prstGeom prst="line">
            <a:avLst/>
          </a:prstGeom>
          <a:ln w="34925"/>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xmlns="" id="{A247AE1F-006A-69FE-67F9-6D528076582F}"/>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615081" y="5662725"/>
            <a:ext cx="719866" cy="665723"/>
          </a:xfrm>
          <a:prstGeom prst="rect">
            <a:avLst/>
          </a:prstGeom>
        </p:spPr>
      </p:pic>
    </p:spTree>
    <p:extLst>
      <p:ext uri="{BB962C8B-B14F-4D97-AF65-F5344CB8AC3E}">
        <p14:creationId xmlns:p14="http://schemas.microsoft.com/office/powerpoint/2010/main" xmlns="" val="3700976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C2A4160-3CF5-FBDB-4D2D-3B7B5B53745B}"/>
              </a:ext>
            </a:extLst>
          </p:cNvPr>
          <p:cNvSpPr>
            <a:spLocks noGrp="1"/>
          </p:cNvSpPr>
          <p:nvPr>
            <p:ph type="dt" sz="half" idx="10"/>
          </p:nvPr>
        </p:nvSpPr>
        <p:spPr/>
        <p:txBody>
          <a:bodyPr/>
          <a:lstStyle/>
          <a:p>
            <a:fld id="{48A87A34-81AB-432B-8DAE-1953F412C126}" type="datetimeFigureOut">
              <a:rPr lang="en-US" smtClean="0"/>
              <a:pPr/>
              <a:t>6/22/2024</a:t>
            </a:fld>
            <a:endParaRPr lang="en-US" dirty="0"/>
          </a:p>
        </p:txBody>
      </p:sp>
      <p:sp>
        <p:nvSpPr>
          <p:cNvPr id="3" name="Footer Placeholder 2">
            <a:extLst>
              <a:ext uri="{FF2B5EF4-FFF2-40B4-BE49-F238E27FC236}">
                <a16:creationId xmlns:a16="http://schemas.microsoft.com/office/drawing/2014/main" xmlns="" id="{8D85D80B-020E-8EBC-656C-74C819FB035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534A4B1C-FE76-1A46-7304-0711FF47F6EA}"/>
              </a:ext>
            </a:extLst>
          </p:cNvPr>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5" name="Straight Connector 4">
            <a:extLst>
              <a:ext uri="{FF2B5EF4-FFF2-40B4-BE49-F238E27FC236}">
                <a16:creationId xmlns:a16="http://schemas.microsoft.com/office/drawing/2014/main" xmlns="" id="{2B499A58-AD67-6DB8-7F76-17129AF55C69}"/>
              </a:ext>
            </a:extLst>
          </p:cNvPr>
          <p:cNvCxnSpPr/>
          <p:nvPr/>
        </p:nvCxnSpPr>
        <p:spPr>
          <a:xfrm>
            <a:off x="838200" y="6023295"/>
            <a:ext cx="9698372" cy="0"/>
          </a:xfrm>
          <a:prstGeom prst="line">
            <a:avLst/>
          </a:prstGeom>
          <a:ln w="34925"/>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xmlns="" id="{08C4A461-48C7-E7A6-A963-DB8F22C2EF78}"/>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615081" y="5662725"/>
            <a:ext cx="719866" cy="665723"/>
          </a:xfrm>
          <a:prstGeom prst="rect">
            <a:avLst/>
          </a:prstGeom>
        </p:spPr>
      </p:pic>
    </p:spTree>
    <p:extLst>
      <p:ext uri="{BB962C8B-B14F-4D97-AF65-F5344CB8AC3E}">
        <p14:creationId xmlns:p14="http://schemas.microsoft.com/office/powerpoint/2010/main" xmlns="" val="945099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4F1123-7E11-4FF8-FADA-4533397EAC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36CE2D75-3879-7D28-5111-FEEAF53CBA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xmlns="" id="{CB1BBDC8-F19A-9F95-8516-77B5E6C35F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BEAC966-08AD-9514-D9D2-B0324196F9BF}"/>
              </a:ext>
            </a:extLst>
          </p:cNvPr>
          <p:cNvSpPr>
            <a:spLocks noGrp="1"/>
          </p:cNvSpPr>
          <p:nvPr>
            <p:ph type="dt" sz="half" idx="10"/>
          </p:nvPr>
        </p:nvSpPr>
        <p:spPr/>
        <p:txBody>
          <a:bodyPr/>
          <a:lstStyle/>
          <a:p>
            <a:fld id="{48A87A34-81AB-432B-8DAE-1953F412C126}" type="datetimeFigureOut">
              <a:rPr lang="en-US" smtClean="0"/>
              <a:pPr/>
              <a:t>6/22/2024</a:t>
            </a:fld>
            <a:endParaRPr lang="en-US" dirty="0"/>
          </a:p>
        </p:txBody>
      </p:sp>
      <p:sp>
        <p:nvSpPr>
          <p:cNvPr id="6" name="Footer Placeholder 5">
            <a:extLst>
              <a:ext uri="{FF2B5EF4-FFF2-40B4-BE49-F238E27FC236}">
                <a16:creationId xmlns:a16="http://schemas.microsoft.com/office/drawing/2014/main" xmlns="" id="{9B047367-0E21-6DD2-0560-E9D824EE14A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0F0A6D27-905B-9755-9E72-D103FC648A1E}"/>
              </a:ext>
            </a:extLst>
          </p:cNvPr>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8" name="Straight Connector 7">
            <a:extLst>
              <a:ext uri="{FF2B5EF4-FFF2-40B4-BE49-F238E27FC236}">
                <a16:creationId xmlns:a16="http://schemas.microsoft.com/office/drawing/2014/main" xmlns="" id="{8CF436C7-F049-AAC5-EBA7-AE227B74C9E6}"/>
              </a:ext>
            </a:extLst>
          </p:cNvPr>
          <p:cNvCxnSpPr/>
          <p:nvPr/>
        </p:nvCxnSpPr>
        <p:spPr>
          <a:xfrm>
            <a:off x="838200" y="6023295"/>
            <a:ext cx="9698372" cy="0"/>
          </a:xfrm>
          <a:prstGeom prst="line">
            <a:avLst/>
          </a:prstGeom>
          <a:ln w="34925"/>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xmlns="" id="{27299AAA-38A0-FF22-F8D6-390150B9619D}"/>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615081" y="5662725"/>
            <a:ext cx="719866" cy="665723"/>
          </a:xfrm>
          <a:prstGeom prst="rect">
            <a:avLst/>
          </a:prstGeom>
        </p:spPr>
      </p:pic>
    </p:spTree>
    <p:extLst>
      <p:ext uri="{BB962C8B-B14F-4D97-AF65-F5344CB8AC3E}">
        <p14:creationId xmlns:p14="http://schemas.microsoft.com/office/powerpoint/2010/main" xmlns="" val="127246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5949A1-1847-98D5-2ED3-F2162F5DBD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xmlns="" id="{290E7809-EDD6-DBA2-2BB6-C0C020ED20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IN"/>
          </a:p>
        </p:txBody>
      </p:sp>
      <p:sp>
        <p:nvSpPr>
          <p:cNvPr id="4" name="Text Placeholder 3">
            <a:extLst>
              <a:ext uri="{FF2B5EF4-FFF2-40B4-BE49-F238E27FC236}">
                <a16:creationId xmlns:a16="http://schemas.microsoft.com/office/drawing/2014/main" xmlns="" id="{E7EF7A5E-CF6A-1EFB-AED9-59632995A0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CD9DE9B-F31E-FFB8-B082-63B435D2ECD4}"/>
              </a:ext>
            </a:extLst>
          </p:cNvPr>
          <p:cNvSpPr>
            <a:spLocks noGrp="1"/>
          </p:cNvSpPr>
          <p:nvPr>
            <p:ph type="dt" sz="half" idx="10"/>
          </p:nvPr>
        </p:nvSpPr>
        <p:spPr/>
        <p:txBody>
          <a:bodyPr/>
          <a:lstStyle/>
          <a:p>
            <a:fld id="{48A87A34-81AB-432B-8DAE-1953F412C126}" type="datetimeFigureOut">
              <a:rPr lang="en-US" smtClean="0"/>
              <a:pPr/>
              <a:t>6/22/2024</a:t>
            </a:fld>
            <a:endParaRPr lang="en-US" dirty="0"/>
          </a:p>
        </p:txBody>
      </p:sp>
      <p:sp>
        <p:nvSpPr>
          <p:cNvPr id="6" name="Footer Placeholder 5">
            <a:extLst>
              <a:ext uri="{FF2B5EF4-FFF2-40B4-BE49-F238E27FC236}">
                <a16:creationId xmlns:a16="http://schemas.microsoft.com/office/drawing/2014/main" xmlns="" id="{6446847F-913E-AF11-4FEA-26E1799654B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3A109487-CF3C-7EC3-675C-DA615C9D8138}"/>
              </a:ext>
            </a:extLst>
          </p:cNvPr>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8" name="Straight Connector 7">
            <a:extLst>
              <a:ext uri="{FF2B5EF4-FFF2-40B4-BE49-F238E27FC236}">
                <a16:creationId xmlns:a16="http://schemas.microsoft.com/office/drawing/2014/main" xmlns="" id="{74BF3419-D348-817B-8B23-7EBA843985E0}"/>
              </a:ext>
            </a:extLst>
          </p:cNvPr>
          <p:cNvCxnSpPr/>
          <p:nvPr/>
        </p:nvCxnSpPr>
        <p:spPr>
          <a:xfrm>
            <a:off x="838200" y="6023295"/>
            <a:ext cx="9698372" cy="0"/>
          </a:xfrm>
          <a:prstGeom prst="line">
            <a:avLst/>
          </a:prstGeom>
          <a:ln w="34925"/>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xmlns="" id="{39D58281-CBCC-F59D-4794-47085DC5EA6B}"/>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615081" y="5662725"/>
            <a:ext cx="719866" cy="665723"/>
          </a:xfrm>
          <a:prstGeom prst="rect">
            <a:avLst/>
          </a:prstGeom>
        </p:spPr>
      </p:pic>
    </p:spTree>
    <p:extLst>
      <p:ext uri="{BB962C8B-B14F-4D97-AF65-F5344CB8AC3E}">
        <p14:creationId xmlns:p14="http://schemas.microsoft.com/office/powerpoint/2010/main" xmlns="" val="2761095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1000"/>
            <a:lum/>
          </a:blip>
          <a:srcRect/>
          <a:stretch>
            <a:fillRect l="-2000" r="-2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68823E21-7A17-9830-67CA-B24AA4B8E9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6568DE72-3E03-E789-B455-55D0957E05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AD789A16-F1E7-357A-3F28-070B5435B2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6/22/2024</a:t>
            </a:fld>
            <a:endParaRPr lang="en-US" dirty="0"/>
          </a:p>
        </p:txBody>
      </p:sp>
      <p:sp>
        <p:nvSpPr>
          <p:cNvPr id="5" name="Footer Placeholder 4">
            <a:extLst>
              <a:ext uri="{FF2B5EF4-FFF2-40B4-BE49-F238E27FC236}">
                <a16:creationId xmlns:a16="http://schemas.microsoft.com/office/drawing/2014/main" xmlns="" id="{86790C27-5266-0E45-122A-DA374C40A0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6E7ED2F8-A502-86DA-E356-8AD4F3695A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1669772185"/>
      </p:ext>
    </p:extLst>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1000"/>
            <a:lum/>
          </a:blip>
          <a:srcRect/>
          <a:stretch>
            <a:fillRect l="-2000" r="-2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68823E21-7A17-9830-67CA-B24AA4B8E9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6568DE72-3E03-E789-B455-55D0957E05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AD789A16-F1E7-357A-3F28-070B5435B2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6/22/2024</a:t>
            </a:fld>
            <a:endParaRPr lang="en-US" dirty="0"/>
          </a:p>
        </p:txBody>
      </p:sp>
      <p:sp>
        <p:nvSpPr>
          <p:cNvPr id="5" name="Footer Placeholder 4">
            <a:extLst>
              <a:ext uri="{FF2B5EF4-FFF2-40B4-BE49-F238E27FC236}">
                <a16:creationId xmlns:a16="http://schemas.microsoft.com/office/drawing/2014/main" xmlns="" id="{86790C27-5266-0E45-122A-DA374C40A0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6E7ED2F8-A502-86DA-E356-8AD4F3695A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1437320936"/>
      </p:ext>
    </p:extLst>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C4E808-A4FC-A44B-A3B6-5A8B2F14F930}"/>
              </a:ext>
            </a:extLst>
          </p:cNvPr>
          <p:cNvSpPr>
            <a:spLocks noGrp="1"/>
          </p:cNvSpPr>
          <p:nvPr>
            <p:ph type="ctrTitle"/>
          </p:nvPr>
        </p:nvSpPr>
        <p:spPr>
          <a:xfrm>
            <a:off x="1524000" y="2800855"/>
            <a:ext cx="9144000" cy="1256290"/>
          </a:xfrm>
        </p:spPr>
        <p:txBody>
          <a:bodyPr>
            <a:normAutofit fontScale="90000"/>
          </a:bodyPr>
          <a:lstStyle/>
          <a:p>
            <a:r>
              <a:rPr lang="en-US" b="1" dirty="0"/>
              <a:t>ATRAUMATIC RESTORATIVE TREATMENT (ART) </a:t>
            </a:r>
          </a:p>
        </p:txBody>
      </p:sp>
      <p:sp>
        <p:nvSpPr>
          <p:cNvPr id="5" name="Subtitle 4">
            <a:extLst>
              <a:ext uri="{FF2B5EF4-FFF2-40B4-BE49-F238E27FC236}">
                <a16:creationId xmlns:a16="http://schemas.microsoft.com/office/drawing/2014/main" xmlns="" id="{1C28F8EE-8A4A-5F49-B318-B7C9DE552D56}"/>
              </a:ext>
            </a:extLst>
          </p:cNvPr>
          <p:cNvSpPr>
            <a:spLocks noGrp="1"/>
          </p:cNvSpPr>
          <p:nvPr>
            <p:ph type="subTitle" idx="1"/>
          </p:nvPr>
        </p:nvSpPr>
        <p:spPr>
          <a:xfrm>
            <a:off x="7086600" y="4876800"/>
            <a:ext cx="3581400" cy="1752600"/>
          </a:xfrm>
        </p:spPr>
        <p:txBody>
          <a:bodyPr/>
          <a:lstStyle/>
          <a:p>
            <a:r>
              <a:rPr lang="en-IN" dirty="0" smtClean="0"/>
              <a:t>DR LYNETTE BEENA</a:t>
            </a:r>
          </a:p>
          <a:p>
            <a:r>
              <a:rPr lang="en-IN" dirty="0" smtClean="0"/>
              <a:t>Dept  of PHD</a:t>
            </a:r>
            <a:endParaRPr lang="en-IN" dirty="0"/>
          </a:p>
        </p:txBody>
      </p:sp>
    </p:spTree>
    <p:extLst>
      <p:ext uri="{BB962C8B-B14F-4D97-AF65-F5344CB8AC3E}">
        <p14:creationId xmlns:p14="http://schemas.microsoft.com/office/powerpoint/2010/main" xmlns="" val="3093421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42DE77-80EC-0B40-9F4C-106C8393A7AE}"/>
              </a:ext>
            </a:extLst>
          </p:cNvPr>
          <p:cNvSpPr>
            <a:spLocks noGrp="1"/>
          </p:cNvSpPr>
          <p:nvPr>
            <p:ph type="title"/>
          </p:nvPr>
        </p:nvSpPr>
        <p:spPr/>
        <p:txBody>
          <a:bodyPr>
            <a:normAutofit/>
          </a:bodyPr>
          <a:lstStyle/>
          <a:p>
            <a:pPr algn="ctr"/>
            <a:r>
              <a:rPr lang="en-US" sz="4400" b="1" u="sng" dirty="0"/>
              <a:t>PROCEDURE</a:t>
            </a:r>
          </a:p>
        </p:txBody>
      </p:sp>
      <p:sp>
        <p:nvSpPr>
          <p:cNvPr id="3" name="Content Placeholder 2">
            <a:extLst>
              <a:ext uri="{FF2B5EF4-FFF2-40B4-BE49-F238E27FC236}">
                <a16:creationId xmlns:a16="http://schemas.microsoft.com/office/drawing/2014/main" xmlns="" id="{498C6FA6-B1A1-8A42-B30D-8C644C99C0EE}"/>
              </a:ext>
            </a:extLst>
          </p:cNvPr>
          <p:cNvSpPr>
            <a:spLocks noGrp="1"/>
          </p:cNvSpPr>
          <p:nvPr>
            <p:ph idx="1"/>
          </p:nvPr>
        </p:nvSpPr>
        <p:spPr/>
        <p:txBody>
          <a:bodyPr>
            <a:normAutofit/>
          </a:bodyPr>
          <a:lstStyle/>
          <a:p>
            <a:pPr marL="514350" indent="-514350">
              <a:lnSpc>
                <a:spcPct val="150000"/>
              </a:lnSpc>
              <a:buAutoNum type="arabicPeriod"/>
            </a:pPr>
            <a:r>
              <a:rPr lang="en-US" sz="2400" dirty="0">
                <a:latin typeface="Times New Roman" panose="02020603050405020304" pitchFamily="18" charset="0"/>
                <a:cs typeface="Times New Roman" panose="02020603050405020304" pitchFamily="18" charset="0"/>
              </a:rPr>
              <a:t>Arrange  a good working environment </a:t>
            </a:r>
          </a:p>
          <a:p>
            <a:pPr marL="514350" indent="-514350">
              <a:lnSpc>
                <a:spcPct val="150000"/>
              </a:lnSpc>
              <a:buAutoNum type="arabicPeriod"/>
            </a:pPr>
            <a:r>
              <a:rPr lang="en-US" sz="2400" dirty="0">
                <a:latin typeface="Times New Roman" panose="02020603050405020304" pitchFamily="18" charset="0"/>
                <a:cs typeface="Times New Roman" panose="02020603050405020304" pitchFamily="18" charset="0"/>
              </a:rPr>
              <a:t>Hygiene and control of cross infection </a:t>
            </a:r>
          </a:p>
          <a:p>
            <a:pPr marL="514350" indent="-514350">
              <a:lnSpc>
                <a:spcPct val="150000"/>
              </a:lnSpc>
              <a:buAutoNum type="arabicPeriod"/>
            </a:pPr>
            <a:r>
              <a:rPr lang="en-US" sz="2400" dirty="0">
                <a:latin typeface="Times New Roman" panose="02020603050405020304" pitchFamily="18" charset="0"/>
                <a:cs typeface="Times New Roman" panose="02020603050405020304" pitchFamily="18" charset="0"/>
              </a:rPr>
              <a:t>Restoring the cavity </a:t>
            </a: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858000" y="1930400"/>
            <a:ext cx="4491037" cy="3478211"/>
          </a:xfrm>
          <a:prstGeom prst="rect">
            <a:avLst/>
          </a:prstGeom>
          <a:ln>
            <a:noFill/>
          </a:ln>
          <a:effectLst>
            <a:softEdge rad="112500"/>
          </a:effectLst>
        </p:spPr>
      </p:pic>
    </p:spTree>
    <p:extLst>
      <p:ext uri="{BB962C8B-B14F-4D97-AF65-F5344CB8AC3E}">
        <p14:creationId xmlns:p14="http://schemas.microsoft.com/office/powerpoint/2010/main" xmlns="" val="991391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9C2EC5-3E12-084D-8529-5B86F24E3D35}"/>
              </a:ext>
            </a:extLst>
          </p:cNvPr>
          <p:cNvSpPr>
            <a:spLocks noGrp="1"/>
          </p:cNvSpPr>
          <p:nvPr>
            <p:ph type="title"/>
          </p:nvPr>
        </p:nvSpPr>
        <p:spPr>
          <a:xfrm>
            <a:off x="457200" y="274030"/>
            <a:ext cx="10440987" cy="1478570"/>
          </a:xfrm>
        </p:spPr>
        <p:txBody>
          <a:bodyPr>
            <a:normAutofit/>
          </a:bodyPr>
          <a:lstStyle/>
          <a:p>
            <a:r>
              <a:rPr lang="en-US" sz="4000" b="1" dirty="0">
                <a:solidFill>
                  <a:srgbClr val="002060"/>
                </a:solidFill>
              </a:rPr>
              <a:t>1.Arranging a good working environment </a:t>
            </a:r>
          </a:p>
        </p:txBody>
      </p:sp>
      <p:sp>
        <p:nvSpPr>
          <p:cNvPr id="3" name="Content Placeholder 2">
            <a:extLst>
              <a:ext uri="{FF2B5EF4-FFF2-40B4-BE49-F238E27FC236}">
                <a16:creationId xmlns:a16="http://schemas.microsoft.com/office/drawing/2014/main" xmlns="" id="{657F22E1-A79A-CE49-AF30-09956744699E}"/>
              </a:ext>
            </a:extLst>
          </p:cNvPr>
          <p:cNvSpPr>
            <a:spLocks noGrp="1"/>
          </p:cNvSpPr>
          <p:nvPr>
            <p:ph idx="1"/>
          </p:nvPr>
        </p:nvSpPr>
        <p:spPr>
          <a:xfrm>
            <a:off x="381000" y="1676400"/>
            <a:ext cx="11050588" cy="4907570"/>
          </a:xfrm>
        </p:spPr>
        <p:txBody>
          <a:bodyPr>
            <a:normAutofit/>
          </a:bodyPr>
          <a:lstStyle/>
          <a:p>
            <a:pPr marL="0" indent="0">
              <a:buNone/>
            </a:pPr>
            <a:r>
              <a:rPr lang="en-US" sz="3200" b="1" dirty="0">
                <a:solidFill>
                  <a:srgbClr val="0070C0"/>
                </a:solidFill>
              </a:rPr>
              <a:t>OUTSIDE  THE MOUTH</a:t>
            </a:r>
          </a:p>
          <a:p>
            <a:pPr marL="0" indent="0">
              <a:buNone/>
            </a:pPr>
            <a:r>
              <a:rPr lang="en-US" sz="3200" i="1" u="sng" dirty="0">
                <a:solidFill>
                  <a:srgbClr val="00B0F0"/>
                </a:solidFill>
              </a:rPr>
              <a:t>Operator’s work posture and position</a:t>
            </a:r>
          </a:p>
          <a:p>
            <a:pPr>
              <a:lnSpc>
                <a:spcPct val="150000"/>
              </a:lnSpc>
            </a:pPr>
            <a:r>
              <a:rPr lang="en-US" sz="2400" dirty="0">
                <a:latin typeface="Times New Roman" panose="02020603050405020304" pitchFamily="18" charset="0"/>
                <a:cs typeface="Times New Roman" panose="02020603050405020304" pitchFamily="18" charset="0"/>
              </a:rPr>
              <a:t>Operator sits firmly on stool, with straight back, thighs parallel to the floor and both feet flat on the floor </a:t>
            </a:r>
          </a:p>
          <a:p>
            <a:pPr>
              <a:lnSpc>
                <a:spcPct val="150000"/>
              </a:lnSpc>
            </a:pPr>
            <a:r>
              <a:rPr lang="en-US" sz="2400" dirty="0">
                <a:latin typeface="Times New Roman" panose="02020603050405020304" pitchFamily="18" charset="0"/>
                <a:cs typeface="Times New Roman" panose="02020603050405020304" pitchFamily="18" charset="0"/>
              </a:rPr>
              <a:t>Distance from the operator’s eye to the patient’s tooth is usually between 30 and 35 cm</a:t>
            </a:r>
          </a:p>
          <a:p>
            <a:pPr>
              <a:lnSpc>
                <a:spcPct val="150000"/>
              </a:lnSpc>
            </a:pPr>
            <a:r>
              <a:rPr lang="en-US" sz="2400" dirty="0">
                <a:latin typeface="Times New Roman" panose="02020603050405020304" pitchFamily="18" charset="0"/>
                <a:cs typeface="Times New Roman" panose="02020603050405020304" pitchFamily="18" charset="0"/>
              </a:rPr>
              <a:t>Head and neck should be still, lines between eyes horizontal and head bent slightly forward</a:t>
            </a:r>
          </a:p>
          <a:p>
            <a:endParaRPr lang="en-US" sz="3200" dirty="0"/>
          </a:p>
          <a:p>
            <a:endParaRPr lang="en-US" sz="3200" dirty="0"/>
          </a:p>
        </p:txBody>
      </p:sp>
    </p:spTree>
    <p:extLst>
      <p:ext uri="{BB962C8B-B14F-4D97-AF65-F5344CB8AC3E}">
        <p14:creationId xmlns:p14="http://schemas.microsoft.com/office/powerpoint/2010/main" xmlns="" val="2238844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59034D-BE1D-9D4F-B4C0-6DACDA0DD6F2}"/>
              </a:ext>
            </a:extLst>
          </p:cNvPr>
          <p:cNvSpPr>
            <a:spLocks noGrp="1"/>
          </p:cNvSpPr>
          <p:nvPr>
            <p:ph type="title"/>
          </p:nvPr>
        </p:nvSpPr>
        <p:spPr>
          <a:xfrm>
            <a:off x="1141413" y="-1444626"/>
            <a:ext cx="9905998" cy="890985"/>
          </a:xfrm>
        </p:spPr>
        <p:txBody>
          <a:bodyPr/>
          <a:lstStyle/>
          <a:p>
            <a:endParaRPr lang="en-US"/>
          </a:p>
        </p:txBody>
      </p:sp>
      <p:sp>
        <p:nvSpPr>
          <p:cNvPr id="3" name="Content Placeholder 2">
            <a:extLst>
              <a:ext uri="{FF2B5EF4-FFF2-40B4-BE49-F238E27FC236}">
                <a16:creationId xmlns:a16="http://schemas.microsoft.com/office/drawing/2014/main" xmlns="" id="{33CEB5F8-6B7B-944B-97BF-CC4BE8859E1F}"/>
              </a:ext>
            </a:extLst>
          </p:cNvPr>
          <p:cNvSpPr>
            <a:spLocks noGrp="1"/>
          </p:cNvSpPr>
          <p:nvPr>
            <p:ph idx="1"/>
          </p:nvPr>
        </p:nvSpPr>
        <p:spPr>
          <a:xfrm>
            <a:off x="1141412" y="1000125"/>
            <a:ext cx="9905999" cy="4791076"/>
          </a:xfrm>
        </p:spPr>
        <p:txBody>
          <a:bodyPr>
            <a:normAutofit/>
          </a:bodyPr>
          <a:lstStyle/>
          <a:p>
            <a:pPr>
              <a:lnSpc>
                <a:spcPct val="150000"/>
              </a:lnSpc>
            </a:pPr>
            <a:r>
              <a:rPr lang="en-US" sz="2400" dirty="0">
                <a:latin typeface="Times New Roman" panose="02020603050405020304" pitchFamily="18" charset="0"/>
                <a:cs typeface="Times New Roman" panose="02020603050405020304" pitchFamily="18" charset="0"/>
              </a:rPr>
              <a:t>Range of positions from which operator can perform all tasks lies on an arc from 10 to 1 on the clock </a:t>
            </a:r>
          </a:p>
          <a:p>
            <a:pPr>
              <a:lnSpc>
                <a:spcPct val="150000"/>
              </a:lnSpc>
            </a:pPr>
            <a:r>
              <a:rPr lang="en-US" sz="2400" dirty="0">
                <a:latin typeface="Times New Roman" panose="02020603050405020304" pitchFamily="18" charset="0"/>
                <a:cs typeface="Times New Roman" panose="02020603050405020304" pitchFamily="18" charset="0"/>
              </a:rPr>
              <a:t>Direct rear position  - 12 o’clock </a:t>
            </a:r>
          </a:p>
          <a:p>
            <a:pPr marL="0" indent="0">
              <a:lnSpc>
                <a:spcPct val="150000"/>
              </a:lnSpc>
              <a:buNone/>
            </a:pPr>
            <a:r>
              <a:rPr lang="en-US" sz="2400" dirty="0">
                <a:latin typeface="Times New Roman" panose="02020603050405020304" pitchFamily="18" charset="0"/>
                <a:cs typeface="Times New Roman" panose="02020603050405020304" pitchFamily="18" charset="0"/>
              </a:rPr>
              <a:t>  Right rear position  - 10 o’clock </a:t>
            </a:r>
          </a:p>
          <a:p>
            <a:pPr marL="0" indent="0">
              <a:lnSpc>
                <a:spcPct val="150000"/>
              </a:lnSpc>
              <a:buNone/>
            </a:pPr>
            <a:r>
              <a:rPr lang="en-US" sz="2400" dirty="0">
                <a:latin typeface="Times New Roman" panose="02020603050405020304" pitchFamily="18" charset="0"/>
                <a:cs typeface="Times New Roman" panose="02020603050405020304" pitchFamily="18" charset="0"/>
              </a:rPr>
              <a:t> are most commonly used position </a:t>
            </a:r>
          </a:p>
        </p:txBody>
      </p:sp>
      <p:pic>
        <p:nvPicPr>
          <p:cNvPr id="6" name="Picture 6">
            <a:extLst>
              <a:ext uri="{FF2B5EF4-FFF2-40B4-BE49-F238E27FC236}">
                <a16:creationId xmlns:a16="http://schemas.microsoft.com/office/drawing/2014/main" xmlns="" id="{0C45949E-B915-C540-853E-EEE45F1E10CC}"/>
              </a:ext>
            </a:extLst>
          </p:cNvPr>
          <p:cNvPicPr>
            <a:picLocks noChangeAspect="1"/>
          </p:cNvPicPr>
          <p:nvPr/>
        </p:nvPicPr>
        <p:blipFill>
          <a:blip r:embed="rId2"/>
          <a:stretch>
            <a:fillRect/>
          </a:stretch>
        </p:blipFill>
        <p:spPr>
          <a:xfrm>
            <a:off x="7226810" y="1981200"/>
            <a:ext cx="3786188" cy="35361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907756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94FD3A-C331-C342-8101-41AE3E29B650}"/>
              </a:ext>
            </a:extLst>
          </p:cNvPr>
          <p:cNvSpPr>
            <a:spLocks noGrp="1"/>
          </p:cNvSpPr>
          <p:nvPr>
            <p:ph type="title"/>
          </p:nvPr>
        </p:nvSpPr>
        <p:spPr>
          <a:xfrm>
            <a:off x="383382" y="0"/>
            <a:ext cx="9905998" cy="1553766"/>
          </a:xfrm>
        </p:spPr>
        <p:txBody>
          <a:bodyPr/>
          <a:lstStyle/>
          <a:p>
            <a:pPr algn="ctr"/>
            <a:r>
              <a:rPr lang="en-US" sz="4400" b="1" i="1" dirty="0">
                <a:solidFill>
                  <a:schemeClr val="accent6">
                    <a:lumMod val="50000"/>
                  </a:schemeClr>
                </a:solidFill>
              </a:rPr>
              <a:t>ASSISTANCE</a:t>
            </a:r>
            <a:endParaRPr lang="en-US" b="1" i="1" dirty="0">
              <a:solidFill>
                <a:schemeClr val="accent6">
                  <a:lumMod val="50000"/>
                </a:schemeClr>
              </a:solidFill>
            </a:endParaRPr>
          </a:p>
        </p:txBody>
      </p:sp>
      <p:sp>
        <p:nvSpPr>
          <p:cNvPr id="3" name="Content Placeholder 2">
            <a:extLst>
              <a:ext uri="{FF2B5EF4-FFF2-40B4-BE49-F238E27FC236}">
                <a16:creationId xmlns:a16="http://schemas.microsoft.com/office/drawing/2014/main" xmlns="" id="{18D58450-B094-6E47-87F6-D0A4DE0591BF}"/>
              </a:ext>
            </a:extLst>
          </p:cNvPr>
          <p:cNvSpPr>
            <a:spLocks noGrp="1"/>
          </p:cNvSpPr>
          <p:nvPr>
            <p:ph idx="1"/>
          </p:nvPr>
        </p:nvSpPr>
        <p:spPr>
          <a:xfrm>
            <a:off x="307181" y="304800"/>
            <a:ext cx="9370219" cy="6019800"/>
          </a:xfrm>
        </p:spPr>
        <p:txBody>
          <a:bodyPr>
            <a:normAutofit fontScale="92500"/>
          </a:bodyPr>
          <a:lstStyle/>
          <a:p>
            <a:pPr marL="0" indent="0">
              <a:lnSpc>
                <a:spcPct val="150000"/>
              </a:lnSpc>
              <a:buNone/>
            </a:pPr>
            <a:r>
              <a:rPr lang="en-US" i="1" u="sng" dirty="0">
                <a:latin typeface="Times New Roman" panose="02020603050405020304" pitchFamily="18" charset="0"/>
                <a:cs typeface="Times New Roman" panose="02020603050405020304" pitchFamily="18" charset="0"/>
              </a:rPr>
              <a:t>                                           </a:t>
            </a:r>
          </a:p>
          <a:p>
            <a:pPr>
              <a:lnSpc>
                <a:spcPct val="150000"/>
              </a:lnSpc>
            </a:pPr>
            <a:r>
              <a:rPr lang="en-US" sz="2600" dirty="0">
                <a:latin typeface="Times New Roman" panose="02020603050405020304" pitchFamily="18" charset="0"/>
                <a:cs typeface="Times New Roman" panose="02020603050405020304" pitchFamily="18" charset="0"/>
              </a:rPr>
              <a:t>This allows operator to concentrate on the cavity and maintain effective saliva control </a:t>
            </a:r>
          </a:p>
          <a:p>
            <a:pPr>
              <a:lnSpc>
                <a:spcPct val="150000"/>
              </a:lnSpc>
            </a:pPr>
            <a:r>
              <a:rPr lang="en-US" sz="2600" dirty="0">
                <a:latin typeface="Times New Roman" panose="02020603050405020304" pitchFamily="18" charset="0"/>
                <a:cs typeface="Times New Roman" panose="02020603050405020304" pitchFamily="18" charset="0"/>
              </a:rPr>
              <a:t>Assistant works at left side of a right handed operator and does not change the position </a:t>
            </a:r>
          </a:p>
          <a:p>
            <a:pPr>
              <a:lnSpc>
                <a:spcPct val="150000"/>
              </a:lnSpc>
            </a:pPr>
            <a:r>
              <a:rPr lang="en-US" sz="2600" dirty="0">
                <a:latin typeface="Times New Roman" panose="02020603050405020304" pitchFamily="18" charset="0"/>
                <a:cs typeface="Times New Roman" panose="02020603050405020304" pitchFamily="18" charset="0"/>
              </a:rPr>
              <a:t>Assistant should sit as close to patient as possible, facing patient’s mouth</a:t>
            </a:r>
          </a:p>
          <a:p>
            <a:pPr>
              <a:lnSpc>
                <a:spcPct val="150000"/>
              </a:lnSpc>
            </a:pPr>
            <a:r>
              <a:rPr lang="en-US" sz="2600" dirty="0">
                <a:latin typeface="Times New Roman" panose="02020603050405020304" pitchFamily="18" charset="0"/>
                <a:cs typeface="Times New Roman" panose="02020603050405020304" pitchFamily="18" charset="0"/>
              </a:rPr>
              <a:t>Assistant’s head should be 10-15cm higher than operator to see operating field</a:t>
            </a:r>
          </a:p>
          <a:p>
            <a:pPr>
              <a:lnSpc>
                <a:spcPct val="150000"/>
              </a:lnSpc>
            </a:pPr>
            <a:r>
              <a:rPr lang="en-US" sz="2600" dirty="0">
                <a:latin typeface="Times New Roman" panose="02020603050405020304" pitchFamily="18" charset="0"/>
                <a:cs typeface="Times New Roman" panose="02020603050405020304" pitchFamily="18" charset="0"/>
              </a:rPr>
              <a:t>Assistant need a flat stable surface for holding instruments</a:t>
            </a:r>
          </a:p>
        </p:txBody>
      </p:sp>
      <p:pic>
        <p:nvPicPr>
          <p:cNvPr id="4" name="Picture 4">
            <a:extLst>
              <a:ext uri="{FF2B5EF4-FFF2-40B4-BE49-F238E27FC236}">
                <a16:creationId xmlns:a16="http://schemas.microsoft.com/office/drawing/2014/main" xmlns="" id="{EDAD36E6-ACFA-D74D-8BE8-5FB7B2389D58}"/>
              </a:ext>
            </a:extLst>
          </p:cNvPr>
          <p:cNvPicPr>
            <a:picLocks noChangeAspect="1"/>
          </p:cNvPicPr>
          <p:nvPr/>
        </p:nvPicPr>
        <p:blipFill>
          <a:blip r:embed="rId2"/>
          <a:stretch>
            <a:fillRect/>
          </a:stretch>
        </p:blipFill>
        <p:spPr>
          <a:xfrm>
            <a:off x="9874122" y="2816486"/>
            <a:ext cx="1981200" cy="2245394"/>
          </a:xfrm>
          <a:prstGeom prst="rect">
            <a:avLst/>
          </a:prstGeom>
          <a:ln>
            <a:noFill/>
          </a:ln>
          <a:effectLst>
            <a:softEdge rad="112500"/>
          </a:effectLst>
        </p:spPr>
      </p:pic>
    </p:spTree>
    <p:extLst>
      <p:ext uri="{BB962C8B-B14F-4D97-AF65-F5344CB8AC3E}">
        <p14:creationId xmlns:p14="http://schemas.microsoft.com/office/powerpoint/2010/main" xmlns="" val="663566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3AA0EC-99D9-6241-A6AA-AB54B67B20B7}"/>
              </a:ext>
            </a:extLst>
          </p:cNvPr>
          <p:cNvSpPr>
            <a:spLocks noGrp="1"/>
          </p:cNvSpPr>
          <p:nvPr>
            <p:ph type="title"/>
          </p:nvPr>
        </p:nvSpPr>
        <p:spPr>
          <a:xfrm>
            <a:off x="990600" y="76200"/>
            <a:ext cx="9905998" cy="1410891"/>
          </a:xfrm>
        </p:spPr>
        <p:txBody>
          <a:bodyPr>
            <a:normAutofit/>
          </a:bodyPr>
          <a:lstStyle/>
          <a:p>
            <a:pPr algn="ctr"/>
            <a:r>
              <a:rPr lang="en-US" sz="4400" b="1" dirty="0">
                <a:solidFill>
                  <a:schemeClr val="accent2">
                    <a:lumMod val="75000"/>
                  </a:schemeClr>
                </a:solidFill>
              </a:rPr>
              <a:t>WORKING ALONE</a:t>
            </a:r>
          </a:p>
        </p:txBody>
      </p:sp>
      <p:sp>
        <p:nvSpPr>
          <p:cNvPr id="3" name="Content Placeholder 2">
            <a:extLst>
              <a:ext uri="{FF2B5EF4-FFF2-40B4-BE49-F238E27FC236}">
                <a16:creationId xmlns:a16="http://schemas.microsoft.com/office/drawing/2014/main" xmlns="" id="{B8CEACF1-AA72-AC41-BAC3-F6824A130DBC}"/>
              </a:ext>
            </a:extLst>
          </p:cNvPr>
          <p:cNvSpPr>
            <a:spLocks noGrp="1"/>
          </p:cNvSpPr>
          <p:nvPr>
            <p:ph idx="1"/>
          </p:nvPr>
        </p:nvSpPr>
        <p:spPr>
          <a:xfrm>
            <a:off x="990600" y="781645"/>
            <a:ext cx="9905999" cy="4723804"/>
          </a:xfrm>
        </p:spPr>
        <p:txBody>
          <a:bodyPr>
            <a:normAutofit/>
          </a:bodyPr>
          <a:lstStyle/>
          <a:p>
            <a:pPr marL="0" indent="0">
              <a:buNone/>
            </a:pPr>
            <a:r>
              <a:rPr lang="en-US" sz="2400" i="1" u="sng" dirty="0"/>
              <a:t> </a:t>
            </a:r>
          </a:p>
          <a:p>
            <a:pPr>
              <a:lnSpc>
                <a:spcPct val="150000"/>
              </a:lnSpc>
            </a:pPr>
            <a:r>
              <a:rPr lang="en-US" sz="2400" dirty="0">
                <a:latin typeface="Times New Roman" panose="02020603050405020304" pitchFamily="18" charset="0"/>
                <a:cs typeface="Times New Roman" panose="02020603050405020304" pitchFamily="18" charset="0"/>
              </a:rPr>
              <a:t>Assistant may not be always available </a:t>
            </a:r>
          </a:p>
          <a:p>
            <a:pPr>
              <a:lnSpc>
                <a:spcPct val="150000"/>
              </a:lnSpc>
            </a:pPr>
            <a:r>
              <a:rPr lang="en-US" sz="2400" dirty="0">
                <a:latin typeface="Times New Roman" panose="02020603050405020304" pitchFamily="18" charset="0"/>
                <a:cs typeface="Times New Roman" panose="02020603050405020304" pitchFamily="18" charset="0"/>
              </a:rPr>
              <a:t>A small table for holding instruments and materials is either placed at head end of the patient or on the right hand side of the operator close to the patient’s body</a:t>
            </a: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276600" y="3200400"/>
            <a:ext cx="5638800" cy="26479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xmlns="" val="1351957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D57D7C-0FB0-C84E-9EFC-E206C76E7F05}"/>
              </a:ext>
            </a:extLst>
          </p:cNvPr>
          <p:cNvSpPr>
            <a:spLocks noGrp="1"/>
          </p:cNvSpPr>
          <p:nvPr>
            <p:ph type="title"/>
          </p:nvPr>
        </p:nvSpPr>
        <p:spPr/>
        <p:txBody>
          <a:bodyPr/>
          <a:lstStyle/>
          <a:p>
            <a:r>
              <a:rPr lang="en-US" sz="4400" b="1" dirty="0">
                <a:solidFill>
                  <a:schemeClr val="accent2">
                    <a:lumMod val="75000"/>
                  </a:schemeClr>
                </a:solidFill>
              </a:rPr>
              <a:t>PATIENT’S POSITION</a:t>
            </a:r>
            <a:r>
              <a:rPr lang="en-US" b="1" dirty="0">
                <a:solidFill>
                  <a:schemeClr val="accent2">
                    <a:lumMod val="75000"/>
                  </a:schemeClr>
                </a:solidFill>
              </a:rPr>
              <a:t> </a:t>
            </a:r>
          </a:p>
        </p:txBody>
      </p:sp>
      <p:sp>
        <p:nvSpPr>
          <p:cNvPr id="3" name="Content Placeholder 2">
            <a:extLst>
              <a:ext uri="{FF2B5EF4-FFF2-40B4-BE49-F238E27FC236}">
                <a16:creationId xmlns:a16="http://schemas.microsoft.com/office/drawing/2014/main" xmlns="" id="{1EDDBFB5-045A-244A-BFAA-9854951DE698}"/>
              </a:ext>
            </a:extLst>
          </p:cNvPr>
          <p:cNvSpPr>
            <a:spLocks noGrp="1"/>
          </p:cNvSpPr>
          <p:nvPr>
            <p:ph idx="1"/>
          </p:nvPr>
        </p:nvSpPr>
        <p:spPr>
          <a:xfrm>
            <a:off x="1141412" y="1910953"/>
            <a:ext cx="9905999" cy="3880248"/>
          </a:xfrm>
        </p:spPr>
        <p:txBody>
          <a:bodyPr>
            <a:normAutofit/>
          </a:bodyPr>
          <a:lstStyle/>
          <a:p>
            <a:pPr>
              <a:lnSpc>
                <a:spcPct val="150000"/>
              </a:lnSpc>
            </a:pPr>
            <a:r>
              <a:rPr lang="en-US" sz="2400" dirty="0">
                <a:latin typeface="Times New Roman" panose="02020603050405020304" pitchFamily="18" charset="0"/>
                <a:cs typeface="Times New Roman" panose="02020603050405020304" pitchFamily="18" charset="0"/>
              </a:rPr>
              <a:t>Patient lying on the back on a flat surface </a:t>
            </a:r>
          </a:p>
          <a:p>
            <a:pPr>
              <a:lnSpc>
                <a:spcPct val="150000"/>
              </a:lnSpc>
            </a:pPr>
            <a:r>
              <a:rPr lang="en-US" sz="2400" dirty="0">
                <a:latin typeface="Times New Roman" panose="02020603050405020304" pitchFamily="18" charset="0"/>
                <a:cs typeface="Times New Roman" panose="02020603050405020304" pitchFamily="18" charset="0"/>
              </a:rPr>
              <a:t>A head rest made of firm foam or a rubber ring with a cover stabilize patient’s  head</a:t>
            </a:r>
          </a:p>
          <a:p>
            <a:pPr marL="0" indent="0">
              <a:buNone/>
            </a:pPr>
            <a:endParaRPr lang="en-US" sz="3200" dirty="0"/>
          </a:p>
        </p:txBody>
      </p:sp>
      <p:pic>
        <p:nvPicPr>
          <p:cNvPr id="4" name="Picture 4">
            <a:extLst>
              <a:ext uri="{FF2B5EF4-FFF2-40B4-BE49-F238E27FC236}">
                <a16:creationId xmlns:a16="http://schemas.microsoft.com/office/drawing/2014/main" xmlns="" id="{C3BD3860-F91D-D942-B191-5A2920E95C5B}"/>
              </a:ext>
            </a:extLst>
          </p:cNvPr>
          <p:cNvPicPr>
            <a:picLocks noChangeAspect="1"/>
          </p:cNvPicPr>
          <p:nvPr/>
        </p:nvPicPr>
        <p:blipFill>
          <a:blip r:embed="rId2"/>
          <a:stretch>
            <a:fillRect/>
          </a:stretch>
        </p:blipFill>
        <p:spPr>
          <a:xfrm>
            <a:off x="5715000" y="3150385"/>
            <a:ext cx="4514218" cy="2662939"/>
          </a:xfrm>
          <a:prstGeom prst="rect">
            <a:avLst/>
          </a:prstGeom>
          <a:ln>
            <a:noFill/>
          </a:ln>
          <a:effectLst>
            <a:softEdge rad="112500"/>
          </a:effectLst>
        </p:spPr>
      </p:pic>
    </p:spTree>
    <p:extLst>
      <p:ext uri="{BB962C8B-B14F-4D97-AF65-F5344CB8AC3E}">
        <p14:creationId xmlns:p14="http://schemas.microsoft.com/office/powerpoint/2010/main" xmlns="" val="3549074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522902-0EFD-EE49-90CC-5FF132201937}"/>
              </a:ext>
            </a:extLst>
          </p:cNvPr>
          <p:cNvSpPr>
            <a:spLocks noGrp="1"/>
          </p:cNvSpPr>
          <p:nvPr>
            <p:ph type="title"/>
          </p:nvPr>
        </p:nvSpPr>
        <p:spPr>
          <a:xfrm>
            <a:off x="1480741" y="160734"/>
            <a:ext cx="9905998" cy="839391"/>
          </a:xfrm>
        </p:spPr>
        <p:txBody>
          <a:bodyPr/>
          <a:lstStyle/>
          <a:p>
            <a:r>
              <a:rPr lang="en-US" b="1" dirty="0">
                <a:solidFill>
                  <a:schemeClr val="accent1">
                    <a:lumMod val="75000"/>
                  </a:schemeClr>
                </a:solidFill>
              </a:rPr>
              <a:t>PATIENT’S HEAD POSITION </a:t>
            </a:r>
          </a:p>
        </p:txBody>
      </p:sp>
      <p:sp>
        <p:nvSpPr>
          <p:cNvPr id="3" name="Content Placeholder 2">
            <a:extLst>
              <a:ext uri="{FF2B5EF4-FFF2-40B4-BE49-F238E27FC236}">
                <a16:creationId xmlns:a16="http://schemas.microsoft.com/office/drawing/2014/main" xmlns="" id="{AB9C3BDB-E411-9D45-BB62-09BF9A0F9C86}"/>
              </a:ext>
            </a:extLst>
          </p:cNvPr>
          <p:cNvSpPr>
            <a:spLocks noGrp="1"/>
          </p:cNvSpPr>
          <p:nvPr>
            <p:ph idx="1"/>
          </p:nvPr>
        </p:nvSpPr>
        <p:spPr>
          <a:xfrm>
            <a:off x="762000" y="1071561"/>
            <a:ext cx="9905999" cy="4872039"/>
          </a:xfrm>
        </p:spPr>
        <p:txBody>
          <a:bodyPr>
            <a:normAutofit fontScale="92500" lnSpcReduction="20000"/>
          </a:bodyPr>
          <a:lstStyle/>
          <a:p>
            <a:pPr>
              <a:lnSpc>
                <a:spcPct val="110000"/>
              </a:lnSpc>
            </a:pPr>
            <a:r>
              <a:rPr lang="en-US" sz="2600" b="1" dirty="0">
                <a:solidFill>
                  <a:srgbClr val="00B0F0"/>
                </a:solidFill>
                <a:latin typeface="Times New Roman" panose="02020603050405020304" pitchFamily="18" charset="0"/>
                <a:cs typeface="Times New Roman" panose="02020603050405020304" pitchFamily="18" charset="0"/>
              </a:rPr>
              <a:t>Tilting the head </a:t>
            </a:r>
          </a:p>
          <a:p>
            <a:pPr marL="514350" indent="-514350">
              <a:lnSpc>
                <a:spcPct val="110000"/>
              </a:lnSpc>
              <a:buAutoNum type="alphaLcPeriod"/>
            </a:pPr>
            <a:r>
              <a:rPr lang="en-US" sz="2600" dirty="0">
                <a:latin typeface="Times New Roman" panose="02020603050405020304" pitchFamily="18" charset="0"/>
                <a:cs typeface="Times New Roman" panose="02020603050405020304" pitchFamily="18" charset="0"/>
              </a:rPr>
              <a:t>Backward tilt lifting the chin for access to upper teeth</a:t>
            </a:r>
          </a:p>
          <a:p>
            <a:pPr marL="514350" indent="-514350">
              <a:lnSpc>
                <a:spcPct val="110000"/>
              </a:lnSpc>
              <a:buAutoNum type="alphaLcPeriod"/>
            </a:pPr>
            <a:r>
              <a:rPr lang="en-US" sz="2600" dirty="0">
                <a:latin typeface="Times New Roman" panose="02020603050405020304" pitchFamily="18" charset="0"/>
                <a:cs typeface="Times New Roman" panose="02020603050405020304" pitchFamily="18" charset="0"/>
              </a:rPr>
              <a:t>Forward tilt dropping the chin for access to lower teeth </a:t>
            </a:r>
          </a:p>
          <a:p>
            <a:pPr>
              <a:lnSpc>
                <a:spcPct val="110000"/>
              </a:lnSpc>
            </a:pPr>
            <a:r>
              <a:rPr lang="en-US" sz="2600" b="1" dirty="0">
                <a:solidFill>
                  <a:srgbClr val="00B0F0"/>
                </a:solidFill>
                <a:latin typeface="Times New Roman" panose="02020603050405020304" pitchFamily="18" charset="0"/>
                <a:cs typeface="Times New Roman" panose="02020603050405020304" pitchFamily="18" charset="0"/>
              </a:rPr>
              <a:t>Turning the head</a:t>
            </a:r>
          </a:p>
          <a:p>
            <a:pPr marL="0" indent="0">
              <a:lnSpc>
                <a:spcPct val="110000"/>
              </a:lnSpc>
              <a:buNone/>
            </a:pPr>
            <a:r>
              <a:rPr lang="en-US" sz="2600" dirty="0">
                <a:latin typeface="Times New Roman" panose="02020603050405020304" pitchFamily="18" charset="0"/>
                <a:cs typeface="Times New Roman" panose="02020603050405020304" pitchFamily="18" charset="0"/>
              </a:rPr>
              <a:t>a. Central position </a:t>
            </a:r>
          </a:p>
          <a:p>
            <a:pPr marL="0" indent="0">
              <a:lnSpc>
                <a:spcPct val="110000"/>
              </a:lnSpc>
              <a:buNone/>
            </a:pPr>
            <a:r>
              <a:rPr lang="en-US" sz="2600" dirty="0">
                <a:latin typeface="Times New Roman" panose="02020603050405020304" pitchFamily="18" charset="0"/>
                <a:cs typeface="Times New Roman" panose="02020603050405020304" pitchFamily="18" charset="0"/>
              </a:rPr>
              <a:t>b. Left turn</a:t>
            </a:r>
          </a:p>
          <a:p>
            <a:pPr marL="0" indent="0">
              <a:lnSpc>
                <a:spcPct val="110000"/>
              </a:lnSpc>
              <a:buNone/>
            </a:pPr>
            <a:r>
              <a:rPr lang="en-US" sz="2600" dirty="0">
                <a:latin typeface="Times New Roman" panose="02020603050405020304" pitchFamily="18" charset="0"/>
                <a:cs typeface="Times New Roman" panose="02020603050405020304" pitchFamily="18" charset="0"/>
              </a:rPr>
              <a:t>C. Right turn</a:t>
            </a:r>
          </a:p>
          <a:p>
            <a:pPr>
              <a:lnSpc>
                <a:spcPct val="110000"/>
              </a:lnSpc>
            </a:pPr>
            <a:r>
              <a:rPr lang="en-US" sz="2600" b="1" dirty="0">
                <a:solidFill>
                  <a:srgbClr val="00B0F0"/>
                </a:solidFill>
                <a:latin typeface="Times New Roman" panose="02020603050405020304" pitchFamily="18" charset="0"/>
                <a:cs typeface="Times New Roman" panose="02020603050405020304" pitchFamily="18" charset="0"/>
              </a:rPr>
              <a:t>Mouth opening </a:t>
            </a:r>
          </a:p>
          <a:p>
            <a:pPr marL="0" indent="0">
              <a:lnSpc>
                <a:spcPct val="110000"/>
              </a:lnSpc>
              <a:buNone/>
            </a:pPr>
            <a:r>
              <a:rPr lang="en-US" sz="2600" dirty="0">
                <a:latin typeface="Times New Roman" panose="02020603050405020304" pitchFamily="18" charset="0"/>
                <a:cs typeface="Times New Roman" panose="02020603050405020304" pitchFamily="18" charset="0"/>
              </a:rPr>
              <a:t> a. Fully open </a:t>
            </a:r>
          </a:p>
          <a:p>
            <a:pPr marL="0" indent="0">
              <a:lnSpc>
                <a:spcPct val="110000"/>
              </a:lnSpc>
              <a:buNone/>
            </a:pPr>
            <a:r>
              <a:rPr lang="en-US" sz="2600" dirty="0">
                <a:latin typeface="Times New Roman" panose="02020603050405020304" pitchFamily="18" charset="0"/>
                <a:cs typeface="Times New Roman" panose="02020603050405020304" pitchFamily="18" charset="0"/>
              </a:rPr>
              <a:t> b. Partly closed, to relax cheek muscles for better access to buccal surfaces</a:t>
            </a:r>
          </a:p>
          <a:p>
            <a:endParaRPr lang="en-US" sz="3200" dirty="0"/>
          </a:p>
        </p:txBody>
      </p:sp>
      <p:pic>
        <p:nvPicPr>
          <p:cNvPr id="4" name="Picture 4">
            <a:extLst>
              <a:ext uri="{FF2B5EF4-FFF2-40B4-BE49-F238E27FC236}">
                <a16:creationId xmlns:a16="http://schemas.microsoft.com/office/drawing/2014/main" xmlns="" id="{DB5DFC0B-6BA5-784C-915C-C2663595D1B7}"/>
              </a:ext>
            </a:extLst>
          </p:cNvPr>
          <p:cNvPicPr>
            <a:picLocks noChangeAspect="1"/>
          </p:cNvPicPr>
          <p:nvPr/>
        </p:nvPicPr>
        <p:blipFill>
          <a:blip r:embed="rId2"/>
          <a:stretch>
            <a:fillRect/>
          </a:stretch>
        </p:blipFill>
        <p:spPr>
          <a:xfrm>
            <a:off x="6486525" y="2667000"/>
            <a:ext cx="4943475" cy="227409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xmlns="" val="919264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A13170-E5D6-CE49-A79F-2BCEF287DA56}"/>
              </a:ext>
            </a:extLst>
          </p:cNvPr>
          <p:cNvSpPr>
            <a:spLocks noGrp="1"/>
          </p:cNvSpPr>
          <p:nvPr>
            <p:ph type="title"/>
          </p:nvPr>
        </p:nvSpPr>
        <p:spPr>
          <a:xfrm>
            <a:off x="609600" y="304800"/>
            <a:ext cx="10515600" cy="1325563"/>
          </a:xfrm>
        </p:spPr>
        <p:txBody>
          <a:bodyPr>
            <a:normAutofit/>
          </a:bodyPr>
          <a:lstStyle/>
          <a:p>
            <a:r>
              <a:rPr lang="en-US" sz="4400" b="1" dirty="0">
                <a:solidFill>
                  <a:srgbClr val="FF0000"/>
                </a:solidFill>
              </a:rPr>
              <a:t>OPERATING LIGHT</a:t>
            </a:r>
          </a:p>
        </p:txBody>
      </p:sp>
      <p:sp>
        <p:nvSpPr>
          <p:cNvPr id="3" name="Content Placeholder 2">
            <a:extLst>
              <a:ext uri="{FF2B5EF4-FFF2-40B4-BE49-F238E27FC236}">
                <a16:creationId xmlns:a16="http://schemas.microsoft.com/office/drawing/2014/main" xmlns="" id="{FF0CFDE8-0E8D-E443-9DBD-7B79EC458E73}"/>
              </a:ext>
            </a:extLst>
          </p:cNvPr>
          <p:cNvSpPr>
            <a:spLocks noGrp="1"/>
          </p:cNvSpPr>
          <p:nvPr>
            <p:ph idx="1"/>
          </p:nvPr>
        </p:nvSpPr>
        <p:spPr/>
        <p:txBody>
          <a:bodyPr>
            <a:normAutofit/>
          </a:bodyPr>
          <a:lstStyle/>
          <a:p>
            <a:pPr>
              <a:lnSpc>
                <a:spcPct val="150000"/>
              </a:lnSpc>
            </a:pPr>
            <a:r>
              <a:rPr lang="en-US" sz="2400" dirty="0"/>
              <a:t>Artificial light is more reliable </a:t>
            </a:r>
          </a:p>
          <a:p>
            <a:pPr>
              <a:lnSpc>
                <a:spcPct val="150000"/>
              </a:lnSpc>
            </a:pPr>
            <a:r>
              <a:rPr lang="en-US" sz="2400" dirty="0"/>
              <a:t>In a field setting, a portable light source is recommended</a:t>
            </a:r>
          </a:p>
          <a:p>
            <a:pPr>
              <a:lnSpc>
                <a:spcPct val="150000"/>
              </a:lnSpc>
            </a:pPr>
            <a:r>
              <a:rPr lang="en-US" sz="2400" dirty="0" err="1"/>
              <a:t>Eg</a:t>
            </a:r>
            <a:r>
              <a:rPr lang="en-US" sz="2400" dirty="0"/>
              <a:t>: headlamp, glasses with a light source attached,  light source attached to mouth mirror </a:t>
            </a:r>
          </a:p>
        </p:txBody>
      </p:sp>
      <p:pic>
        <p:nvPicPr>
          <p:cNvPr id="4" name="Picture 4">
            <a:extLst>
              <a:ext uri="{FF2B5EF4-FFF2-40B4-BE49-F238E27FC236}">
                <a16:creationId xmlns:a16="http://schemas.microsoft.com/office/drawing/2014/main" xmlns="" id="{228F1882-3D4F-5D43-A411-A5DBA841A818}"/>
              </a:ext>
            </a:extLst>
          </p:cNvPr>
          <p:cNvPicPr>
            <a:picLocks noChangeAspect="1"/>
          </p:cNvPicPr>
          <p:nvPr/>
        </p:nvPicPr>
        <p:blipFill>
          <a:blip r:embed="rId2"/>
          <a:stretch>
            <a:fillRect/>
          </a:stretch>
        </p:blipFill>
        <p:spPr>
          <a:xfrm>
            <a:off x="7162800" y="3810000"/>
            <a:ext cx="3495675" cy="1887513"/>
          </a:xfrm>
          <a:prstGeom prst="rect">
            <a:avLst/>
          </a:prstGeom>
          <a:ln>
            <a:noFill/>
          </a:ln>
          <a:effectLst>
            <a:softEdge rad="112500"/>
          </a:effectLst>
        </p:spPr>
      </p:pic>
    </p:spTree>
    <p:extLst>
      <p:ext uri="{BB962C8B-B14F-4D97-AF65-F5344CB8AC3E}">
        <p14:creationId xmlns:p14="http://schemas.microsoft.com/office/powerpoint/2010/main" xmlns="" val="21056673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AF131B-436F-0E42-8145-7915BF0B2285}"/>
              </a:ext>
            </a:extLst>
          </p:cNvPr>
          <p:cNvSpPr>
            <a:spLocks noGrp="1"/>
          </p:cNvSpPr>
          <p:nvPr>
            <p:ph type="title"/>
          </p:nvPr>
        </p:nvSpPr>
        <p:spPr/>
        <p:txBody>
          <a:bodyPr>
            <a:normAutofit/>
          </a:bodyPr>
          <a:lstStyle/>
          <a:p>
            <a:r>
              <a:rPr lang="en-US" sz="4400" b="1" dirty="0">
                <a:solidFill>
                  <a:srgbClr val="7030A0"/>
                </a:solidFill>
              </a:rPr>
              <a:t>INSIDE THE MOUTH</a:t>
            </a:r>
          </a:p>
        </p:txBody>
      </p:sp>
      <p:sp>
        <p:nvSpPr>
          <p:cNvPr id="3" name="Content Placeholder 2">
            <a:extLst>
              <a:ext uri="{FF2B5EF4-FFF2-40B4-BE49-F238E27FC236}">
                <a16:creationId xmlns:a16="http://schemas.microsoft.com/office/drawing/2014/main" xmlns="" id="{5BEAA3EC-88D6-594C-903E-9DCB8616BAE3}"/>
              </a:ext>
            </a:extLst>
          </p:cNvPr>
          <p:cNvSpPr>
            <a:spLocks noGrp="1"/>
          </p:cNvSpPr>
          <p:nvPr>
            <p:ph idx="1"/>
          </p:nvPr>
        </p:nvSpPr>
        <p:spPr/>
        <p:txBody>
          <a:bodyPr>
            <a:normAutofit/>
          </a:bodyPr>
          <a:lstStyle/>
          <a:p>
            <a:pPr>
              <a:lnSpc>
                <a:spcPct val="150000"/>
              </a:lnSpc>
            </a:pPr>
            <a:r>
              <a:rPr lang="en-US" sz="2400" dirty="0">
                <a:latin typeface="Times New Roman" panose="02020603050405020304" pitchFamily="18" charset="0"/>
                <a:cs typeface="Times New Roman" panose="02020603050405020304" pitchFamily="18" charset="0"/>
              </a:rPr>
              <a:t>Control of saliva around the tooth </a:t>
            </a:r>
          </a:p>
          <a:p>
            <a:pPr>
              <a:lnSpc>
                <a:spcPct val="150000"/>
              </a:lnSpc>
            </a:pPr>
            <a:r>
              <a:rPr lang="en-US" sz="2400" dirty="0">
                <a:latin typeface="Times New Roman" panose="02020603050405020304" pitchFamily="18" charset="0"/>
                <a:cs typeface="Times New Roman" panose="02020603050405020304" pitchFamily="18" charset="0"/>
              </a:rPr>
              <a:t>Cotton wool rolls are quiet effective at absorbing saliva and can provide short time protection from moisture or saliva</a:t>
            </a: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934200" y="3276600"/>
            <a:ext cx="3810000" cy="2263964"/>
          </a:xfrm>
          <a:prstGeom prst="rect">
            <a:avLst/>
          </a:prstGeom>
          <a:ln>
            <a:noFill/>
          </a:ln>
          <a:effectLst>
            <a:softEdge rad="112500"/>
          </a:effectLst>
        </p:spPr>
      </p:pic>
    </p:spTree>
    <p:extLst>
      <p:ext uri="{BB962C8B-B14F-4D97-AF65-F5344CB8AC3E}">
        <p14:creationId xmlns:p14="http://schemas.microsoft.com/office/powerpoint/2010/main" xmlns="" val="32536785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12FF89-B0A2-984C-9DAB-09E29803F21B}"/>
              </a:ext>
            </a:extLst>
          </p:cNvPr>
          <p:cNvSpPr>
            <a:spLocks noGrp="1"/>
          </p:cNvSpPr>
          <p:nvPr>
            <p:ph type="title" idx="4294967295"/>
          </p:nvPr>
        </p:nvSpPr>
        <p:spPr>
          <a:xfrm>
            <a:off x="0" y="365125"/>
            <a:ext cx="10515600" cy="1325563"/>
          </a:xfrm>
        </p:spPr>
        <p:txBody>
          <a:bodyPr>
            <a:noAutofit/>
          </a:bodyPr>
          <a:lstStyle/>
          <a:p>
            <a:r>
              <a:rPr lang="en-US" sz="4400" b="1" dirty="0">
                <a:solidFill>
                  <a:srgbClr val="0070C0"/>
                </a:solidFill>
              </a:rPr>
              <a:t>2.Hygiene and control of cross infection </a:t>
            </a:r>
          </a:p>
        </p:txBody>
      </p:sp>
      <p:sp>
        <p:nvSpPr>
          <p:cNvPr id="3" name="Content Placeholder 2">
            <a:extLst>
              <a:ext uri="{FF2B5EF4-FFF2-40B4-BE49-F238E27FC236}">
                <a16:creationId xmlns:a16="http://schemas.microsoft.com/office/drawing/2014/main" xmlns="" id="{65E6E9B7-D330-2346-91A6-B0879D2D3C75}"/>
              </a:ext>
            </a:extLst>
          </p:cNvPr>
          <p:cNvSpPr>
            <a:spLocks noGrp="1"/>
          </p:cNvSpPr>
          <p:nvPr>
            <p:ph idx="4294967295"/>
          </p:nvPr>
        </p:nvSpPr>
        <p:spPr>
          <a:xfrm>
            <a:off x="0" y="1825625"/>
            <a:ext cx="10515600" cy="4351338"/>
          </a:xfrm>
        </p:spPr>
        <p:txBody>
          <a:bodyPr>
            <a:normAutofit/>
          </a:bodyPr>
          <a:lstStyle/>
          <a:p>
            <a:pPr marL="514350" indent="-514350">
              <a:lnSpc>
                <a:spcPct val="150000"/>
              </a:lnSpc>
              <a:buAutoNum type="arabicPeriod"/>
            </a:pPr>
            <a:r>
              <a:rPr lang="en-US" sz="2400" dirty="0">
                <a:latin typeface="Times New Roman" panose="02020603050405020304" pitchFamily="18" charset="0"/>
                <a:cs typeface="Times New Roman" panose="02020603050405020304" pitchFamily="18" charset="0"/>
              </a:rPr>
              <a:t>Place all instruments in water immediately after use</a:t>
            </a:r>
          </a:p>
          <a:p>
            <a:pPr marL="514350" indent="-514350">
              <a:lnSpc>
                <a:spcPct val="150000"/>
              </a:lnSpc>
              <a:buAutoNum type="arabicPeriod"/>
            </a:pPr>
            <a:r>
              <a:rPr lang="en-US" sz="2400" dirty="0">
                <a:latin typeface="Times New Roman" panose="02020603050405020304" pitchFamily="18" charset="0"/>
                <a:cs typeface="Times New Roman" panose="02020603050405020304" pitchFamily="18" charset="0"/>
              </a:rPr>
              <a:t>Remove all debris from instruments by scrubbing with brush in soapy water</a:t>
            </a:r>
          </a:p>
          <a:p>
            <a:pPr marL="514350" indent="-514350">
              <a:lnSpc>
                <a:spcPct val="150000"/>
              </a:lnSpc>
              <a:buAutoNum type="arabicPeriod"/>
            </a:pPr>
            <a:r>
              <a:rPr lang="en-US" sz="2400" dirty="0">
                <a:latin typeface="Times New Roman" panose="02020603050405020304" pitchFamily="18" charset="0"/>
                <a:cs typeface="Times New Roman" panose="02020603050405020304" pitchFamily="18" charset="0"/>
              </a:rPr>
              <a:t>Put the clean instruments in a pressure cooker and add water to a depth of 2-3cm from the bottom and heat for 15 minute </a:t>
            </a:r>
          </a:p>
          <a:p>
            <a:pPr marL="514350" indent="-514350">
              <a:lnSpc>
                <a:spcPct val="150000"/>
              </a:lnSpc>
              <a:buAutoNum type="arabicPeriod"/>
            </a:pPr>
            <a:r>
              <a:rPr lang="en-US" sz="2400" dirty="0">
                <a:latin typeface="Times New Roman" panose="02020603050405020304" pitchFamily="18" charset="0"/>
                <a:cs typeface="Times New Roman" panose="02020603050405020304" pitchFamily="18" charset="0"/>
              </a:rPr>
              <a:t>Take instruments out of pressure cooker with a instrument forceps and dry them with a clean towel. Store them in a covered  metal box</a:t>
            </a:r>
          </a:p>
          <a:p>
            <a:pPr marL="514350" indent="-514350">
              <a:buAutoNum type="arabicPeriod"/>
            </a:pPr>
            <a:endParaRPr lang="en-US" sz="3200" dirty="0"/>
          </a:p>
        </p:txBody>
      </p:sp>
    </p:spTree>
    <p:extLst>
      <p:ext uri="{BB962C8B-B14F-4D97-AF65-F5344CB8AC3E}">
        <p14:creationId xmlns:p14="http://schemas.microsoft.com/office/powerpoint/2010/main" xmlns="" val="3129548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A6D164-580E-094C-8098-12490C6E75D2}"/>
              </a:ext>
            </a:extLst>
          </p:cNvPr>
          <p:cNvSpPr>
            <a:spLocks noGrp="1"/>
          </p:cNvSpPr>
          <p:nvPr>
            <p:ph type="title"/>
          </p:nvPr>
        </p:nvSpPr>
        <p:spPr/>
        <p:txBody>
          <a:bodyPr/>
          <a:lstStyle/>
          <a:p>
            <a:pPr algn="ctr"/>
            <a:r>
              <a:rPr lang="en-US" sz="4400" b="1" dirty="0">
                <a:solidFill>
                  <a:srgbClr val="0070C0"/>
                </a:solidFill>
              </a:rPr>
              <a:t>INTRODUCTION</a:t>
            </a:r>
            <a:endParaRPr lang="en-US" b="1" dirty="0">
              <a:solidFill>
                <a:srgbClr val="0070C0"/>
              </a:solidFill>
            </a:endParaRPr>
          </a:p>
        </p:txBody>
      </p:sp>
      <p:sp>
        <p:nvSpPr>
          <p:cNvPr id="3" name="Content Placeholder 2">
            <a:extLst>
              <a:ext uri="{FF2B5EF4-FFF2-40B4-BE49-F238E27FC236}">
                <a16:creationId xmlns:a16="http://schemas.microsoft.com/office/drawing/2014/main" xmlns="" id="{4B682E51-73EC-CF4F-A5D0-8D3B81487FC7}"/>
              </a:ext>
            </a:extLst>
          </p:cNvPr>
          <p:cNvSpPr>
            <a:spLocks noGrp="1"/>
          </p:cNvSpPr>
          <p:nvPr>
            <p:ph idx="1"/>
          </p:nvPr>
        </p:nvSpPr>
        <p:spPr>
          <a:xfrm>
            <a:off x="685800" y="1690688"/>
            <a:ext cx="8393199" cy="4351338"/>
          </a:xfrm>
        </p:spPr>
        <p:txBody>
          <a:bodyPr>
            <a:normAutofit/>
          </a:bodyPr>
          <a:lstStyle/>
          <a:p>
            <a:pPr>
              <a:lnSpc>
                <a:spcPct val="150000"/>
              </a:lnSpc>
            </a:pPr>
            <a:r>
              <a:rPr lang="en-US" sz="2400" dirty="0">
                <a:latin typeface="Times New Roman" panose="02020603050405020304" pitchFamily="18" charset="0"/>
                <a:cs typeface="Times New Roman" panose="02020603050405020304" pitchFamily="18" charset="0"/>
              </a:rPr>
              <a:t>The ART is based on modern knowledge about minimal intervention, minimal invasion and minimal cavity preparation for carious lesion</a:t>
            </a:r>
          </a:p>
          <a:p>
            <a:pPr>
              <a:lnSpc>
                <a:spcPct val="150000"/>
              </a:lnSpc>
            </a:pPr>
            <a:r>
              <a:rPr lang="en-US" sz="2400" dirty="0">
                <a:latin typeface="Times New Roman" panose="02020603050405020304" pitchFamily="18" charset="0"/>
                <a:cs typeface="Times New Roman" panose="02020603050405020304" pitchFamily="18" charset="0"/>
              </a:rPr>
              <a:t>It is a procedure based on removing carious tooth tissues using hand instruments alone and restoring cavity with an adhesive restorative material </a:t>
            </a: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991600" y="685800"/>
            <a:ext cx="2743200" cy="4976812"/>
          </a:xfrm>
          <a:prstGeom prst="rect">
            <a:avLst/>
          </a:prstGeom>
          <a:ln>
            <a:noFill/>
          </a:ln>
          <a:effectLst>
            <a:softEdge rad="112500"/>
          </a:effectLst>
        </p:spPr>
      </p:pic>
    </p:spTree>
    <p:extLst>
      <p:ext uri="{BB962C8B-B14F-4D97-AF65-F5344CB8AC3E}">
        <p14:creationId xmlns:p14="http://schemas.microsoft.com/office/powerpoint/2010/main" xmlns="" val="2083051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97D7DC-31D4-5549-AC94-DE3855C2A401}"/>
              </a:ext>
            </a:extLst>
          </p:cNvPr>
          <p:cNvSpPr>
            <a:spLocks noGrp="1"/>
          </p:cNvSpPr>
          <p:nvPr>
            <p:ph type="title"/>
          </p:nvPr>
        </p:nvSpPr>
        <p:spPr/>
        <p:txBody>
          <a:bodyPr>
            <a:normAutofit/>
          </a:bodyPr>
          <a:lstStyle/>
          <a:p>
            <a:r>
              <a:rPr lang="en-US" sz="4400" b="1" dirty="0">
                <a:solidFill>
                  <a:schemeClr val="accent6">
                    <a:lumMod val="75000"/>
                  </a:schemeClr>
                </a:solidFill>
              </a:rPr>
              <a:t>3.RESTORING THE CAVITY</a:t>
            </a:r>
          </a:p>
        </p:txBody>
      </p:sp>
      <p:sp>
        <p:nvSpPr>
          <p:cNvPr id="3" name="Content Placeholder 2">
            <a:extLst>
              <a:ext uri="{FF2B5EF4-FFF2-40B4-BE49-F238E27FC236}">
                <a16:creationId xmlns:a16="http://schemas.microsoft.com/office/drawing/2014/main" xmlns="" id="{F5AAD32E-D15E-3A46-B662-7E5D8E64B570}"/>
              </a:ext>
            </a:extLst>
          </p:cNvPr>
          <p:cNvSpPr>
            <a:spLocks noGrp="1"/>
          </p:cNvSpPr>
          <p:nvPr>
            <p:ph idx="1"/>
          </p:nvPr>
        </p:nvSpPr>
        <p:spPr/>
        <p:txBody>
          <a:bodyPr>
            <a:normAutofit/>
          </a:bodyPr>
          <a:lstStyle/>
          <a:p>
            <a:pPr marL="0" indent="0">
              <a:lnSpc>
                <a:spcPct val="150000"/>
              </a:lnSpc>
              <a:buNone/>
            </a:pPr>
            <a:endParaRPr lang="en-US" sz="2600" dirty="0">
              <a:latin typeface="Times New Roman" panose="02020603050405020304" pitchFamily="18" charset="0"/>
              <a:cs typeface="Times New Roman" panose="02020603050405020304" pitchFamily="18" charset="0"/>
            </a:endParaRPr>
          </a:p>
          <a:p>
            <a:pPr marL="0" indent="0">
              <a:lnSpc>
                <a:spcPct val="150000"/>
              </a:lnSpc>
            </a:pPr>
            <a:r>
              <a:rPr lang="en-US" sz="2600" dirty="0">
                <a:solidFill>
                  <a:schemeClr val="accent6">
                    <a:lumMod val="75000"/>
                  </a:schemeClr>
                </a:solidFill>
                <a:latin typeface="Times New Roman" panose="02020603050405020304" pitchFamily="18" charset="0"/>
                <a:cs typeface="Times New Roman" panose="02020603050405020304" pitchFamily="18" charset="0"/>
              </a:rPr>
              <a:t>STEPS ARE</a:t>
            </a:r>
            <a:r>
              <a:rPr lang="en-US" sz="2600" dirty="0">
                <a:latin typeface="Times New Roman" panose="02020603050405020304" pitchFamily="18" charset="0"/>
                <a:cs typeface="Times New Roman" panose="02020603050405020304" pitchFamily="18" charset="0"/>
              </a:rPr>
              <a:t>:</a:t>
            </a:r>
          </a:p>
          <a:p>
            <a:pPr marL="0" indent="0">
              <a:lnSpc>
                <a:spcPct val="150000"/>
              </a:lnSpc>
              <a:buNone/>
            </a:pPr>
            <a:r>
              <a:rPr lang="en-US" sz="2600" dirty="0">
                <a:latin typeface="Times New Roman" panose="02020603050405020304" pitchFamily="18" charset="0"/>
                <a:cs typeface="Times New Roman" panose="02020603050405020304" pitchFamily="18" charset="0"/>
              </a:rPr>
              <a:t>-Caries removal</a:t>
            </a:r>
          </a:p>
          <a:p>
            <a:pPr marL="0" indent="0">
              <a:lnSpc>
                <a:spcPct val="150000"/>
              </a:lnSpc>
              <a:buNone/>
            </a:pPr>
            <a:r>
              <a:rPr lang="en-US" sz="2600" dirty="0">
                <a:latin typeface="Times New Roman" panose="02020603050405020304" pitchFamily="18" charset="0"/>
                <a:cs typeface="Times New Roman" panose="02020603050405020304" pitchFamily="18" charset="0"/>
              </a:rPr>
              <a:t>-conditioning the prepared cavity</a:t>
            </a:r>
          </a:p>
          <a:p>
            <a:pPr marL="0" indent="0">
              <a:lnSpc>
                <a:spcPct val="150000"/>
              </a:lnSpc>
              <a:buNone/>
            </a:pPr>
            <a:r>
              <a:rPr lang="en-US" sz="2600" dirty="0">
                <a:latin typeface="Times New Roman" panose="02020603050405020304" pitchFamily="18" charset="0"/>
                <a:cs typeface="Times New Roman" panose="02020603050405020304" pitchFamily="18" charset="0"/>
              </a:rPr>
              <a:t>-mixing</a:t>
            </a:r>
          </a:p>
          <a:p>
            <a:pPr marL="0" indent="0">
              <a:lnSpc>
                <a:spcPct val="150000"/>
              </a:lnSpc>
              <a:buNone/>
            </a:pPr>
            <a:r>
              <a:rPr lang="en-US" sz="2600" dirty="0">
                <a:latin typeface="Times New Roman" panose="02020603050405020304" pitchFamily="18" charset="0"/>
                <a:cs typeface="Times New Roman" panose="02020603050405020304" pitchFamily="18" charset="0"/>
              </a:rPr>
              <a:t>-restoring the cavity</a:t>
            </a:r>
          </a:p>
          <a:p>
            <a:pPr marL="0" indent="0"/>
            <a:endParaRPr lang="en-US" sz="3200" dirty="0"/>
          </a:p>
          <a:p>
            <a:pPr marL="0" indent="0">
              <a:buNone/>
            </a:pPr>
            <a:endParaRPr lang="en-US" sz="3200" i="1" u="sng" dirty="0"/>
          </a:p>
        </p:txBody>
      </p:sp>
    </p:spTree>
    <p:extLst>
      <p:ext uri="{BB962C8B-B14F-4D97-AF65-F5344CB8AC3E}">
        <p14:creationId xmlns:p14="http://schemas.microsoft.com/office/powerpoint/2010/main" xmlns="" val="23924004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5A2AF8-B36B-5948-8AD7-F4883E5FE9DB}"/>
              </a:ext>
            </a:extLst>
          </p:cNvPr>
          <p:cNvSpPr>
            <a:spLocks noGrp="1"/>
          </p:cNvSpPr>
          <p:nvPr>
            <p:ph type="title"/>
          </p:nvPr>
        </p:nvSpPr>
        <p:spPr/>
        <p:txBody>
          <a:bodyPr>
            <a:normAutofit/>
          </a:bodyPr>
          <a:lstStyle/>
          <a:p>
            <a:r>
              <a:rPr lang="en-US" sz="4400" b="1" dirty="0">
                <a:solidFill>
                  <a:schemeClr val="accent1">
                    <a:lumMod val="75000"/>
                  </a:schemeClr>
                </a:solidFill>
              </a:rPr>
              <a:t>ESSENTIAL INSTRUMENT OF ART</a:t>
            </a:r>
          </a:p>
        </p:txBody>
      </p:sp>
      <p:pic>
        <p:nvPicPr>
          <p:cNvPr id="4" name="Picture 4">
            <a:extLst>
              <a:ext uri="{FF2B5EF4-FFF2-40B4-BE49-F238E27FC236}">
                <a16:creationId xmlns:a16="http://schemas.microsoft.com/office/drawing/2014/main" xmlns="" id="{8068AC3F-5638-B44F-8800-BB01D91E25AC}"/>
              </a:ext>
            </a:extLst>
          </p:cNvPr>
          <p:cNvPicPr>
            <a:picLocks noGrp="1" noChangeAspect="1"/>
          </p:cNvPicPr>
          <p:nvPr>
            <p:ph idx="1"/>
          </p:nvPr>
        </p:nvPicPr>
        <p:blipFill>
          <a:blip r:embed="rId2"/>
          <a:stretch>
            <a:fillRect/>
          </a:stretch>
        </p:blipFill>
        <p:spPr>
          <a:xfrm>
            <a:off x="533400" y="1552201"/>
            <a:ext cx="4440025" cy="3753597"/>
          </a:xfrm>
          <a:prstGeom prst="rect">
            <a:avLst/>
          </a:prstGeom>
          <a:ln>
            <a:noFill/>
          </a:ln>
          <a:effectLst>
            <a:softEdge rad="112500"/>
          </a:effectLst>
        </p:spPr>
      </p:pic>
      <p:pic>
        <p:nvPicPr>
          <p:cNvPr id="6" name="Picture 6">
            <a:extLst>
              <a:ext uri="{FF2B5EF4-FFF2-40B4-BE49-F238E27FC236}">
                <a16:creationId xmlns:a16="http://schemas.microsoft.com/office/drawing/2014/main" xmlns="" id="{FD083CB7-0417-4D4C-A6B6-A023953868D1}"/>
              </a:ext>
            </a:extLst>
          </p:cNvPr>
          <p:cNvPicPr>
            <a:picLocks noChangeAspect="1"/>
          </p:cNvPicPr>
          <p:nvPr/>
        </p:nvPicPr>
        <p:blipFill>
          <a:blip r:embed="rId3"/>
          <a:stretch>
            <a:fillRect/>
          </a:stretch>
        </p:blipFill>
        <p:spPr>
          <a:xfrm>
            <a:off x="6086168" y="1545998"/>
            <a:ext cx="5537169" cy="3759800"/>
          </a:xfrm>
          <a:prstGeom prst="rect">
            <a:avLst/>
          </a:prstGeom>
          <a:ln>
            <a:noFill/>
          </a:ln>
          <a:effectLst>
            <a:softEdge rad="112500"/>
          </a:effectLst>
        </p:spPr>
      </p:pic>
    </p:spTree>
    <p:extLst>
      <p:ext uri="{BB962C8B-B14F-4D97-AF65-F5344CB8AC3E}">
        <p14:creationId xmlns:p14="http://schemas.microsoft.com/office/powerpoint/2010/main" xmlns="" val="337974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D9D2D7-86EB-C446-ABF1-40F48DF6C19E}"/>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 id="{E2E95708-79D4-E247-B663-2392CA8794CF}"/>
              </a:ext>
            </a:extLst>
          </p:cNvPr>
          <p:cNvPicPr>
            <a:picLocks noGrp="1" noChangeAspect="1"/>
          </p:cNvPicPr>
          <p:nvPr>
            <p:ph idx="1"/>
          </p:nvPr>
        </p:nvPicPr>
        <p:blipFill>
          <a:blip r:embed="rId2"/>
          <a:stretch>
            <a:fillRect/>
          </a:stretch>
        </p:blipFill>
        <p:spPr>
          <a:xfrm>
            <a:off x="1663881" y="762000"/>
            <a:ext cx="4621941" cy="3168214"/>
          </a:xfrm>
          <a:prstGeom prst="rect">
            <a:avLst/>
          </a:prstGeom>
          <a:ln>
            <a:noFill/>
          </a:ln>
          <a:effectLst>
            <a:softEdge rad="112500"/>
          </a:effectLst>
        </p:spPr>
      </p:pic>
      <p:pic>
        <p:nvPicPr>
          <p:cNvPr id="6" name="Picture 6">
            <a:extLst>
              <a:ext uri="{FF2B5EF4-FFF2-40B4-BE49-F238E27FC236}">
                <a16:creationId xmlns:a16="http://schemas.microsoft.com/office/drawing/2014/main" xmlns="" id="{5004F1F4-02BB-874F-8CF7-559937E2B9FB}"/>
              </a:ext>
            </a:extLst>
          </p:cNvPr>
          <p:cNvPicPr>
            <a:picLocks noChangeAspect="1"/>
          </p:cNvPicPr>
          <p:nvPr/>
        </p:nvPicPr>
        <p:blipFill>
          <a:blip r:embed="rId3"/>
          <a:stretch>
            <a:fillRect/>
          </a:stretch>
        </p:blipFill>
        <p:spPr>
          <a:xfrm>
            <a:off x="381000" y="4066786"/>
            <a:ext cx="6016226" cy="1835850"/>
          </a:xfrm>
          <a:prstGeom prst="rect">
            <a:avLst/>
          </a:prstGeom>
          <a:ln>
            <a:noFill/>
          </a:ln>
          <a:effectLst>
            <a:softEdge rad="112500"/>
          </a:effectLst>
        </p:spPr>
      </p:pic>
      <p:pic>
        <p:nvPicPr>
          <p:cNvPr id="10" name="Picture 10">
            <a:extLst>
              <a:ext uri="{FF2B5EF4-FFF2-40B4-BE49-F238E27FC236}">
                <a16:creationId xmlns:a16="http://schemas.microsoft.com/office/drawing/2014/main" xmlns="" id="{53F88566-5BF5-D545-936A-426181925F7E}"/>
              </a:ext>
            </a:extLst>
          </p:cNvPr>
          <p:cNvPicPr>
            <a:picLocks noChangeAspect="1"/>
          </p:cNvPicPr>
          <p:nvPr/>
        </p:nvPicPr>
        <p:blipFill>
          <a:blip r:embed="rId4"/>
          <a:stretch>
            <a:fillRect/>
          </a:stretch>
        </p:blipFill>
        <p:spPr>
          <a:xfrm>
            <a:off x="6929054" y="685800"/>
            <a:ext cx="4004322" cy="5029200"/>
          </a:xfrm>
          <a:prstGeom prst="rect">
            <a:avLst/>
          </a:prstGeom>
          <a:ln>
            <a:noFill/>
          </a:ln>
          <a:effectLst>
            <a:softEdge rad="112500"/>
          </a:effectLst>
        </p:spPr>
      </p:pic>
    </p:spTree>
    <p:extLst>
      <p:ext uri="{BB962C8B-B14F-4D97-AF65-F5344CB8AC3E}">
        <p14:creationId xmlns:p14="http://schemas.microsoft.com/office/powerpoint/2010/main" xmlns="" val="3604705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FD0F2B-EEE7-8F4B-A622-3C2C530146B8}"/>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 id="{37738EF5-DA1A-9A4D-B32A-BF2F1B82008E}"/>
              </a:ext>
            </a:extLst>
          </p:cNvPr>
          <p:cNvPicPr>
            <a:picLocks noGrp="1" noChangeAspect="1"/>
          </p:cNvPicPr>
          <p:nvPr>
            <p:ph idx="1"/>
          </p:nvPr>
        </p:nvPicPr>
        <p:blipFill>
          <a:blip r:embed="rId2"/>
          <a:stretch>
            <a:fillRect/>
          </a:stretch>
        </p:blipFill>
        <p:spPr>
          <a:xfrm>
            <a:off x="1524000" y="933442"/>
            <a:ext cx="3753492" cy="4258282"/>
          </a:xfrm>
          <a:prstGeom prst="rect">
            <a:avLst/>
          </a:prstGeom>
          <a:ln>
            <a:noFill/>
          </a:ln>
          <a:effectLst>
            <a:softEdge rad="112500"/>
          </a:effectLst>
        </p:spPr>
      </p:pic>
      <p:pic>
        <p:nvPicPr>
          <p:cNvPr id="6" name="Picture 6">
            <a:extLst>
              <a:ext uri="{FF2B5EF4-FFF2-40B4-BE49-F238E27FC236}">
                <a16:creationId xmlns:a16="http://schemas.microsoft.com/office/drawing/2014/main" xmlns="" id="{EAAFC98F-29D0-5249-8B29-F6C78E51F838}"/>
              </a:ext>
            </a:extLst>
          </p:cNvPr>
          <p:cNvPicPr>
            <a:picLocks noChangeAspect="1"/>
          </p:cNvPicPr>
          <p:nvPr/>
        </p:nvPicPr>
        <p:blipFill>
          <a:blip r:embed="rId3"/>
          <a:stretch>
            <a:fillRect/>
          </a:stretch>
        </p:blipFill>
        <p:spPr>
          <a:xfrm>
            <a:off x="6781800" y="998409"/>
            <a:ext cx="4031670" cy="4128349"/>
          </a:xfrm>
          <a:prstGeom prst="rect">
            <a:avLst/>
          </a:prstGeom>
          <a:ln>
            <a:noFill/>
          </a:ln>
          <a:effectLst>
            <a:softEdge rad="112500"/>
          </a:effectLst>
        </p:spPr>
      </p:pic>
    </p:spTree>
    <p:extLst>
      <p:ext uri="{BB962C8B-B14F-4D97-AF65-F5344CB8AC3E}">
        <p14:creationId xmlns:p14="http://schemas.microsoft.com/office/powerpoint/2010/main" xmlns="" val="2360094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9905998" cy="905482"/>
          </a:xfrm>
        </p:spPr>
        <p:txBody>
          <a:bodyPr/>
          <a:lstStyle/>
          <a:p>
            <a:r>
              <a:rPr lang="en-US" i="1" dirty="0">
                <a:solidFill>
                  <a:srgbClr val="0070C0"/>
                </a:solidFill>
              </a:rPr>
              <a:t>A.CARIOUS REMOVAL</a:t>
            </a:r>
          </a:p>
        </p:txBody>
      </p:sp>
      <p:sp>
        <p:nvSpPr>
          <p:cNvPr id="3" name="Content Placeholder 2"/>
          <p:cNvSpPr>
            <a:spLocks noGrp="1"/>
          </p:cNvSpPr>
          <p:nvPr>
            <p:ph idx="1"/>
          </p:nvPr>
        </p:nvSpPr>
        <p:spPr>
          <a:xfrm>
            <a:off x="1141412" y="990600"/>
            <a:ext cx="9905999" cy="5867400"/>
          </a:xfrm>
        </p:spPr>
        <p:txBody>
          <a:bodyPr>
            <a:normAutofit/>
          </a:bodyPr>
          <a:lstStyle/>
          <a:p>
            <a:pPr>
              <a:lnSpc>
                <a:spcPct val="150000"/>
              </a:lnSpc>
            </a:pPr>
            <a:r>
              <a:rPr lang="en-US" sz="2400" dirty="0">
                <a:latin typeface="Times New Roman" panose="02020603050405020304" pitchFamily="18" charset="0"/>
                <a:cs typeface="Times New Roman" panose="02020603050405020304" pitchFamily="18" charset="0"/>
              </a:rPr>
              <a:t>If cavity is small, place the corner of blade of dental hatchet into the cavity and turn the instrument forward and backward  </a:t>
            </a:r>
          </a:p>
          <a:p>
            <a:pPr>
              <a:lnSpc>
                <a:spcPct val="150000"/>
              </a:lnSpc>
            </a:pPr>
            <a:r>
              <a:rPr lang="en-US" sz="2400" dirty="0">
                <a:latin typeface="Times New Roman" panose="02020603050405020304" pitchFamily="18" charset="0"/>
                <a:cs typeface="Times New Roman" panose="02020603050405020304" pitchFamily="18" charset="0"/>
              </a:rPr>
              <a:t>Carious dentin can be removed with excavator. Soft caries is removed by making circular scooping movements around the long axis of the instrument</a:t>
            </a:r>
          </a:p>
          <a:p>
            <a:pPr>
              <a:lnSpc>
                <a:spcPct val="150000"/>
              </a:lnSpc>
            </a:pPr>
            <a:r>
              <a:rPr lang="en-US" sz="2400" dirty="0">
                <a:latin typeface="Times New Roman" panose="02020603050405020304" pitchFamily="18" charset="0"/>
                <a:cs typeface="Times New Roman" panose="02020603050405020304" pitchFamily="18" charset="0"/>
              </a:rPr>
              <a:t>Remove all the soft caries from enamel-dentin junction before removing caries near the pulp</a:t>
            </a:r>
          </a:p>
          <a:p>
            <a:pPr>
              <a:lnSpc>
                <a:spcPct val="150000"/>
              </a:lnSpc>
            </a:pPr>
            <a:r>
              <a:rPr lang="en-US" sz="2400" dirty="0">
                <a:latin typeface="Times New Roman" panose="02020603050405020304" pitchFamily="18" charset="0"/>
                <a:cs typeface="Times New Roman" panose="02020603050405020304" pitchFamily="18" charset="0"/>
              </a:rPr>
              <a:t>Overhanging of enamel must be removed. Blade of dental hatchet placed at the edge of enamel and fracture off small pieces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BB8EBF-9F79-0B40-8B45-4D46B2D106A5}"/>
              </a:ext>
            </a:extLst>
          </p:cNvPr>
          <p:cNvSpPr>
            <a:spLocks noGrp="1"/>
          </p:cNvSpPr>
          <p:nvPr>
            <p:ph type="title"/>
          </p:nvPr>
        </p:nvSpPr>
        <p:spPr/>
        <p:txBody>
          <a:bodyPr/>
          <a:lstStyle/>
          <a:p>
            <a:endParaRPr lang="en-US"/>
          </a:p>
        </p:txBody>
      </p:sp>
      <p:pic>
        <p:nvPicPr>
          <p:cNvPr id="3" name="Picture 3">
            <a:extLst>
              <a:ext uri="{FF2B5EF4-FFF2-40B4-BE49-F238E27FC236}">
                <a16:creationId xmlns:a16="http://schemas.microsoft.com/office/drawing/2014/main" xmlns="" id="{6D9B3239-3516-624E-BC3F-410ACD1E3EC5}"/>
              </a:ext>
            </a:extLst>
          </p:cNvPr>
          <p:cNvPicPr>
            <a:picLocks noGrp="1" noChangeAspect="1"/>
          </p:cNvPicPr>
          <p:nvPr>
            <p:ph idx="1"/>
          </p:nvPr>
        </p:nvPicPr>
        <p:blipFill>
          <a:blip r:embed="rId2"/>
          <a:stretch>
            <a:fillRect/>
          </a:stretch>
        </p:blipFill>
        <p:spPr>
          <a:xfrm>
            <a:off x="4038600" y="685800"/>
            <a:ext cx="4577953" cy="4845338"/>
          </a:xfrm>
          <a:prstGeom prst="rect">
            <a:avLst/>
          </a:prstGeom>
          <a:ln>
            <a:noFill/>
          </a:ln>
          <a:effectLst>
            <a:softEdge rad="112500"/>
          </a:effectLst>
        </p:spPr>
      </p:pic>
    </p:spTree>
    <p:extLst>
      <p:ext uri="{BB962C8B-B14F-4D97-AF65-F5344CB8AC3E}">
        <p14:creationId xmlns:p14="http://schemas.microsoft.com/office/powerpoint/2010/main" xmlns="" val="6944480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9905998" cy="295882"/>
          </a:xfrm>
        </p:spPr>
        <p:txBody>
          <a:bodyPr>
            <a:normAutofit fontScale="90000"/>
          </a:bodyPr>
          <a:lstStyle/>
          <a:p>
            <a:endParaRPr lang="en-US" dirty="0"/>
          </a:p>
        </p:txBody>
      </p:sp>
      <p:sp>
        <p:nvSpPr>
          <p:cNvPr id="3" name="Content Placeholder 2"/>
          <p:cNvSpPr>
            <a:spLocks noGrp="1"/>
          </p:cNvSpPr>
          <p:nvPr>
            <p:ph idx="1"/>
          </p:nvPr>
        </p:nvSpPr>
        <p:spPr>
          <a:xfrm>
            <a:off x="381000" y="1143000"/>
            <a:ext cx="9905999" cy="5943600"/>
          </a:xfrm>
        </p:spPr>
        <p:txBody>
          <a:bodyPr>
            <a:normAutofit/>
          </a:bodyPr>
          <a:lstStyle/>
          <a:p>
            <a:pPr>
              <a:lnSpc>
                <a:spcPct val="150000"/>
              </a:lnSpc>
            </a:pPr>
            <a:r>
              <a:rPr lang="en-US" sz="2400" dirty="0">
                <a:latin typeface="Times New Roman" panose="02020603050405020304" pitchFamily="18" charset="0"/>
                <a:cs typeface="Times New Roman" panose="02020603050405020304" pitchFamily="18" charset="0"/>
              </a:rPr>
              <a:t>Particular care needed when removing carious dentin from 2 places-</a:t>
            </a:r>
          </a:p>
          <a:p>
            <a:pPr>
              <a:lnSpc>
                <a:spcPct val="150000"/>
              </a:lnSpc>
            </a:pPr>
            <a:r>
              <a:rPr lang="en-US" sz="2400" dirty="0">
                <a:solidFill>
                  <a:schemeClr val="accent2">
                    <a:lumMod val="75000"/>
                  </a:schemeClr>
                </a:solidFill>
                <a:latin typeface="Times New Roman" panose="02020603050405020304" pitchFamily="18" charset="0"/>
                <a:cs typeface="Times New Roman" panose="02020603050405020304" pitchFamily="18" charset="0"/>
              </a:rPr>
              <a:t>1.The enamel-dentin junction </a:t>
            </a:r>
            <a:r>
              <a:rPr lang="en-US" sz="2400" dirty="0">
                <a:latin typeface="Times New Roman" panose="02020603050405020304" pitchFamily="18" charset="0"/>
                <a:cs typeface="Times New Roman" panose="02020603050405020304" pitchFamily="18" charset="0"/>
              </a:rPr>
              <a:t>– It is the part where restoration must stick very well to the tooth. If caries is not completely removed, bacteria will be able to penetrate between the gap between restoration and cavity wall. Caries will develop further.</a:t>
            </a:r>
          </a:p>
          <a:p>
            <a:pPr>
              <a:lnSpc>
                <a:spcPct val="150000"/>
              </a:lnSpc>
            </a:pPr>
            <a:r>
              <a:rPr lang="en-US" sz="2400" dirty="0">
                <a:solidFill>
                  <a:schemeClr val="accent2">
                    <a:lumMod val="75000"/>
                  </a:schemeClr>
                </a:solidFill>
                <a:latin typeface="Times New Roman" panose="02020603050405020304" pitchFamily="18" charset="0"/>
                <a:cs typeface="Times New Roman" panose="02020603050405020304" pitchFamily="18" charset="0"/>
              </a:rPr>
              <a:t>2. The floor in deep cavities </a:t>
            </a:r>
            <a:r>
              <a:rPr lang="en-US" sz="2400" dirty="0">
                <a:latin typeface="Times New Roman" panose="02020603050405020304" pitchFamily="18" charset="0"/>
                <a:cs typeface="Times New Roman" panose="02020603050405020304" pitchFamily="18" charset="0"/>
              </a:rPr>
              <a:t>– When removing carious dentin near the pulp there is risk of damaging the pulp. It is important to remove no more dentin than is really essential.</a:t>
            </a:r>
            <a:endParaRPr lang="en-US" sz="2400" u="sng" dirty="0">
              <a:latin typeface="Times New Roman" panose="02020603050405020304" pitchFamily="18" charset="0"/>
              <a:cs typeface="Times New Roman" panose="02020603050405020304" pitchFamily="18" charset="0"/>
            </a:endParaRPr>
          </a:p>
          <a:p>
            <a:endParaRPr lang="en-US" sz="32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400" i="1" dirty="0">
                <a:solidFill>
                  <a:schemeClr val="accent1">
                    <a:lumMod val="75000"/>
                  </a:schemeClr>
                </a:solidFill>
              </a:rPr>
              <a:t>B.CONDITIONING THE CAVITY</a:t>
            </a:r>
          </a:p>
        </p:txBody>
      </p:sp>
      <p:sp>
        <p:nvSpPr>
          <p:cNvPr id="5" name="Content Placeholder 4"/>
          <p:cNvSpPr>
            <a:spLocks noGrp="1"/>
          </p:cNvSpPr>
          <p:nvPr>
            <p:ph idx="1"/>
          </p:nvPr>
        </p:nvSpPr>
        <p:spPr>
          <a:xfrm>
            <a:off x="0" y="1524000"/>
            <a:ext cx="8038307" cy="5105400"/>
          </a:xfrm>
        </p:spPr>
        <p:txBody>
          <a:bodyPr>
            <a:normAutofit/>
          </a:bodyPr>
          <a:lstStyle/>
          <a:p>
            <a:pPr>
              <a:lnSpc>
                <a:spcPct val="150000"/>
              </a:lnSpc>
            </a:pPr>
            <a:r>
              <a:rPr lang="en-US" sz="2400" dirty="0">
                <a:latin typeface="Times New Roman" panose="02020603050405020304" pitchFamily="18" charset="0"/>
                <a:cs typeface="Times New Roman" panose="02020603050405020304" pitchFamily="18" charset="0"/>
              </a:rPr>
              <a:t>Cavity walls must be clean to improve chemical bonding</a:t>
            </a:r>
          </a:p>
          <a:p>
            <a:pPr>
              <a:lnSpc>
                <a:spcPct val="150000"/>
              </a:lnSpc>
            </a:pPr>
            <a:r>
              <a:rPr lang="en-US" sz="2400" dirty="0">
                <a:latin typeface="Times New Roman" panose="02020603050405020304" pitchFamily="18" charset="0"/>
                <a:cs typeface="Times New Roman" panose="02020603050405020304" pitchFamily="18" charset="0"/>
              </a:rPr>
              <a:t>2 </a:t>
            </a:r>
            <a:r>
              <a:rPr lang="en-US" sz="2400" dirty="0" err="1">
                <a:latin typeface="Times New Roman" panose="02020603050405020304" pitchFamily="18" charset="0"/>
                <a:cs typeface="Times New Roman" panose="02020603050405020304" pitchFamily="18" charset="0"/>
              </a:rPr>
              <a:t>possibilies</a:t>
            </a:r>
            <a:r>
              <a:rPr lang="en-US" sz="2400" dirty="0">
                <a:latin typeface="Times New Roman" panose="02020603050405020304" pitchFamily="18" charset="0"/>
                <a:cs typeface="Times New Roman" panose="02020603050405020304" pitchFamily="18" charset="0"/>
              </a:rPr>
              <a:t> :-</a:t>
            </a:r>
          </a:p>
          <a:p>
            <a:pPr>
              <a:lnSpc>
                <a:spcPct val="150000"/>
              </a:lnSpc>
            </a:pPr>
            <a:r>
              <a:rPr lang="en-US" sz="2400" dirty="0">
                <a:latin typeface="Times New Roman" panose="02020603050405020304" pitchFamily="18" charset="0"/>
                <a:cs typeface="Times New Roman" panose="02020603050405020304" pitchFamily="18" charset="0"/>
              </a:rPr>
              <a:t>1. Dentin conditioner( 10% solution of </a:t>
            </a:r>
            <a:r>
              <a:rPr lang="en-US" sz="2400" dirty="0" err="1">
                <a:latin typeface="Times New Roman" panose="02020603050405020304" pitchFamily="18" charset="0"/>
                <a:cs typeface="Times New Roman" panose="02020603050405020304" pitchFamily="18" charset="0"/>
              </a:rPr>
              <a:t>polyacrylic</a:t>
            </a:r>
            <a:r>
              <a:rPr lang="en-US" sz="2400" dirty="0">
                <a:latin typeface="Times New Roman" panose="02020603050405020304" pitchFamily="18" charset="0"/>
                <a:cs typeface="Times New Roman" panose="02020603050405020304" pitchFamily="18" charset="0"/>
              </a:rPr>
              <a:t> acid)- Dip a cotton wool pellet in one drop of conditioner .Then clean the entire cavity and adjacent fissures for 10-15 sec</a:t>
            </a:r>
          </a:p>
          <a:p>
            <a:pPr>
              <a:lnSpc>
                <a:spcPct val="150000"/>
              </a:lnSpc>
            </a:pPr>
            <a:r>
              <a:rPr lang="en-US" sz="2400" dirty="0">
                <a:latin typeface="Times New Roman" panose="02020603050405020304" pitchFamily="18" charset="0"/>
                <a:cs typeface="Times New Roman" panose="02020603050405020304" pitchFamily="18" charset="0"/>
              </a:rPr>
              <a:t>Glass </a:t>
            </a:r>
            <a:r>
              <a:rPr lang="en-US" sz="2400" dirty="0" err="1">
                <a:latin typeface="Times New Roman" panose="02020603050405020304" pitchFamily="18" charset="0"/>
                <a:cs typeface="Times New Roman" panose="02020603050405020304" pitchFamily="18" charset="0"/>
              </a:rPr>
              <a:t>ionomer</a:t>
            </a:r>
            <a:r>
              <a:rPr lang="en-US" sz="2400" dirty="0">
                <a:latin typeface="Times New Roman" panose="02020603050405020304" pitchFamily="18" charset="0"/>
                <a:cs typeface="Times New Roman" panose="02020603050405020304" pitchFamily="18" charset="0"/>
              </a:rPr>
              <a:t> liquid- Dip the moistened cotton wool pellet in glass </a:t>
            </a:r>
            <a:r>
              <a:rPr lang="en-US" sz="2400" dirty="0" err="1">
                <a:latin typeface="Times New Roman" panose="02020603050405020304" pitchFamily="18" charset="0"/>
                <a:cs typeface="Times New Roman" panose="02020603050405020304" pitchFamily="18" charset="0"/>
              </a:rPr>
              <a:t>ionomer</a:t>
            </a:r>
            <a:r>
              <a:rPr lang="en-US" sz="2400" dirty="0">
                <a:latin typeface="Times New Roman" panose="02020603050405020304" pitchFamily="18" charset="0"/>
                <a:cs typeface="Times New Roman" panose="02020603050405020304" pitchFamily="18" charset="0"/>
              </a:rPr>
              <a:t> liquid and clean cavity for 10-15 sec</a:t>
            </a:r>
          </a:p>
        </p:txBody>
      </p:sp>
      <p:pic>
        <p:nvPicPr>
          <p:cNvPr id="2" name="Picture 2">
            <a:extLst>
              <a:ext uri="{FF2B5EF4-FFF2-40B4-BE49-F238E27FC236}">
                <a16:creationId xmlns:a16="http://schemas.microsoft.com/office/drawing/2014/main" xmlns="" id="{36748428-6B3E-F94D-864B-095A8CB8136F}"/>
              </a:ext>
            </a:extLst>
          </p:cNvPr>
          <p:cNvPicPr>
            <a:picLocks noChangeAspect="1"/>
          </p:cNvPicPr>
          <p:nvPr/>
        </p:nvPicPr>
        <p:blipFill>
          <a:blip r:embed="rId2"/>
          <a:stretch>
            <a:fillRect/>
          </a:stretch>
        </p:blipFill>
        <p:spPr>
          <a:xfrm>
            <a:off x="7948107" y="2362200"/>
            <a:ext cx="4243893" cy="2403474"/>
          </a:xfrm>
          <a:prstGeom prst="rect">
            <a:avLst/>
          </a:prstGeom>
          <a:ln>
            <a:noFill/>
          </a:ln>
          <a:effectLst>
            <a:softEdge rad="112500"/>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flipV="1">
            <a:off x="1141413" y="0"/>
            <a:ext cx="9905998" cy="618518"/>
          </a:xfrm>
        </p:spPr>
        <p:txBody>
          <a:bodyPr>
            <a:normAutofit fontScale="90000"/>
          </a:bodyPr>
          <a:lstStyle/>
          <a:p>
            <a:endParaRPr lang="en-US"/>
          </a:p>
        </p:txBody>
      </p:sp>
      <p:sp>
        <p:nvSpPr>
          <p:cNvPr id="3" name="Content Placeholder 2"/>
          <p:cNvSpPr>
            <a:spLocks noGrp="1"/>
          </p:cNvSpPr>
          <p:nvPr>
            <p:ph idx="1"/>
          </p:nvPr>
        </p:nvSpPr>
        <p:spPr>
          <a:xfrm>
            <a:off x="685800" y="457200"/>
            <a:ext cx="9905999" cy="5562600"/>
          </a:xfrm>
        </p:spPr>
        <p:txBody>
          <a:bodyPr>
            <a:normAutofit/>
          </a:bodyPr>
          <a:lstStyle/>
          <a:p>
            <a:pPr marL="0" indent="0">
              <a:lnSpc>
                <a:spcPct val="150000"/>
              </a:lnSpc>
              <a:buNone/>
            </a:pPr>
            <a:endParaRPr lang="en-US" sz="2400" dirty="0">
              <a:latin typeface="Times New Roman" panose="02020603050405020304" pitchFamily="18" charset="0"/>
              <a:cs typeface="Times New Roman" panose="02020603050405020304" pitchFamily="18" charset="0"/>
            </a:endParaRPr>
          </a:p>
          <a:p>
            <a:pPr>
              <a:lnSpc>
                <a:spcPct val="150000"/>
              </a:lnSpc>
            </a:pPr>
            <a:r>
              <a:rPr lang="en-US" sz="2400" dirty="0">
                <a:solidFill>
                  <a:schemeClr val="accent2">
                    <a:lumMod val="75000"/>
                  </a:schemeClr>
                </a:solidFill>
                <a:latin typeface="Times New Roman" panose="02020603050405020304" pitchFamily="18" charset="0"/>
                <a:cs typeface="Times New Roman" panose="02020603050405020304" pitchFamily="18" charset="0"/>
              </a:rPr>
              <a:t>If cavity contaminated with blood</a:t>
            </a:r>
          </a:p>
          <a:p>
            <a:pPr>
              <a:lnSpc>
                <a:spcPct val="150000"/>
              </a:lnSpc>
              <a:buNone/>
            </a:pPr>
            <a:r>
              <a:rPr lang="en-US" sz="2400" dirty="0">
                <a:latin typeface="Times New Roman" panose="02020603050405020304" pitchFamily="18" charset="0"/>
                <a:cs typeface="Times New Roman" panose="02020603050405020304" pitchFamily="18" charset="0"/>
              </a:rPr>
              <a:t> -stop bleeding by pressing with a cotton wool pellet on wound</a:t>
            </a:r>
          </a:p>
          <a:p>
            <a:pPr>
              <a:lnSpc>
                <a:spcPct val="150000"/>
              </a:lnSpc>
              <a:buNone/>
            </a:pPr>
            <a:r>
              <a:rPr lang="en-US" sz="2400" dirty="0">
                <a:latin typeface="Times New Roman" panose="02020603050405020304" pitchFamily="18" charset="0"/>
                <a:cs typeface="Times New Roman" panose="02020603050405020304" pitchFamily="18" charset="0"/>
              </a:rPr>
              <a:t> -wash the blood away with water</a:t>
            </a:r>
          </a:p>
          <a:p>
            <a:pPr>
              <a:lnSpc>
                <a:spcPct val="150000"/>
              </a:lnSpc>
              <a:buNone/>
            </a:pPr>
            <a:r>
              <a:rPr lang="en-US" sz="2400" dirty="0">
                <a:latin typeface="Times New Roman" panose="02020603050405020304" pitchFamily="18" charset="0"/>
                <a:cs typeface="Times New Roman" panose="02020603050405020304" pitchFamily="18" charset="0"/>
              </a:rPr>
              <a:t> -dry the cavity with cotton wool pellet</a:t>
            </a:r>
          </a:p>
          <a:p>
            <a:pPr>
              <a:lnSpc>
                <a:spcPct val="150000"/>
              </a:lnSpc>
              <a:buNone/>
            </a:pPr>
            <a:r>
              <a:rPr lang="en-US" sz="2400" dirty="0">
                <a:latin typeface="Times New Roman" panose="02020603050405020304" pitchFamily="18" charset="0"/>
                <a:cs typeface="Times New Roman" panose="02020603050405020304" pitchFamily="18" charset="0"/>
              </a:rPr>
              <a:t> -place the dry cotton wool pellet on both sides of tooth to prevent recontamination</a:t>
            </a:r>
          </a:p>
          <a:p>
            <a:pPr>
              <a:lnSpc>
                <a:spcPct val="150000"/>
              </a:lnSpc>
              <a:buNone/>
            </a:pPr>
            <a:r>
              <a:rPr lang="en-US" sz="2400" dirty="0">
                <a:latin typeface="Times New Roman" panose="02020603050405020304" pitchFamily="18" charset="0"/>
                <a:cs typeface="Times New Roman" panose="02020603050405020304" pitchFamily="18" charset="0"/>
              </a:rPr>
              <a:t> -apply the conditioner in the cavity</a:t>
            </a: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534400" y="1295400"/>
            <a:ext cx="3514725" cy="2524125"/>
          </a:xfrm>
          <a:prstGeom prst="rect">
            <a:avLst/>
          </a:prstGeom>
          <a:ln>
            <a:noFill/>
          </a:ln>
          <a:effectLst>
            <a:softEdge rad="112500"/>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9905998" cy="914400"/>
          </a:xfrm>
        </p:spPr>
        <p:txBody>
          <a:bodyPr/>
          <a:lstStyle/>
          <a:p>
            <a:pPr algn="ctr"/>
            <a:r>
              <a:rPr lang="en-US" i="1" dirty="0">
                <a:solidFill>
                  <a:srgbClr val="FFC000"/>
                </a:solidFill>
              </a:rPr>
              <a:t>C.MIXING</a:t>
            </a:r>
          </a:p>
        </p:txBody>
      </p:sp>
      <p:sp>
        <p:nvSpPr>
          <p:cNvPr id="3" name="Content Placeholder 2"/>
          <p:cNvSpPr>
            <a:spLocks noGrp="1"/>
          </p:cNvSpPr>
          <p:nvPr>
            <p:ph idx="1"/>
          </p:nvPr>
        </p:nvSpPr>
        <p:spPr>
          <a:xfrm>
            <a:off x="381000" y="764345"/>
            <a:ext cx="10744200" cy="4950655"/>
          </a:xfrm>
        </p:spPr>
        <p:txBody>
          <a:bodyPr>
            <a:normAutofit fontScale="85000" lnSpcReduction="20000"/>
          </a:bodyPr>
          <a:lstStyle/>
          <a:p>
            <a:pPr>
              <a:lnSpc>
                <a:spcPct val="150000"/>
              </a:lnSpc>
            </a:pPr>
            <a:r>
              <a:rPr lang="en-US" sz="2600" dirty="0">
                <a:latin typeface="Times New Roman" panose="02020603050405020304" pitchFamily="18" charset="0"/>
                <a:cs typeface="Times New Roman" panose="02020603050405020304" pitchFamily="18" charset="0"/>
              </a:rPr>
              <a:t>Place a spoonful of powder on the glass slab or mixing pad</a:t>
            </a:r>
          </a:p>
          <a:p>
            <a:pPr>
              <a:lnSpc>
                <a:spcPct val="150000"/>
              </a:lnSpc>
            </a:pPr>
            <a:r>
              <a:rPr lang="en-US" sz="2600" dirty="0">
                <a:latin typeface="Times New Roman" panose="02020603050405020304" pitchFamily="18" charset="0"/>
                <a:cs typeface="Times New Roman" panose="02020603050405020304" pitchFamily="18" charset="0"/>
              </a:rPr>
              <a:t>Use spatula to divide powder into two equal portions</a:t>
            </a:r>
          </a:p>
          <a:p>
            <a:pPr>
              <a:lnSpc>
                <a:spcPct val="150000"/>
              </a:lnSpc>
            </a:pPr>
            <a:r>
              <a:rPr lang="en-US" sz="2600" dirty="0">
                <a:latin typeface="Times New Roman" panose="02020603050405020304" pitchFamily="18" charset="0"/>
                <a:cs typeface="Times New Roman" panose="02020603050405020304" pitchFamily="18" charset="0"/>
              </a:rPr>
              <a:t>Dispense 2 drops of liquid next to the powder</a:t>
            </a:r>
          </a:p>
          <a:p>
            <a:pPr>
              <a:lnSpc>
                <a:spcPct val="150000"/>
              </a:lnSpc>
            </a:pPr>
            <a:r>
              <a:rPr lang="en-US" sz="2600" dirty="0">
                <a:latin typeface="Times New Roman" panose="02020603050405020304" pitchFamily="18" charset="0"/>
                <a:cs typeface="Times New Roman" panose="02020603050405020304" pitchFamily="18" charset="0"/>
              </a:rPr>
              <a:t>Spread the liquid with a spatula over surface of about 1.5-2cm</a:t>
            </a:r>
          </a:p>
          <a:p>
            <a:pPr>
              <a:lnSpc>
                <a:spcPct val="150000"/>
              </a:lnSpc>
            </a:pPr>
            <a:r>
              <a:rPr lang="en-US" sz="2600" dirty="0">
                <a:latin typeface="Times New Roman" panose="02020603050405020304" pitchFamily="18" charset="0"/>
                <a:cs typeface="Times New Roman" panose="02020603050405020304" pitchFamily="18" charset="0"/>
              </a:rPr>
              <a:t>Start mixing by adding one half of powder into the liquid. Roll the powder into the liquid gently wetting the particle.</a:t>
            </a:r>
          </a:p>
          <a:p>
            <a:pPr>
              <a:lnSpc>
                <a:spcPct val="150000"/>
              </a:lnSpc>
            </a:pPr>
            <a:r>
              <a:rPr lang="en-US" sz="2600" dirty="0">
                <a:latin typeface="Times New Roman" panose="02020603050405020304" pitchFamily="18" charset="0"/>
                <a:cs typeface="Times New Roman" panose="02020603050405020304" pitchFamily="18" charset="0"/>
              </a:rPr>
              <a:t>Second portion is folded into the mix. Mix firmly while keeping mass together</a:t>
            </a:r>
          </a:p>
          <a:p>
            <a:pPr>
              <a:lnSpc>
                <a:spcPct val="150000"/>
              </a:lnSpc>
            </a:pPr>
            <a:r>
              <a:rPr lang="en-US" sz="2600" dirty="0">
                <a:latin typeface="Times New Roman" panose="02020603050405020304" pitchFamily="18" charset="0"/>
                <a:cs typeface="Times New Roman" panose="02020603050405020304" pitchFamily="18" charset="0"/>
              </a:rPr>
              <a:t>Mixing time- 20-30 sec</a:t>
            </a:r>
          </a:p>
          <a:p>
            <a:pPr>
              <a:lnSpc>
                <a:spcPct val="150000"/>
              </a:lnSpc>
            </a:pPr>
            <a:r>
              <a:rPr lang="en-US" sz="2600" dirty="0">
                <a:latin typeface="Times New Roman" panose="02020603050405020304" pitchFamily="18" charset="0"/>
                <a:cs typeface="Times New Roman" panose="02020603050405020304" pitchFamily="18" charset="0"/>
              </a:rPr>
              <a:t>Final mixture should look smooth like chewing gum</a:t>
            </a:r>
          </a:p>
          <a:p>
            <a:endParaRPr lang="en-US" sz="3200" dirty="0"/>
          </a:p>
          <a:p>
            <a:endParaRPr lang="en-US" sz="3200" dirty="0"/>
          </a:p>
          <a:p>
            <a:endParaRPr lang="en-US" sz="3200" dirty="0"/>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556523" y="304800"/>
            <a:ext cx="3200400" cy="2590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355600"/>
            <a:ext cx="8596668" cy="1320800"/>
          </a:xfrm>
        </p:spPr>
        <p:txBody>
          <a:bodyPr/>
          <a:lstStyle/>
          <a:p>
            <a:pPr algn="ctr"/>
            <a:r>
              <a:rPr lang="en-US" dirty="0">
                <a:solidFill>
                  <a:srgbClr val="0070C0"/>
                </a:solidFill>
              </a:rPr>
              <a:t>CONTENTS</a:t>
            </a:r>
          </a:p>
        </p:txBody>
      </p:sp>
      <p:sp>
        <p:nvSpPr>
          <p:cNvPr id="3" name="Content Placeholder 2"/>
          <p:cNvSpPr>
            <a:spLocks noGrp="1"/>
          </p:cNvSpPr>
          <p:nvPr>
            <p:ph idx="1"/>
          </p:nvPr>
        </p:nvSpPr>
        <p:spPr>
          <a:xfrm>
            <a:off x="1066800" y="1676400"/>
            <a:ext cx="9762066" cy="3733801"/>
          </a:xfrm>
        </p:spPr>
        <p:txBody>
          <a:bodyPr numCol="2">
            <a:normAutofit fontScale="32500" lnSpcReduction="20000"/>
          </a:bodyPr>
          <a:lstStyle/>
          <a:p>
            <a:pPr>
              <a:lnSpc>
                <a:spcPct val="150000"/>
              </a:lnSpc>
            </a:pPr>
            <a:r>
              <a:rPr lang="en-US" sz="7400" dirty="0">
                <a:latin typeface="Times New Roman" panose="02020603050405020304" pitchFamily="18" charset="0"/>
                <a:cs typeface="Times New Roman" panose="02020603050405020304" pitchFamily="18" charset="0"/>
              </a:rPr>
              <a:t>DEFINITION</a:t>
            </a:r>
          </a:p>
          <a:p>
            <a:pPr>
              <a:lnSpc>
                <a:spcPct val="150000"/>
              </a:lnSpc>
            </a:pPr>
            <a:r>
              <a:rPr lang="en-US" sz="7400" dirty="0">
                <a:latin typeface="Times New Roman" panose="02020603050405020304" pitchFamily="18" charset="0"/>
                <a:cs typeface="Times New Roman" panose="02020603050405020304" pitchFamily="18" charset="0"/>
              </a:rPr>
              <a:t>PRINCIPLES</a:t>
            </a:r>
          </a:p>
          <a:p>
            <a:pPr>
              <a:lnSpc>
                <a:spcPct val="150000"/>
              </a:lnSpc>
            </a:pPr>
            <a:r>
              <a:rPr lang="en-US" sz="7400" dirty="0">
                <a:latin typeface="Times New Roman" panose="02020603050405020304" pitchFamily="18" charset="0"/>
                <a:cs typeface="Times New Roman" panose="02020603050405020304" pitchFamily="18" charset="0"/>
              </a:rPr>
              <a:t>INDICATIONS </a:t>
            </a:r>
          </a:p>
          <a:p>
            <a:pPr>
              <a:lnSpc>
                <a:spcPct val="150000"/>
              </a:lnSpc>
            </a:pPr>
            <a:r>
              <a:rPr lang="en-US" sz="7400" dirty="0">
                <a:latin typeface="Times New Roman" panose="02020603050405020304" pitchFamily="18" charset="0"/>
                <a:cs typeface="Times New Roman" panose="02020603050405020304" pitchFamily="18" charset="0"/>
              </a:rPr>
              <a:t>CONTRAINDICATIONS</a:t>
            </a:r>
          </a:p>
          <a:p>
            <a:pPr>
              <a:lnSpc>
                <a:spcPct val="150000"/>
              </a:lnSpc>
            </a:pPr>
            <a:r>
              <a:rPr lang="en-US" sz="7400" dirty="0">
                <a:latin typeface="Times New Roman" panose="02020603050405020304" pitchFamily="18" charset="0"/>
                <a:cs typeface="Times New Roman" panose="02020603050405020304" pitchFamily="18" charset="0"/>
              </a:rPr>
              <a:t>ADVANTAGES</a:t>
            </a:r>
          </a:p>
          <a:p>
            <a:pPr>
              <a:lnSpc>
                <a:spcPct val="150000"/>
              </a:lnSpc>
            </a:pPr>
            <a:r>
              <a:rPr lang="en-US" sz="7400" dirty="0">
                <a:latin typeface="Times New Roman" panose="02020603050405020304" pitchFamily="18" charset="0"/>
                <a:cs typeface="Times New Roman" panose="02020603050405020304" pitchFamily="18" charset="0"/>
              </a:rPr>
              <a:t>PROCEDURE</a:t>
            </a:r>
          </a:p>
          <a:p>
            <a:pPr marL="0" indent="0">
              <a:lnSpc>
                <a:spcPct val="150000"/>
              </a:lnSpc>
              <a:buNone/>
            </a:pPr>
            <a:r>
              <a:rPr lang="en-US" sz="7400" dirty="0">
                <a:latin typeface="Times New Roman" panose="02020603050405020304" pitchFamily="18" charset="0"/>
                <a:cs typeface="Times New Roman" panose="02020603050405020304" pitchFamily="18" charset="0"/>
              </a:rPr>
              <a:t> - Arrange a good environment</a:t>
            </a:r>
          </a:p>
          <a:p>
            <a:pPr marL="0" indent="0">
              <a:lnSpc>
                <a:spcPct val="150000"/>
              </a:lnSpc>
              <a:buNone/>
            </a:pPr>
            <a:r>
              <a:rPr lang="en-US" sz="7400" dirty="0">
                <a:latin typeface="Times New Roman" panose="02020603050405020304" pitchFamily="18" charset="0"/>
                <a:cs typeface="Times New Roman" panose="02020603050405020304" pitchFamily="18" charset="0"/>
              </a:rPr>
              <a:t> -Hygiene &amp;control of cross infection</a:t>
            </a:r>
          </a:p>
          <a:p>
            <a:pPr marL="0" indent="0">
              <a:lnSpc>
                <a:spcPct val="150000"/>
              </a:lnSpc>
              <a:buNone/>
            </a:pPr>
            <a:r>
              <a:rPr lang="en-US" sz="7400" dirty="0">
                <a:latin typeface="Times New Roman" panose="02020603050405020304" pitchFamily="18" charset="0"/>
                <a:cs typeface="Times New Roman" panose="02020603050405020304" pitchFamily="18" charset="0"/>
              </a:rPr>
              <a:t> -Restoring the cavity</a:t>
            </a:r>
          </a:p>
          <a:p>
            <a:pPr>
              <a:lnSpc>
                <a:spcPct val="150000"/>
              </a:lnSpc>
            </a:pPr>
            <a:r>
              <a:rPr lang="en-US" sz="7400" dirty="0">
                <a:latin typeface="Times New Roman" panose="02020603050405020304" pitchFamily="18" charset="0"/>
                <a:cs typeface="Times New Roman" panose="02020603050405020304" pitchFamily="18" charset="0"/>
              </a:rPr>
              <a:t>FAILED OR DEFECTIVE RESTORATION</a:t>
            </a:r>
          </a:p>
          <a:p>
            <a:pPr>
              <a:lnSpc>
                <a:spcPct val="150000"/>
              </a:lnSpc>
            </a:pPr>
            <a:r>
              <a:rPr lang="en-US" sz="7400" dirty="0">
                <a:latin typeface="Times New Roman" panose="02020603050405020304" pitchFamily="18" charset="0"/>
                <a:cs typeface="Times New Roman" panose="02020603050405020304" pitchFamily="18" charset="0"/>
              </a:rPr>
              <a:t>CONCLUSION</a:t>
            </a:r>
          </a:p>
          <a:p>
            <a:pPr>
              <a:lnSpc>
                <a:spcPct val="150000"/>
              </a:lnSpc>
            </a:pPr>
            <a:endParaRPr lang="en-US" sz="2400" dirty="0">
              <a:latin typeface="Times New Roman" panose="02020603050405020304" pitchFamily="18" charset="0"/>
              <a:cs typeface="Times New Roman" panose="02020603050405020304" pitchFamily="18" charset="0"/>
            </a:endParaRPr>
          </a:p>
          <a:p>
            <a:pPr>
              <a:lnSpc>
                <a:spcPct val="150000"/>
              </a:lnSpc>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9873145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1413" y="152400"/>
            <a:ext cx="9905998" cy="1066800"/>
          </a:xfrm>
        </p:spPr>
        <p:txBody>
          <a:bodyPr>
            <a:normAutofit/>
          </a:bodyPr>
          <a:lstStyle/>
          <a:p>
            <a:r>
              <a:rPr lang="en-US" sz="4400" i="1" dirty="0">
                <a:solidFill>
                  <a:schemeClr val="accent1">
                    <a:lumMod val="75000"/>
                  </a:schemeClr>
                </a:solidFill>
              </a:rPr>
              <a:t>D.RESTORING THE CAVITY</a:t>
            </a:r>
          </a:p>
        </p:txBody>
      </p:sp>
      <p:sp>
        <p:nvSpPr>
          <p:cNvPr id="3" name="Content Placeholder 2"/>
          <p:cNvSpPr>
            <a:spLocks noGrp="1"/>
          </p:cNvSpPr>
          <p:nvPr>
            <p:ph idx="1"/>
          </p:nvPr>
        </p:nvSpPr>
        <p:spPr>
          <a:xfrm>
            <a:off x="1141412" y="1066800"/>
            <a:ext cx="9905999" cy="5257800"/>
          </a:xfrm>
        </p:spPr>
        <p:txBody>
          <a:bodyPr>
            <a:normAutofit/>
          </a:bodyPr>
          <a:lstStyle/>
          <a:p>
            <a:pPr>
              <a:lnSpc>
                <a:spcPct val="150000"/>
              </a:lnSpc>
            </a:pPr>
            <a:r>
              <a:rPr lang="en-US" sz="2400" dirty="0">
                <a:latin typeface="Times New Roman" panose="02020603050405020304" pitchFamily="18" charset="0"/>
                <a:cs typeface="Times New Roman" panose="02020603050405020304" pitchFamily="18" charset="0"/>
              </a:rPr>
              <a:t>The mixture inserted into cavity in small amounts using blunt end of applier/carver instruments</a:t>
            </a:r>
          </a:p>
          <a:p>
            <a:pPr>
              <a:lnSpc>
                <a:spcPct val="150000"/>
              </a:lnSpc>
            </a:pPr>
            <a:r>
              <a:rPr lang="en-US" sz="2400" dirty="0">
                <a:latin typeface="Times New Roman" panose="02020603050405020304" pitchFamily="18" charset="0"/>
                <a:cs typeface="Times New Roman" panose="02020603050405020304" pitchFamily="18" charset="0"/>
              </a:rPr>
              <a:t>Push mixture into place with round surface of medium excavator.</a:t>
            </a:r>
          </a:p>
          <a:p>
            <a:pPr>
              <a:lnSpc>
                <a:spcPct val="150000"/>
              </a:lnSpc>
            </a:pPr>
            <a:r>
              <a:rPr lang="en-US" sz="2400" dirty="0">
                <a:latin typeface="Times New Roman" panose="02020603050405020304" pitchFamily="18" charset="0"/>
                <a:cs typeface="Times New Roman" panose="02020603050405020304" pitchFamily="18" charset="0"/>
              </a:rPr>
              <a:t>Rub small amount of petroleum jelly on the gloved index finger and press the restorative material firmly into cavity. This is called ‘the press-finger technique’</a:t>
            </a:r>
          </a:p>
          <a:p>
            <a:pPr>
              <a:lnSpc>
                <a:spcPct val="150000"/>
              </a:lnSpc>
            </a:pPr>
            <a:r>
              <a:rPr lang="en-US" sz="2400" dirty="0">
                <a:latin typeface="Times New Roman" panose="02020603050405020304" pitchFamily="18" charset="0"/>
                <a:cs typeface="Times New Roman" panose="02020603050405020304" pitchFamily="18" charset="0"/>
              </a:rPr>
              <a:t>Remove finger sideways after a few seconds</a:t>
            </a: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696200" y="4221589"/>
            <a:ext cx="2591317" cy="1737579"/>
          </a:xfrm>
          <a:prstGeom prst="rect">
            <a:avLst/>
          </a:prstGeom>
          <a:ln>
            <a:noFill/>
          </a:ln>
          <a:effectLst>
            <a:softEdge rad="112500"/>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9905998" cy="533400"/>
          </a:xfrm>
        </p:spPr>
        <p:txBody>
          <a:bodyPr>
            <a:normAutofit fontScale="90000"/>
          </a:bodyPr>
          <a:lstStyle/>
          <a:p>
            <a:endParaRPr lang="en-US" dirty="0"/>
          </a:p>
        </p:txBody>
      </p:sp>
      <p:sp>
        <p:nvSpPr>
          <p:cNvPr id="3" name="Content Placeholder 2"/>
          <p:cNvSpPr>
            <a:spLocks noGrp="1"/>
          </p:cNvSpPr>
          <p:nvPr>
            <p:ph idx="1"/>
          </p:nvPr>
        </p:nvSpPr>
        <p:spPr>
          <a:xfrm>
            <a:off x="1141412" y="685800"/>
            <a:ext cx="9905999" cy="6172200"/>
          </a:xfrm>
        </p:spPr>
        <p:txBody>
          <a:bodyPr>
            <a:normAutofit/>
          </a:bodyPr>
          <a:lstStyle/>
          <a:p>
            <a:pPr>
              <a:lnSpc>
                <a:spcPct val="150000"/>
              </a:lnSpc>
            </a:pPr>
            <a:r>
              <a:rPr lang="en-US" sz="2400" dirty="0">
                <a:latin typeface="Times New Roman" panose="02020603050405020304" pitchFamily="18" charset="0"/>
                <a:cs typeface="Times New Roman" panose="02020603050405020304" pitchFamily="18" charset="0"/>
              </a:rPr>
              <a:t>Excess glass </a:t>
            </a:r>
            <a:r>
              <a:rPr lang="en-US" sz="2400" dirty="0" err="1">
                <a:latin typeface="Times New Roman" panose="02020603050405020304" pitchFamily="18" charset="0"/>
                <a:cs typeface="Times New Roman" panose="02020603050405020304" pitchFamily="18" charset="0"/>
              </a:rPr>
              <a:t>ionomer</a:t>
            </a:r>
            <a:r>
              <a:rPr lang="en-US" sz="2400" dirty="0">
                <a:latin typeface="Times New Roman" panose="02020603050405020304" pitchFamily="18" charset="0"/>
                <a:cs typeface="Times New Roman" panose="02020603050405020304" pitchFamily="18" charset="0"/>
              </a:rPr>
              <a:t> material will be displaced by press finger technique towards the slopes of cusps and between the cusp</a:t>
            </a:r>
          </a:p>
          <a:p>
            <a:pPr>
              <a:lnSpc>
                <a:spcPct val="150000"/>
              </a:lnSpc>
            </a:pPr>
            <a:r>
              <a:rPr lang="en-US" sz="2400" dirty="0">
                <a:latin typeface="Times New Roman" panose="02020603050405020304" pitchFamily="18" charset="0"/>
                <a:cs typeface="Times New Roman" panose="02020603050405020304" pitchFamily="18" charset="0"/>
              </a:rPr>
              <a:t>Quickly remove excess material with a medium or large excavator</a:t>
            </a:r>
          </a:p>
          <a:p>
            <a:pPr>
              <a:lnSpc>
                <a:spcPct val="150000"/>
              </a:lnSpc>
            </a:pPr>
            <a:r>
              <a:rPr lang="en-US" sz="2400" dirty="0">
                <a:latin typeface="Times New Roman" panose="02020603050405020304" pitchFamily="18" charset="0"/>
                <a:cs typeface="Times New Roman" panose="02020603050405020304" pitchFamily="18" charset="0"/>
              </a:rPr>
              <a:t>Do not disturb restoration during hardening time </a:t>
            </a:r>
          </a:p>
          <a:p>
            <a:pPr>
              <a:lnSpc>
                <a:spcPct val="150000"/>
              </a:lnSpc>
            </a:pPr>
            <a:r>
              <a:rPr lang="en-US" sz="2400" dirty="0">
                <a:latin typeface="Times New Roman" panose="02020603050405020304" pitchFamily="18" charset="0"/>
                <a:cs typeface="Times New Roman" panose="02020603050405020304" pitchFamily="18" charset="0"/>
              </a:rPr>
              <a:t>Keep tooth moisture free</a:t>
            </a:r>
          </a:p>
          <a:p>
            <a:pPr>
              <a:lnSpc>
                <a:spcPct val="150000"/>
              </a:lnSpc>
            </a:pPr>
            <a:r>
              <a:rPr lang="en-US" sz="2400" dirty="0">
                <a:latin typeface="Times New Roman" panose="02020603050405020304" pitchFamily="18" charset="0"/>
                <a:cs typeface="Times New Roman" panose="02020603050405020304" pitchFamily="18" charset="0"/>
              </a:rPr>
              <a:t>After about 1-2 mint check the bite using articulation paper</a:t>
            </a:r>
          </a:p>
          <a:p>
            <a:pPr>
              <a:lnSpc>
                <a:spcPct val="150000"/>
              </a:lnSpc>
            </a:pPr>
            <a:r>
              <a:rPr lang="en-US" sz="2400" dirty="0">
                <a:latin typeface="Times New Roman" panose="02020603050405020304" pitchFamily="18" charset="0"/>
                <a:cs typeface="Times New Roman" panose="02020603050405020304" pitchFamily="18" charset="0"/>
              </a:rPr>
              <a:t>Ask the patient to not to eat for one hour</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F9371C-CEE0-DE4B-A837-1B917A00B984}"/>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 id="{0FDBAB6C-7CA3-F04E-B008-CC3CE6B685FD}"/>
              </a:ext>
            </a:extLst>
          </p:cNvPr>
          <p:cNvPicPr>
            <a:picLocks noGrp="1" noChangeAspect="1"/>
          </p:cNvPicPr>
          <p:nvPr>
            <p:ph idx="1"/>
          </p:nvPr>
        </p:nvPicPr>
        <p:blipFill>
          <a:blip r:embed="rId2"/>
          <a:stretch>
            <a:fillRect/>
          </a:stretch>
        </p:blipFill>
        <p:spPr>
          <a:xfrm>
            <a:off x="1600200" y="152400"/>
            <a:ext cx="9161860" cy="5620964"/>
          </a:xfrm>
          <a:prstGeom prst="rect">
            <a:avLst/>
          </a:prstGeom>
          <a:ln>
            <a:noFill/>
          </a:ln>
          <a:effectLst>
            <a:softEdge rad="112500"/>
          </a:effectLst>
        </p:spPr>
      </p:pic>
    </p:spTree>
    <p:extLst>
      <p:ext uri="{BB962C8B-B14F-4D97-AF65-F5344CB8AC3E}">
        <p14:creationId xmlns:p14="http://schemas.microsoft.com/office/powerpoint/2010/main" xmlns="" val="1596280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600" y="22715"/>
            <a:ext cx="9905998" cy="1478570"/>
          </a:xfrm>
        </p:spPr>
        <p:txBody>
          <a:bodyPr>
            <a:normAutofit/>
          </a:bodyPr>
          <a:lstStyle/>
          <a:p>
            <a:r>
              <a:rPr lang="en-US" sz="4400" b="1" dirty="0">
                <a:solidFill>
                  <a:srgbClr val="FF0066"/>
                </a:solidFill>
              </a:rPr>
              <a:t>FAILED OR DEFECTIVE RESTORATION</a:t>
            </a:r>
          </a:p>
        </p:txBody>
      </p:sp>
      <p:sp>
        <p:nvSpPr>
          <p:cNvPr id="3" name="Content Placeholder 2"/>
          <p:cNvSpPr>
            <a:spLocks noGrp="1"/>
          </p:cNvSpPr>
          <p:nvPr>
            <p:ph idx="1"/>
          </p:nvPr>
        </p:nvSpPr>
        <p:spPr>
          <a:xfrm>
            <a:off x="838200" y="1295400"/>
            <a:ext cx="10744200" cy="5333999"/>
          </a:xfrm>
        </p:spPr>
        <p:txBody>
          <a:bodyPr>
            <a:normAutofit/>
          </a:bodyPr>
          <a:lstStyle/>
          <a:p>
            <a:pPr>
              <a:lnSpc>
                <a:spcPct val="150000"/>
              </a:lnSpc>
            </a:pPr>
            <a:r>
              <a:rPr lang="en-US" sz="2400" i="1" dirty="0">
                <a:solidFill>
                  <a:schemeClr val="accent1">
                    <a:lumMod val="50000"/>
                  </a:schemeClr>
                </a:solidFill>
                <a:latin typeface="Times New Roman" panose="02020603050405020304" pitchFamily="18" charset="0"/>
                <a:cs typeface="Times New Roman" panose="02020603050405020304" pitchFamily="18" charset="0"/>
              </a:rPr>
              <a:t>1.Restoration is completely missing</a:t>
            </a:r>
            <a:endParaRPr lang="en-US" sz="2400" dirty="0">
              <a:solidFill>
                <a:schemeClr val="accent1">
                  <a:lumMod val="50000"/>
                </a:schemeClr>
              </a:solidFill>
              <a:latin typeface="Times New Roman" panose="02020603050405020304" pitchFamily="18" charset="0"/>
              <a:cs typeface="Times New Roman" panose="02020603050405020304" pitchFamily="18" charset="0"/>
            </a:endParaRPr>
          </a:p>
          <a:p>
            <a:pPr>
              <a:lnSpc>
                <a:spcPct val="150000"/>
              </a:lnSpc>
            </a:pPr>
            <a:r>
              <a:rPr lang="en-US" sz="2400" dirty="0">
                <a:latin typeface="Times New Roman" panose="02020603050405020304" pitchFamily="18" charset="0"/>
                <a:cs typeface="Times New Roman" panose="02020603050405020304" pitchFamily="18" charset="0"/>
              </a:rPr>
              <a:t>Reasons:</a:t>
            </a:r>
          </a:p>
          <a:p>
            <a:pPr>
              <a:lnSpc>
                <a:spcPct val="150000"/>
              </a:lnSpc>
              <a:buNone/>
            </a:pPr>
            <a:r>
              <a:rPr lang="en-US" sz="2400" dirty="0">
                <a:latin typeface="Times New Roman" panose="02020603050405020304" pitchFamily="18" charset="0"/>
                <a:cs typeface="Times New Roman" panose="02020603050405020304" pitchFamily="18" charset="0"/>
              </a:rPr>
              <a:t> -contamination with saliva or blood during restorative procedure</a:t>
            </a:r>
          </a:p>
          <a:p>
            <a:pPr>
              <a:lnSpc>
                <a:spcPct val="150000"/>
              </a:lnSpc>
              <a:buNone/>
            </a:pPr>
            <a:r>
              <a:rPr lang="en-US" sz="2400" dirty="0">
                <a:latin typeface="Times New Roman" panose="02020603050405020304" pitchFamily="18" charset="0"/>
                <a:cs typeface="Times New Roman" panose="02020603050405020304" pitchFamily="18" charset="0"/>
              </a:rPr>
              <a:t> -Mix of material was too wet or too dry</a:t>
            </a:r>
          </a:p>
          <a:p>
            <a:pPr>
              <a:lnSpc>
                <a:spcPct val="150000"/>
              </a:lnSpc>
              <a:buNone/>
            </a:pPr>
            <a:r>
              <a:rPr lang="en-US" sz="2400" dirty="0">
                <a:latin typeface="Times New Roman" panose="02020603050405020304" pitchFamily="18" charset="0"/>
                <a:cs typeface="Times New Roman" panose="02020603050405020304" pitchFamily="18" charset="0"/>
              </a:rPr>
              <a:t> -Not all the soft caries had been removed</a:t>
            </a:r>
          </a:p>
          <a:p>
            <a:pPr>
              <a:lnSpc>
                <a:spcPct val="150000"/>
              </a:lnSpc>
              <a:buNone/>
            </a:pPr>
            <a:r>
              <a:rPr lang="en-US" sz="2400" dirty="0">
                <a:latin typeface="Times New Roman" panose="02020603050405020304" pitchFamily="18" charset="0"/>
                <a:cs typeface="Times New Roman" panose="02020603050405020304" pitchFamily="18" charset="0"/>
              </a:rPr>
              <a:t> -Thin undermined enamel had been left behind, later break off</a:t>
            </a:r>
          </a:p>
          <a:p>
            <a:pPr>
              <a:lnSpc>
                <a:spcPct val="150000"/>
              </a:lnSpc>
            </a:pPr>
            <a:r>
              <a:rPr lang="en-US" sz="2400" dirty="0">
                <a:latin typeface="Times New Roman" panose="02020603050405020304" pitchFamily="18" charset="0"/>
                <a:cs typeface="Times New Roman" panose="02020603050405020304" pitchFamily="18" charset="0"/>
              </a:rPr>
              <a:t>Whatever the reason,</a:t>
            </a:r>
            <a:r>
              <a:rPr lang="en-US" sz="2400" i="1" dirty="0">
                <a:latin typeface="Times New Roman" panose="02020603050405020304" pitchFamily="18" charset="0"/>
                <a:cs typeface="Times New Roman" panose="02020603050405020304" pitchFamily="18" charset="0"/>
              </a:rPr>
              <a:t> clean the cavity , apply conditioner and refill the cavity</a:t>
            </a:r>
            <a:endParaRPr lang="en-US" sz="24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937222" y="1707170"/>
            <a:ext cx="2662237" cy="2133600"/>
          </a:xfrm>
          <a:prstGeom prst="rect">
            <a:avLst/>
          </a:prstGeom>
          <a:ln>
            <a:noFill/>
          </a:ln>
          <a:effectLst>
            <a:softEdge rad="112500"/>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3900" y="158262"/>
            <a:ext cx="10744200" cy="1219200"/>
          </a:xfrm>
        </p:spPr>
        <p:txBody>
          <a:bodyPr>
            <a:normAutofit/>
          </a:bodyPr>
          <a:lstStyle/>
          <a:p>
            <a:r>
              <a:rPr lang="en-US" sz="4400" i="1" dirty="0">
                <a:solidFill>
                  <a:srgbClr val="FF0066"/>
                </a:solidFill>
              </a:rPr>
              <a:t>2.PART OF RESTORATION HAS BROKEN AWAY</a:t>
            </a:r>
          </a:p>
        </p:txBody>
      </p:sp>
      <p:sp>
        <p:nvSpPr>
          <p:cNvPr id="3" name="Content Placeholder 2"/>
          <p:cNvSpPr>
            <a:spLocks noGrp="1"/>
          </p:cNvSpPr>
          <p:nvPr>
            <p:ph idx="1"/>
          </p:nvPr>
        </p:nvSpPr>
        <p:spPr>
          <a:xfrm>
            <a:off x="1143000" y="1377462"/>
            <a:ext cx="10591799" cy="4337538"/>
          </a:xfrm>
        </p:spPr>
        <p:txBody>
          <a:bodyPr>
            <a:normAutofit fontScale="92500" lnSpcReduction="20000"/>
          </a:bodyPr>
          <a:lstStyle/>
          <a:p>
            <a:pPr>
              <a:lnSpc>
                <a:spcPct val="150000"/>
              </a:lnSpc>
            </a:pPr>
            <a:r>
              <a:rPr lang="en-US" sz="2400" dirty="0">
                <a:latin typeface="Times New Roman" panose="02020603050405020304" pitchFamily="18" charset="0"/>
                <a:cs typeface="Times New Roman" panose="02020603050405020304" pitchFamily="18" charset="0"/>
              </a:rPr>
              <a:t>Reasons:</a:t>
            </a:r>
          </a:p>
          <a:p>
            <a:pPr>
              <a:lnSpc>
                <a:spcPct val="150000"/>
              </a:lnSpc>
              <a:buNone/>
            </a:pPr>
            <a:r>
              <a:rPr lang="en-US" sz="2400" dirty="0">
                <a:latin typeface="Times New Roman" panose="02020603050405020304" pitchFamily="18" charset="0"/>
                <a:cs typeface="Times New Roman" panose="02020603050405020304" pitchFamily="18" charset="0"/>
              </a:rPr>
              <a:t> -The restoration was too high</a:t>
            </a:r>
          </a:p>
          <a:p>
            <a:pPr>
              <a:lnSpc>
                <a:spcPct val="150000"/>
              </a:lnSpc>
              <a:buNone/>
            </a:pPr>
            <a:r>
              <a:rPr lang="en-US" sz="2400" dirty="0">
                <a:latin typeface="Times New Roman" panose="02020603050405020304" pitchFamily="18" charset="0"/>
                <a:cs typeface="Times New Roman" panose="02020603050405020304" pitchFamily="18" charset="0"/>
              </a:rPr>
              <a:t> -Air bubble was trapped in material during placement</a:t>
            </a:r>
          </a:p>
          <a:p>
            <a:pPr>
              <a:lnSpc>
                <a:spcPct val="150000"/>
              </a:lnSpc>
            </a:pPr>
            <a:r>
              <a:rPr lang="en-US" sz="2400" dirty="0">
                <a:latin typeface="Times New Roman" panose="02020603050405020304" pitchFamily="18" charset="0"/>
                <a:cs typeface="Times New Roman" panose="02020603050405020304" pitchFamily="18" charset="0"/>
              </a:rPr>
              <a:t>Whatever the reason,</a:t>
            </a:r>
          </a:p>
          <a:p>
            <a:pPr>
              <a:lnSpc>
                <a:spcPct val="150000"/>
              </a:lnSpc>
              <a:buNone/>
            </a:pPr>
            <a:r>
              <a:rPr lang="en-US" sz="2400" dirty="0">
                <a:latin typeface="Times New Roman" panose="02020603050405020304" pitchFamily="18" charset="0"/>
                <a:cs typeface="Times New Roman" panose="02020603050405020304" pitchFamily="18" charset="0"/>
              </a:rPr>
              <a:t> -Clean the tooth surface and the remaining restorative material with an explorer and wet cotton wool pellet</a:t>
            </a:r>
          </a:p>
          <a:p>
            <a:pPr>
              <a:lnSpc>
                <a:spcPct val="150000"/>
              </a:lnSpc>
              <a:buNone/>
            </a:pPr>
            <a:r>
              <a:rPr lang="en-US" sz="2400" dirty="0">
                <a:latin typeface="Times New Roman" panose="02020603050405020304" pitchFamily="18" charset="0"/>
                <a:cs typeface="Times New Roman" panose="02020603050405020304" pitchFamily="18" charset="0"/>
              </a:rPr>
              <a:t> -Condition the entire surface</a:t>
            </a:r>
          </a:p>
          <a:p>
            <a:pPr>
              <a:lnSpc>
                <a:spcPct val="150000"/>
              </a:lnSpc>
              <a:buNone/>
            </a:pPr>
            <a:r>
              <a:rPr lang="en-US" sz="2400" dirty="0">
                <a:latin typeface="Times New Roman" panose="02020603050405020304" pitchFamily="18" charset="0"/>
                <a:cs typeface="Times New Roman" panose="02020603050405020304" pitchFamily="18" charset="0"/>
              </a:rPr>
              <a:t> -Fill the gap with a new mixture of glass </a:t>
            </a:r>
            <a:r>
              <a:rPr lang="en-US" sz="2400" dirty="0" err="1">
                <a:latin typeface="Times New Roman" panose="02020603050405020304" pitchFamily="18" charset="0"/>
                <a:cs typeface="Times New Roman" panose="02020603050405020304" pitchFamily="18" charset="0"/>
              </a:rPr>
              <a:t>ionomer</a:t>
            </a:r>
            <a:endParaRPr lang="en-US" sz="24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899193" y="990600"/>
            <a:ext cx="2738437" cy="2743200"/>
          </a:xfrm>
          <a:prstGeom prst="rect">
            <a:avLst/>
          </a:prstGeom>
          <a:ln>
            <a:noFill/>
          </a:ln>
          <a:effectLst>
            <a:softEdge rad="112500"/>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i="1" dirty="0">
                <a:solidFill>
                  <a:srgbClr val="0070C0"/>
                </a:solidFill>
              </a:rPr>
              <a:t>3.RESTORATION HAS FRACTURED</a:t>
            </a:r>
          </a:p>
        </p:txBody>
      </p:sp>
      <p:sp>
        <p:nvSpPr>
          <p:cNvPr id="3" name="Content Placeholder 2"/>
          <p:cNvSpPr>
            <a:spLocks noGrp="1"/>
          </p:cNvSpPr>
          <p:nvPr>
            <p:ph idx="1"/>
          </p:nvPr>
        </p:nvSpPr>
        <p:spPr>
          <a:xfrm>
            <a:off x="685801" y="2209800"/>
            <a:ext cx="8458199" cy="4800600"/>
          </a:xfrm>
        </p:spPr>
        <p:txBody>
          <a:bodyPr>
            <a:normAutofit/>
          </a:bodyPr>
          <a:lstStyle/>
          <a:p>
            <a:pPr>
              <a:lnSpc>
                <a:spcPct val="150000"/>
              </a:lnSpc>
            </a:pPr>
            <a:r>
              <a:rPr lang="en-US" sz="2400" dirty="0">
                <a:latin typeface="Times New Roman" panose="02020603050405020304" pitchFamily="18" charset="0"/>
                <a:cs typeface="Times New Roman" panose="02020603050405020304" pitchFamily="18" charset="0"/>
              </a:rPr>
              <a:t>Commonly happens in multiple surface restoration which is too high</a:t>
            </a:r>
          </a:p>
          <a:p>
            <a:pPr>
              <a:lnSpc>
                <a:spcPct val="150000"/>
              </a:lnSpc>
            </a:pPr>
            <a:r>
              <a:rPr lang="en-US" sz="2400" dirty="0">
                <a:latin typeface="Times New Roman" panose="02020603050405020304" pitchFamily="18" charset="0"/>
                <a:cs typeface="Times New Roman" panose="02020603050405020304" pitchFamily="18" charset="0"/>
              </a:rPr>
              <a:t>If the fractured part is loose and can be removed, repair the gap similar to broken away restoration.</a:t>
            </a:r>
          </a:p>
          <a:p>
            <a:pPr>
              <a:lnSpc>
                <a:spcPct val="150000"/>
              </a:lnSpc>
            </a:pPr>
            <a:r>
              <a:rPr lang="en-US" sz="2400" dirty="0">
                <a:latin typeface="Times New Roman" panose="02020603050405020304" pitchFamily="18" charset="0"/>
                <a:cs typeface="Times New Roman" panose="02020603050405020304" pitchFamily="18" charset="0"/>
              </a:rPr>
              <a:t>If fractured part cannot be removed, repair through ART not possible.</a:t>
            </a: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144000" y="2216834"/>
            <a:ext cx="2819400" cy="3433762"/>
          </a:xfrm>
          <a:prstGeom prst="rect">
            <a:avLst/>
          </a:prstGeom>
          <a:ln>
            <a:noFill/>
          </a:ln>
          <a:effectLst>
            <a:softEdge rad="112500"/>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9905998" cy="1478570"/>
          </a:xfrm>
        </p:spPr>
        <p:txBody>
          <a:bodyPr>
            <a:normAutofit/>
          </a:bodyPr>
          <a:lstStyle/>
          <a:p>
            <a:r>
              <a:rPr lang="en-US" sz="4400" i="1" dirty="0">
                <a:solidFill>
                  <a:schemeClr val="accent2">
                    <a:lumMod val="75000"/>
                  </a:schemeClr>
                </a:solidFill>
              </a:rPr>
              <a:t>4.RESTORATION HAS WORN AWAY</a:t>
            </a:r>
          </a:p>
        </p:txBody>
      </p:sp>
      <p:sp>
        <p:nvSpPr>
          <p:cNvPr id="3" name="Content Placeholder 2"/>
          <p:cNvSpPr>
            <a:spLocks noGrp="1"/>
          </p:cNvSpPr>
          <p:nvPr>
            <p:ph idx="1"/>
          </p:nvPr>
        </p:nvSpPr>
        <p:spPr>
          <a:xfrm>
            <a:off x="1141412" y="1066800"/>
            <a:ext cx="9905999" cy="5562600"/>
          </a:xfrm>
        </p:spPr>
        <p:txBody>
          <a:bodyPr>
            <a:normAutofit/>
          </a:bodyPr>
          <a:lstStyle/>
          <a:p>
            <a:pPr>
              <a:lnSpc>
                <a:spcPct val="150000"/>
              </a:lnSpc>
            </a:pPr>
            <a:r>
              <a:rPr lang="en-US" sz="2400" dirty="0">
                <a:latin typeface="Times New Roman" panose="02020603050405020304" pitchFamily="18" charset="0"/>
                <a:cs typeface="Times New Roman" panose="02020603050405020304" pitchFamily="18" charset="0"/>
              </a:rPr>
              <a:t>Possible reason:</a:t>
            </a:r>
          </a:p>
          <a:p>
            <a:pPr>
              <a:lnSpc>
                <a:spcPct val="150000"/>
              </a:lnSpc>
              <a:buNone/>
            </a:pPr>
            <a:r>
              <a:rPr lang="en-US" sz="2400" dirty="0">
                <a:latin typeface="Times New Roman" panose="02020603050405020304" pitchFamily="18" charset="0"/>
                <a:cs typeface="Times New Roman" panose="02020603050405020304" pitchFamily="18" charset="0"/>
              </a:rPr>
              <a:t> -Patient eats very hard food frequently</a:t>
            </a:r>
          </a:p>
          <a:p>
            <a:pPr>
              <a:lnSpc>
                <a:spcPct val="150000"/>
              </a:lnSpc>
              <a:buNone/>
            </a:pPr>
            <a:r>
              <a:rPr lang="en-US" sz="2400" dirty="0">
                <a:latin typeface="Times New Roman" panose="02020603050405020304" pitchFamily="18" charset="0"/>
                <a:cs typeface="Times New Roman" panose="02020603050405020304" pitchFamily="18" charset="0"/>
              </a:rPr>
              <a:t> -patient clenches his tooth frequently</a:t>
            </a:r>
          </a:p>
          <a:p>
            <a:pPr>
              <a:lnSpc>
                <a:spcPct val="150000"/>
              </a:lnSpc>
              <a:buNone/>
            </a:pPr>
            <a:r>
              <a:rPr lang="en-US" sz="2400" dirty="0">
                <a:latin typeface="Times New Roman" panose="02020603050405020304" pitchFamily="18" charset="0"/>
                <a:cs typeface="Times New Roman" panose="02020603050405020304" pitchFamily="18" charset="0"/>
              </a:rPr>
              <a:t> -Mixture had been too wet/dry</a:t>
            </a:r>
          </a:p>
          <a:p>
            <a:pPr>
              <a:lnSpc>
                <a:spcPct val="150000"/>
              </a:lnSpc>
            </a:pPr>
            <a:r>
              <a:rPr lang="en-US" sz="2400" dirty="0">
                <a:latin typeface="Times New Roman" panose="02020603050405020304" pitchFamily="18" charset="0"/>
                <a:cs typeface="Times New Roman" panose="02020603050405020304" pitchFamily="18" charset="0"/>
              </a:rPr>
              <a:t>Clean all the surfaces of tooth and remaining restoration.</a:t>
            </a:r>
          </a:p>
          <a:p>
            <a:pPr>
              <a:lnSpc>
                <a:spcPct val="150000"/>
              </a:lnSpc>
            </a:pPr>
            <a:r>
              <a:rPr lang="en-US" sz="2400" dirty="0">
                <a:latin typeface="Times New Roman" panose="02020603050405020304" pitchFamily="18" charset="0"/>
                <a:cs typeface="Times New Roman" panose="02020603050405020304" pitchFamily="18" charset="0"/>
              </a:rPr>
              <a:t>Apply dentin conditioner over glass </a:t>
            </a:r>
            <a:r>
              <a:rPr lang="en-US" sz="2400" dirty="0" err="1">
                <a:latin typeface="Times New Roman" panose="02020603050405020304" pitchFamily="18" charset="0"/>
                <a:cs typeface="Times New Roman" panose="02020603050405020304" pitchFamily="18" charset="0"/>
              </a:rPr>
              <a:t>ionomer</a:t>
            </a:r>
            <a:r>
              <a:rPr lang="en-US" sz="2400" dirty="0">
                <a:latin typeface="Times New Roman" panose="02020603050405020304" pitchFamily="18" charset="0"/>
                <a:cs typeface="Times New Roman" panose="02020603050405020304" pitchFamily="18" charset="0"/>
              </a:rPr>
              <a:t> and cavity wall.</a:t>
            </a:r>
          </a:p>
          <a:p>
            <a:pPr>
              <a:lnSpc>
                <a:spcPct val="150000"/>
              </a:lnSpc>
            </a:pPr>
            <a:r>
              <a:rPr lang="en-US" sz="2400" dirty="0">
                <a:latin typeface="Times New Roman" panose="02020603050405020304" pitchFamily="18" charset="0"/>
                <a:cs typeface="Times New Roman" panose="02020603050405020304" pitchFamily="18" charset="0"/>
              </a:rPr>
              <a:t>Place a new layer of glass </a:t>
            </a:r>
            <a:r>
              <a:rPr lang="en-US" sz="2400" dirty="0" err="1">
                <a:latin typeface="Times New Roman" panose="02020603050405020304" pitchFamily="18" charset="0"/>
                <a:cs typeface="Times New Roman" panose="02020603050405020304" pitchFamily="18" charset="0"/>
              </a:rPr>
              <a:t>ionomer</a:t>
            </a:r>
            <a:r>
              <a:rPr lang="en-US" sz="2400" dirty="0">
                <a:latin typeface="Times New Roman" panose="02020603050405020304" pitchFamily="18" charset="0"/>
                <a:cs typeface="Times New Roman" panose="02020603050405020304" pitchFamily="18" charset="0"/>
              </a:rPr>
              <a:t> on top of old one.</a:t>
            </a:r>
          </a:p>
          <a:p>
            <a:endParaRPr lang="en-US" sz="32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972800" cy="1325563"/>
          </a:xfrm>
        </p:spPr>
        <p:txBody>
          <a:bodyPr>
            <a:noAutofit/>
          </a:bodyPr>
          <a:lstStyle/>
          <a:p>
            <a:r>
              <a:rPr lang="en-US" b="1" i="1" dirty="0">
                <a:solidFill>
                  <a:schemeClr val="accent6">
                    <a:lumMod val="50000"/>
                  </a:schemeClr>
                </a:solidFill>
              </a:rPr>
              <a:t>5.Caries Has Developed In The Adjacent Surfaces</a:t>
            </a:r>
          </a:p>
        </p:txBody>
      </p:sp>
      <p:sp>
        <p:nvSpPr>
          <p:cNvPr id="3" name="Content Placeholder 2"/>
          <p:cNvSpPr>
            <a:spLocks noGrp="1"/>
          </p:cNvSpPr>
          <p:nvPr>
            <p:ph idx="1"/>
          </p:nvPr>
        </p:nvSpPr>
        <p:spPr>
          <a:xfrm>
            <a:off x="677334" y="2590800"/>
            <a:ext cx="10828866" cy="3450562"/>
          </a:xfrm>
        </p:spPr>
        <p:txBody>
          <a:bodyPr>
            <a:normAutofit/>
          </a:bodyPr>
          <a:lstStyle/>
          <a:p>
            <a:r>
              <a:rPr lang="en-US" sz="2400" dirty="0">
                <a:latin typeface="Times New Roman" panose="02020603050405020304" pitchFamily="18" charset="0"/>
                <a:cs typeface="Times New Roman" panose="02020603050405020304" pitchFamily="18" charset="0"/>
              </a:rPr>
              <a:t>Remove the soft caries</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Clean and fill the new cavity adjacent to restoration according to standard procedure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0299" y="184796"/>
            <a:ext cx="10515600" cy="1325563"/>
          </a:xfrm>
        </p:spPr>
        <p:txBody>
          <a:bodyPr/>
          <a:lstStyle/>
          <a:p>
            <a:pPr algn="ctr"/>
            <a:r>
              <a:rPr lang="en-US" b="1" dirty="0">
                <a:solidFill>
                  <a:schemeClr val="accent1">
                    <a:lumMod val="75000"/>
                  </a:schemeClr>
                </a:solidFill>
              </a:rPr>
              <a:t>CONCLUSION</a:t>
            </a:r>
          </a:p>
        </p:txBody>
      </p:sp>
      <p:sp>
        <p:nvSpPr>
          <p:cNvPr id="3" name="Content Placeholder 2"/>
          <p:cNvSpPr>
            <a:spLocks noGrp="1"/>
          </p:cNvSpPr>
          <p:nvPr>
            <p:ph idx="1"/>
          </p:nvPr>
        </p:nvSpPr>
        <p:spPr>
          <a:xfrm>
            <a:off x="381000" y="1279378"/>
            <a:ext cx="8893002" cy="4495800"/>
          </a:xfrm>
        </p:spPr>
        <p:txBody>
          <a:bodyPr>
            <a:normAutofit/>
          </a:bodyPr>
          <a:lstStyle/>
          <a:p>
            <a:pPr>
              <a:lnSpc>
                <a:spcPct val="150000"/>
              </a:lnSpc>
            </a:pPr>
            <a:r>
              <a:rPr lang="en-US" sz="2400" dirty="0">
                <a:latin typeface="Times New Roman" panose="02020603050405020304" pitchFamily="18" charset="0"/>
                <a:cs typeface="Times New Roman" panose="02020603050405020304" pitchFamily="18" charset="0"/>
              </a:rPr>
              <a:t>ART procedure has been developed to focus on groups of people who are unable to obtain restorative dental care.</a:t>
            </a:r>
          </a:p>
          <a:p>
            <a:pPr>
              <a:lnSpc>
                <a:spcPct val="150000"/>
              </a:lnSpc>
            </a:pPr>
            <a:r>
              <a:rPr lang="en-US" sz="2400" dirty="0">
                <a:latin typeface="Times New Roman" panose="02020603050405020304" pitchFamily="18" charset="0"/>
                <a:cs typeface="Times New Roman" panose="02020603050405020304" pitchFamily="18" charset="0"/>
              </a:rPr>
              <a:t>Administrated along with health promoting messages about a prudent diet ,good oral hygiene, use of fluoride toothpaste and sealant application</a:t>
            </a:r>
          </a:p>
          <a:p>
            <a:pPr>
              <a:lnSpc>
                <a:spcPct val="150000"/>
              </a:lnSpc>
            </a:pPr>
            <a:r>
              <a:rPr lang="en-US" sz="2400" dirty="0">
                <a:latin typeface="Times New Roman" panose="02020603050405020304" pitchFamily="18" charset="0"/>
                <a:cs typeface="Times New Roman" panose="02020603050405020304" pitchFamily="18" charset="0"/>
              </a:rPr>
              <a:t>ART is not a compromise but perfect alternative treatment approach for developing countries</a:t>
            </a:r>
          </a:p>
        </p:txBody>
      </p:sp>
    </p:spTree>
    <p:extLst>
      <p:ext uri="{BB962C8B-B14F-4D97-AF65-F5344CB8AC3E}">
        <p14:creationId xmlns:p14="http://schemas.microsoft.com/office/powerpoint/2010/main" xmlns="" val="3087904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429897-1A14-C044-BCD8-784A7A20EC26}"/>
              </a:ext>
            </a:extLst>
          </p:cNvPr>
          <p:cNvSpPr>
            <a:spLocks noGrp="1"/>
          </p:cNvSpPr>
          <p:nvPr>
            <p:ph type="title"/>
          </p:nvPr>
        </p:nvSpPr>
        <p:spPr/>
        <p:txBody>
          <a:bodyPr/>
          <a:lstStyle/>
          <a:p>
            <a:pPr algn="ctr"/>
            <a:r>
              <a:rPr lang="en-US" b="1" dirty="0">
                <a:solidFill>
                  <a:srgbClr val="FFC000"/>
                </a:solidFill>
              </a:rPr>
              <a:t>DEFINITION</a:t>
            </a:r>
          </a:p>
        </p:txBody>
      </p:sp>
      <p:sp>
        <p:nvSpPr>
          <p:cNvPr id="3" name="Content Placeholder 2">
            <a:extLst>
              <a:ext uri="{FF2B5EF4-FFF2-40B4-BE49-F238E27FC236}">
                <a16:creationId xmlns:a16="http://schemas.microsoft.com/office/drawing/2014/main" xmlns="" id="{46DDE55B-A6EE-A34B-8303-C00ADCD06F75}"/>
              </a:ext>
            </a:extLst>
          </p:cNvPr>
          <p:cNvSpPr>
            <a:spLocks noGrp="1"/>
          </p:cNvSpPr>
          <p:nvPr>
            <p:ph idx="1"/>
          </p:nvPr>
        </p:nvSpPr>
        <p:spPr/>
        <p:txBody>
          <a:bodyPr>
            <a:normAutofit/>
          </a:bodyPr>
          <a:lstStyle/>
          <a:p>
            <a:pPr marL="0" indent="0">
              <a:lnSpc>
                <a:spcPct val="150000"/>
              </a:lnSpc>
              <a:buNone/>
            </a:pPr>
            <a:r>
              <a:rPr lang="en-US" sz="2400" dirty="0">
                <a:latin typeface="Times New Roman" panose="02020603050405020304" pitchFamily="18" charset="0"/>
                <a:cs typeface="Times New Roman" panose="02020603050405020304" pitchFamily="18" charset="0"/>
              </a:rPr>
              <a:t>ART is defined as a minimally invasive care approach in preventing dental caries and stopping it’s further progression (Jo E. </a:t>
            </a:r>
            <a:r>
              <a:rPr lang="en-US" sz="2400" dirty="0" err="1">
                <a:latin typeface="Times New Roman" panose="02020603050405020304" pitchFamily="18" charset="0"/>
                <a:cs typeface="Times New Roman" panose="02020603050405020304" pitchFamily="18" charset="0"/>
              </a:rPr>
              <a:t>Frencken</a:t>
            </a:r>
            <a:r>
              <a:rPr lang="en-US" sz="2400" dirty="0">
                <a:latin typeface="Times New Roman" panose="02020603050405020304" pitchFamily="18" charset="0"/>
                <a:cs typeface="Times New Roman" panose="02020603050405020304" pitchFamily="18" charset="0"/>
              </a:rPr>
              <a:t>, 2012)</a:t>
            </a: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419600" y="2971800"/>
            <a:ext cx="3657600" cy="2914650"/>
          </a:xfrm>
          <a:prstGeom prst="rect">
            <a:avLst/>
          </a:prstGeom>
        </p:spPr>
      </p:pic>
    </p:spTree>
    <p:extLst>
      <p:ext uri="{BB962C8B-B14F-4D97-AF65-F5344CB8AC3E}">
        <p14:creationId xmlns:p14="http://schemas.microsoft.com/office/powerpoint/2010/main" xmlns="" val="4107418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53E4BC-369C-ED47-BA09-3A409ACBCDEB}"/>
              </a:ext>
            </a:extLst>
          </p:cNvPr>
          <p:cNvSpPr>
            <a:spLocks noGrp="1"/>
          </p:cNvSpPr>
          <p:nvPr>
            <p:ph type="title"/>
          </p:nvPr>
        </p:nvSpPr>
        <p:spPr/>
        <p:txBody>
          <a:bodyPr>
            <a:normAutofit/>
          </a:bodyPr>
          <a:lstStyle/>
          <a:p>
            <a:pPr algn="ctr"/>
            <a:r>
              <a:rPr lang="en-US" sz="4400" b="1" dirty="0">
                <a:solidFill>
                  <a:srgbClr val="7030A0"/>
                </a:solidFill>
              </a:rPr>
              <a:t>PRINCIPLES</a:t>
            </a:r>
          </a:p>
        </p:txBody>
      </p:sp>
      <p:sp>
        <p:nvSpPr>
          <p:cNvPr id="3" name="Content Placeholder 2">
            <a:extLst>
              <a:ext uri="{FF2B5EF4-FFF2-40B4-BE49-F238E27FC236}">
                <a16:creationId xmlns:a16="http://schemas.microsoft.com/office/drawing/2014/main" xmlns="" id="{4EC3223C-13A2-4946-8292-664DC0A84F45}"/>
              </a:ext>
            </a:extLst>
          </p:cNvPr>
          <p:cNvSpPr>
            <a:spLocks noGrp="1"/>
          </p:cNvSpPr>
          <p:nvPr>
            <p:ph idx="1"/>
          </p:nvPr>
        </p:nvSpPr>
        <p:spPr/>
        <p:txBody>
          <a:bodyPr>
            <a:normAutofit/>
          </a:bodyPr>
          <a:lstStyle/>
          <a:p>
            <a:pPr marL="0" indent="0">
              <a:lnSpc>
                <a:spcPct val="150000"/>
              </a:lnSpc>
              <a:buNone/>
            </a:pPr>
            <a:r>
              <a:rPr lang="en-US" sz="2400" dirty="0">
                <a:latin typeface="Times New Roman" panose="02020603050405020304" pitchFamily="18" charset="0"/>
                <a:cs typeface="Times New Roman" panose="02020603050405020304" pitchFamily="18" charset="0"/>
              </a:rPr>
              <a:t>The two main principles of ART are:</a:t>
            </a:r>
          </a:p>
          <a:p>
            <a:pPr>
              <a:lnSpc>
                <a:spcPct val="150000"/>
              </a:lnSpc>
            </a:pPr>
            <a:r>
              <a:rPr lang="en-US" sz="2400" dirty="0">
                <a:latin typeface="Times New Roman" panose="02020603050405020304" pitchFamily="18" charset="0"/>
                <a:cs typeface="Times New Roman" panose="02020603050405020304" pitchFamily="18" charset="0"/>
              </a:rPr>
              <a:t>1.Removing carious tooth tissues using hand instruments only</a:t>
            </a:r>
          </a:p>
          <a:p>
            <a:pPr>
              <a:lnSpc>
                <a:spcPct val="150000"/>
              </a:lnSpc>
            </a:pPr>
            <a:r>
              <a:rPr lang="en-US" sz="2400" dirty="0">
                <a:latin typeface="Times New Roman" panose="02020603050405020304" pitchFamily="18" charset="0"/>
                <a:cs typeface="Times New Roman" panose="02020603050405020304" pitchFamily="18" charset="0"/>
              </a:rPr>
              <a:t>2. Restoring the cavity with a restorative material that sticks to the tooth</a:t>
            </a:r>
          </a:p>
        </p:txBody>
      </p:sp>
    </p:spTree>
    <p:extLst>
      <p:ext uri="{BB962C8B-B14F-4D97-AF65-F5344CB8AC3E}">
        <p14:creationId xmlns:p14="http://schemas.microsoft.com/office/powerpoint/2010/main" xmlns="" val="504660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4400" b="1" dirty="0">
                <a:solidFill>
                  <a:srgbClr val="00B050"/>
                </a:solidFill>
              </a:rPr>
              <a:t>INDICATIONS</a:t>
            </a:r>
          </a:p>
        </p:txBody>
      </p:sp>
      <p:sp>
        <p:nvSpPr>
          <p:cNvPr id="3" name="Content Placeholder 2">
            <a:extLst>
              <a:ext uri="{FF2B5EF4-FFF2-40B4-BE49-F238E27FC236}">
                <a16:creationId xmlns:a16="http://schemas.microsoft.com/office/drawing/2014/main" xmlns="" id="{9061AB8D-CA45-7B45-9B9F-D5C9C4F74FD1}"/>
              </a:ext>
            </a:extLst>
          </p:cNvPr>
          <p:cNvSpPr>
            <a:spLocks noGrp="1"/>
          </p:cNvSpPr>
          <p:nvPr>
            <p:ph idx="1"/>
          </p:nvPr>
        </p:nvSpPr>
        <p:spPr/>
        <p:txBody>
          <a:bodyPr>
            <a:normAutofit/>
          </a:bodyPr>
          <a:lstStyle/>
          <a:p>
            <a:pPr>
              <a:lnSpc>
                <a:spcPct val="150000"/>
              </a:lnSpc>
            </a:pPr>
            <a:r>
              <a:rPr lang="en-US" sz="2400" dirty="0">
                <a:latin typeface="Times New Roman" panose="02020603050405020304" pitchFamily="18" charset="0"/>
                <a:cs typeface="Times New Roman" panose="02020603050405020304" pitchFamily="18" charset="0"/>
              </a:rPr>
              <a:t>Only in small cavities ( involving dentin) </a:t>
            </a:r>
          </a:p>
          <a:p>
            <a:pPr>
              <a:lnSpc>
                <a:spcPct val="150000"/>
              </a:lnSpc>
            </a:pPr>
            <a:r>
              <a:rPr lang="en-US" sz="2400" dirty="0">
                <a:latin typeface="Times New Roman" panose="02020603050405020304" pitchFamily="18" charset="0"/>
                <a:cs typeface="Times New Roman" panose="02020603050405020304" pitchFamily="18" charset="0"/>
              </a:rPr>
              <a:t>In those cavities that are accessible to hand instruments </a:t>
            </a:r>
          </a:p>
          <a:p>
            <a:pPr>
              <a:lnSpc>
                <a:spcPct val="150000"/>
              </a:lnSpc>
            </a:pPr>
            <a:r>
              <a:rPr lang="en-US" sz="2400" dirty="0">
                <a:latin typeface="Times New Roman" panose="02020603050405020304" pitchFamily="18" charset="0"/>
                <a:cs typeface="Times New Roman" panose="02020603050405020304" pitchFamily="18" charset="0"/>
              </a:rPr>
              <a:t>Public health programs</a:t>
            </a:r>
          </a:p>
        </p:txBody>
      </p:sp>
      <p:pic>
        <p:nvPicPr>
          <p:cNvPr id="6" name="Picture 6">
            <a:extLst>
              <a:ext uri="{FF2B5EF4-FFF2-40B4-BE49-F238E27FC236}">
                <a16:creationId xmlns:a16="http://schemas.microsoft.com/office/drawing/2014/main" xmlns="" id="{F152104C-61B2-B549-AE0B-01E93C2401D9}"/>
              </a:ext>
            </a:extLst>
          </p:cNvPr>
          <p:cNvPicPr>
            <a:picLocks noChangeAspect="1"/>
          </p:cNvPicPr>
          <p:nvPr/>
        </p:nvPicPr>
        <p:blipFill>
          <a:blip r:embed="rId2"/>
          <a:stretch>
            <a:fillRect/>
          </a:stretch>
        </p:blipFill>
        <p:spPr>
          <a:xfrm>
            <a:off x="7162800" y="3276600"/>
            <a:ext cx="3962400" cy="2355676"/>
          </a:xfrm>
          <a:prstGeom prst="rect">
            <a:avLst/>
          </a:prstGeom>
          <a:ln>
            <a:noFill/>
          </a:ln>
          <a:effectLst>
            <a:softEdge rad="112500"/>
          </a:effectLst>
        </p:spPr>
      </p:pic>
    </p:spTree>
    <p:extLst>
      <p:ext uri="{BB962C8B-B14F-4D97-AF65-F5344CB8AC3E}">
        <p14:creationId xmlns:p14="http://schemas.microsoft.com/office/powerpoint/2010/main" xmlns="" val="3194877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D8B89F-CF71-6E46-8204-FF22DC671ED7}"/>
              </a:ext>
            </a:extLst>
          </p:cNvPr>
          <p:cNvSpPr>
            <a:spLocks noGrp="1"/>
          </p:cNvSpPr>
          <p:nvPr>
            <p:ph type="title"/>
          </p:nvPr>
        </p:nvSpPr>
        <p:spPr>
          <a:xfrm>
            <a:off x="1141413" y="0"/>
            <a:ext cx="9905998" cy="1410891"/>
          </a:xfrm>
        </p:spPr>
        <p:txBody>
          <a:bodyPr/>
          <a:lstStyle/>
          <a:p>
            <a:pPr algn="ctr"/>
            <a:r>
              <a:rPr lang="en-US" b="1" dirty="0">
                <a:solidFill>
                  <a:schemeClr val="accent2">
                    <a:lumMod val="75000"/>
                  </a:schemeClr>
                </a:solidFill>
              </a:rPr>
              <a:t>CONTRAINDICATIONS</a:t>
            </a:r>
          </a:p>
        </p:txBody>
      </p:sp>
      <p:sp>
        <p:nvSpPr>
          <p:cNvPr id="3" name="Content Placeholder 2">
            <a:extLst>
              <a:ext uri="{FF2B5EF4-FFF2-40B4-BE49-F238E27FC236}">
                <a16:creationId xmlns:a16="http://schemas.microsoft.com/office/drawing/2014/main" xmlns="" id="{45BF6667-F9E5-634D-A458-7F443B3436BA}"/>
              </a:ext>
            </a:extLst>
          </p:cNvPr>
          <p:cNvSpPr>
            <a:spLocks noGrp="1"/>
          </p:cNvSpPr>
          <p:nvPr>
            <p:ph idx="1"/>
          </p:nvPr>
        </p:nvSpPr>
        <p:spPr>
          <a:xfrm>
            <a:off x="533400" y="914400"/>
            <a:ext cx="11277600" cy="5786437"/>
          </a:xfrm>
        </p:spPr>
        <p:txBody>
          <a:bodyPr>
            <a:normAutofit/>
          </a:bodyPr>
          <a:lstStyle/>
          <a:p>
            <a:pPr>
              <a:lnSpc>
                <a:spcPct val="150000"/>
              </a:lnSpc>
            </a:pPr>
            <a:r>
              <a:rPr lang="en-US" sz="2400" dirty="0">
                <a:latin typeface="Times New Roman" panose="02020603050405020304" pitchFamily="18" charset="0"/>
                <a:cs typeface="Times New Roman" panose="02020603050405020304" pitchFamily="18" charset="0"/>
              </a:rPr>
              <a:t>There is presence of swelling (abscess) or fistula (opening from abscess to the oral cavity) near the carious tooth</a:t>
            </a:r>
          </a:p>
          <a:p>
            <a:pPr>
              <a:lnSpc>
                <a:spcPct val="150000"/>
              </a:lnSpc>
            </a:pPr>
            <a:r>
              <a:rPr lang="en-US" sz="2400" dirty="0">
                <a:latin typeface="Times New Roman" panose="02020603050405020304" pitchFamily="18" charset="0"/>
                <a:cs typeface="Times New Roman" panose="02020603050405020304" pitchFamily="18" charset="0"/>
              </a:rPr>
              <a:t>Pulp of the tooth is exposed </a:t>
            </a:r>
          </a:p>
          <a:p>
            <a:pPr>
              <a:lnSpc>
                <a:spcPct val="150000"/>
              </a:lnSpc>
            </a:pPr>
            <a:r>
              <a:rPr lang="en-US" sz="2400" dirty="0">
                <a:latin typeface="Times New Roman" panose="02020603050405020304" pitchFamily="18" charset="0"/>
                <a:cs typeface="Times New Roman" panose="02020603050405020304" pitchFamily="18" charset="0"/>
              </a:rPr>
              <a:t>Teeth have been painful for a long time and there may be chronic inflammation of the pulp </a:t>
            </a:r>
          </a:p>
          <a:p>
            <a:pPr>
              <a:lnSpc>
                <a:spcPct val="150000"/>
              </a:lnSpc>
            </a:pPr>
            <a:r>
              <a:rPr lang="en-US" sz="2400" dirty="0">
                <a:latin typeface="Times New Roman" panose="02020603050405020304" pitchFamily="18" charset="0"/>
                <a:cs typeface="Times New Roman" panose="02020603050405020304" pitchFamily="18" charset="0"/>
              </a:rPr>
              <a:t>There is obvious carious cavity, but opening is inaccessible to hand instruments </a:t>
            </a:r>
          </a:p>
          <a:p>
            <a:pPr>
              <a:lnSpc>
                <a:spcPct val="150000"/>
              </a:lnSpc>
            </a:pPr>
            <a:r>
              <a:rPr lang="en-US" sz="2400" dirty="0">
                <a:latin typeface="Times New Roman" panose="02020603050405020304" pitchFamily="18" charset="0"/>
                <a:cs typeface="Times New Roman" panose="02020603050405020304" pitchFamily="18" charset="0"/>
              </a:rPr>
              <a:t>There are clear signs of cavity , for example in a proximal surface, but the cavity cannot be entered from the proximal or </a:t>
            </a:r>
            <a:r>
              <a:rPr lang="en-US" sz="2400" dirty="0" err="1">
                <a:latin typeface="Times New Roman" panose="02020603050405020304" pitchFamily="18" charset="0"/>
                <a:cs typeface="Times New Roman" panose="02020603050405020304" pitchFamily="18" charset="0"/>
              </a:rPr>
              <a:t>occlusal</a:t>
            </a:r>
            <a:r>
              <a:rPr lang="en-US" sz="2400" dirty="0">
                <a:latin typeface="Times New Roman" panose="02020603050405020304" pitchFamily="18" charset="0"/>
                <a:cs typeface="Times New Roman" panose="02020603050405020304" pitchFamily="18" charset="0"/>
              </a:rPr>
              <a:t> direction </a:t>
            </a:r>
          </a:p>
          <a:p>
            <a:endParaRPr lang="en-US" sz="3200" dirty="0"/>
          </a:p>
        </p:txBody>
      </p:sp>
    </p:spTree>
    <p:extLst>
      <p:ext uri="{BB962C8B-B14F-4D97-AF65-F5344CB8AC3E}">
        <p14:creationId xmlns:p14="http://schemas.microsoft.com/office/powerpoint/2010/main" xmlns="" val="3953483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912FD5-D216-134E-94D1-EE332B304DD1}"/>
              </a:ext>
            </a:extLst>
          </p:cNvPr>
          <p:cNvSpPr>
            <a:spLocks noGrp="1"/>
          </p:cNvSpPr>
          <p:nvPr>
            <p:ph type="title"/>
          </p:nvPr>
        </p:nvSpPr>
        <p:spPr/>
        <p:txBody>
          <a:bodyPr>
            <a:normAutofit/>
          </a:bodyPr>
          <a:lstStyle/>
          <a:p>
            <a:pPr algn="ctr"/>
            <a:r>
              <a:rPr lang="en-US" sz="4400" b="1" dirty="0">
                <a:solidFill>
                  <a:schemeClr val="accent5">
                    <a:lumMod val="75000"/>
                  </a:schemeClr>
                </a:solidFill>
              </a:rPr>
              <a:t>ADVANTAGE</a:t>
            </a:r>
          </a:p>
        </p:txBody>
      </p:sp>
      <p:sp>
        <p:nvSpPr>
          <p:cNvPr id="3" name="Content Placeholder 2">
            <a:extLst>
              <a:ext uri="{FF2B5EF4-FFF2-40B4-BE49-F238E27FC236}">
                <a16:creationId xmlns:a16="http://schemas.microsoft.com/office/drawing/2014/main" xmlns="" id="{238D0A0E-D7BD-9347-A22B-4CD226C96D0F}"/>
              </a:ext>
            </a:extLst>
          </p:cNvPr>
          <p:cNvSpPr>
            <a:spLocks noGrp="1"/>
          </p:cNvSpPr>
          <p:nvPr>
            <p:ph idx="1"/>
          </p:nvPr>
        </p:nvSpPr>
        <p:spPr>
          <a:xfrm>
            <a:off x="1040210" y="1791703"/>
            <a:ext cx="9905999" cy="4447779"/>
          </a:xfrm>
        </p:spPr>
        <p:txBody>
          <a:bodyPr>
            <a:normAutofit/>
          </a:bodyPr>
          <a:lstStyle/>
          <a:p>
            <a:pPr>
              <a:lnSpc>
                <a:spcPct val="150000"/>
              </a:lnSpc>
            </a:pPr>
            <a:r>
              <a:rPr lang="en-US" sz="2400" dirty="0">
                <a:latin typeface="Times New Roman" panose="02020603050405020304" pitchFamily="18" charset="0"/>
                <a:cs typeface="Times New Roman" panose="02020603050405020304" pitchFamily="18" charset="0"/>
              </a:rPr>
              <a:t>ART is a biological approach that requires minimal cavity preparation that conserves sound tooth tissues and causes less trauma to teeth</a:t>
            </a:r>
          </a:p>
          <a:p>
            <a:pPr>
              <a:lnSpc>
                <a:spcPct val="150000"/>
              </a:lnSpc>
            </a:pPr>
            <a:r>
              <a:rPr lang="en-US" sz="2400" dirty="0">
                <a:latin typeface="Times New Roman" panose="02020603050405020304" pitchFamily="18" charset="0"/>
                <a:cs typeface="Times New Roman" panose="02020603050405020304" pitchFamily="18" charset="0"/>
              </a:rPr>
              <a:t>As ART is painless the need for local anesthetic are reduced and so is the psychological trauma to patients. </a:t>
            </a:r>
          </a:p>
          <a:p>
            <a:pPr>
              <a:lnSpc>
                <a:spcPct val="150000"/>
              </a:lnSpc>
            </a:pPr>
            <a:r>
              <a:rPr lang="en-US" sz="2400" dirty="0">
                <a:latin typeface="Times New Roman" panose="02020603050405020304" pitchFamily="18" charset="0"/>
                <a:cs typeface="Times New Roman" panose="02020603050405020304" pitchFamily="18" charset="0"/>
              </a:rPr>
              <a:t>Simplifies infection control as hand instruments can easily be cleaned and sterilized </a:t>
            </a:r>
          </a:p>
        </p:txBody>
      </p:sp>
    </p:spTree>
    <p:extLst>
      <p:ext uri="{BB962C8B-B14F-4D97-AF65-F5344CB8AC3E}">
        <p14:creationId xmlns:p14="http://schemas.microsoft.com/office/powerpoint/2010/main" xmlns="" val="3068200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F6C862-4B22-7D47-AE9D-3F145A865110}"/>
              </a:ext>
            </a:extLst>
          </p:cNvPr>
          <p:cNvSpPr>
            <a:spLocks noGrp="1"/>
          </p:cNvSpPr>
          <p:nvPr>
            <p:ph type="title"/>
          </p:nvPr>
        </p:nvSpPr>
        <p:spPr>
          <a:xfrm>
            <a:off x="1391445" y="-2750343"/>
            <a:ext cx="9905998" cy="1785938"/>
          </a:xfrm>
        </p:spPr>
        <p:txBody>
          <a:bodyPr/>
          <a:lstStyle/>
          <a:p>
            <a:endParaRPr lang="en-US"/>
          </a:p>
        </p:txBody>
      </p:sp>
      <p:sp>
        <p:nvSpPr>
          <p:cNvPr id="3" name="Content Placeholder 2">
            <a:extLst>
              <a:ext uri="{FF2B5EF4-FFF2-40B4-BE49-F238E27FC236}">
                <a16:creationId xmlns:a16="http://schemas.microsoft.com/office/drawing/2014/main" xmlns="" id="{EA3BCAD3-1242-C04F-B113-506A409C3ED3}"/>
              </a:ext>
            </a:extLst>
          </p:cNvPr>
          <p:cNvSpPr>
            <a:spLocks noGrp="1"/>
          </p:cNvSpPr>
          <p:nvPr>
            <p:ph idx="1"/>
          </p:nvPr>
        </p:nvSpPr>
        <p:spPr>
          <a:xfrm>
            <a:off x="1379538" y="963611"/>
            <a:ext cx="9905999" cy="5412185"/>
          </a:xfrm>
        </p:spPr>
        <p:txBody>
          <a:bodyPr>
            <a:normAutofit/>
          </a:bodyPr>
          <a:lstStyle/>
          <a:p>
            <a:pPr>
              <a:lnSpc>
                <a:spcPct val="150000"/>
              </a:lnSpc>
            </a:pPr>
            <a:r>
              <a:rPr lang="en-US" sz="2400" dirty="0">
                <a:latin typeface="Times New Roman" panose="02020603050405020304" pitchFamily="18" charset="0"/>
                <a:cs typeface="Times New Roman" panose="02020603050405020304" pitchFamily="18" charset="0"/>
              </a:rPr>
              <a:t>No electrically driven and expensive dental equipment needed which enables ART to be practiced in remote areas and in the field</a:t>
            </a:r>
          </a:p>
          <a:p>
            <a:pPr>
              <a:lnSpc>
                <a:spcPct val="150000"/>
              </a:lnSpc>
            </a:pPr>
            <a:r>
              <a:rPr lang="en-US" sz="2400" dirty="0">
                <a:latin typeface="Times New Roman" panose="02020603050405020304" pitchFamily="18" charset="0"/>
                <a:cs typeface="Times New Roman" panose="02020603050405020304" pitchFamily="18" charset="0"/>
              </a:rPr>
              <a:t>Technique is simple enough to train non dental personnel or primary health care workers </a:t>
            </a:r>
          </a:p>
          <a:p>
            <a:pPr>
              <a:lnSpc>
                <a:spcPct val="150000"/>
              </a:lnSpc>
            </a:pPr>
            <a:r>
              <a:rPr lang="en-US" sz="2400" dirty="0">
                <a:latin typeface="Times New Roman" panose="02020603050405020304" pitchFamily="18" charset="0"/>
                <a:cs typeface="Times New Roman" panose="02020603050405020304" pitchFamily="18" charset="0"/>
              </a:rPr>
              <a:t>ART approach is very cost effective </a:t>
            </a:r>
          </a:p>
          <a:p>
            <a:pPr>
              <a:lnSpc>
                <a:spcPct val="150000"/>
              </a:lnSpc>
            </a:pPr>
            <a:r>
              <a:rPr lang="en-US" sz="2400" dirty="0">
                <a:latin typeface="Times New Roman" panose="02020603050405020304" pitchFamily="18" charset="0"/>
                <a:cs typeface="Times New Roman" panose="02020603050405020304" pitchFamily="18" charset="0"/>
              </a:rPr>
              <a:t>It makes restorative care more accessible for all Population groups </a:t>
            </a:r>
          </a:p>
        </p:txBody>
      </p:sp>
    </p:spTree>
    <p:extLst>
      <p:ext uri="{BB962C8B-B14F-4D97-AF65-F5344CB8AC3E}">
        <p14:creationId xmlns:p14="http://schemas.microsoft.com/office/powerpoint/2010/main" xmlns="" val="409152094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ECD Footer.potx" id="{EAD57E78-CA3A-4E6A-813C-01B4AEFF9DC1}" vid="{1E9C2FE9-CE4F-4157-94EF-0569E902B5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ECD Footer.potx" id="{EAD57E78-CA3A-4E6A-813C-01B4AEFF9DC1}" vid="{1E9C2FE9-CE4F-4157-94EF-0569E902B5D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427</TotalTime>
  <Words>1680</Words>
  <Application>Microsoft Office PowerPoint</Application>
  <PresentationFormat>Custom</PresentationFormat>
  <Paragraphs>181</Paragraphs>
  <Slides>38</Slides>
  <Notes>3</Notes>
  <HiddenSlides>0</HiddenSlides>
  <MMClips>0</MMClips>
  <ScaleCrop>false</ScaleCrop>
  <HeadingPairs>
    <vt:vector size="4" baseType="variant">
      <vt:variant>
        <vt:lpstr>Theme</vt:lpstr>
      </vt:variant>
      <vt:variant>
        <vt:i4>2</vt:i4>
      </vt:variant>
      <vt:variant>
        <vt:lpstr>Slide Titles</vt:lpstr>
      </vt:variant>
      <vt:variant>
        <vt:i4>38</vt:i4>
      </vt:variant>
    </vt:vector>
  </HeadingPairs>
  <TitlesOfParts>
    <vt:vector size="40" baseType="lpstr">
      <vt:lpstr>1_Office Theme</vt:lpstr>
      <vt:lpstr>Office Theme</vt:lpstr>
      <vt:lpstr>ATRAUMATIC RESTORATIVE TREATMENT (ART) </vt:lpstr>
      <vt:lpstr>INTRODUCTION</vt:lpstr>
      <vt:lpstr>CONTENTS</vt:lpstr>
      <vt:lpstr>DEFINITION</vt:lpstr>
      <vt:lpstr>PRINCIPLES</vt:lpstr>
      <vt:lpstr>INDICATIONS</vt:lpstr>
      <vt:lpstr>CONTRAINDICATIONS</vt:lpstr>
      <vt:lpstr>ADVANTAGE</vt:lpstr>
      <vt:lpstr>Slide 9</vt:lpstr>
      <vt:lpstr>PROCEDURE</vt:lpstr>
      <vt:lpstr>1.Arranging a good working environment </vt:lpstr>
      <vt:lpstr>Slide 12</vt:lpstr>
      <vt:lpstr>ASSISTANCE</vt:lpstr>
      <vt:lpstr>WORKING ALONE</vt:lpstr>
      <vt:lpstr>PATIENT’S POSITION </vt:lpstr>
      <vt:lpstr>PATIENT’S HEAD POSITION </vt:lpstr>
      <vt:lpstr>OPERATING LIGHT</vt:lpstr>
      <vt:lpstr>INSIDE THE MOUTH</vt:lpstr>
      <vt:lpstr>2.Hygiene and control of cross infection </vt:lpstr>
      <vt:lpstr>3.RESTORING THE CAVITY</vt:lpstr>
      <vt:lpstr>ESSENTIAL INSTRUMENT OF ART</vt:lpstr>
      <vt:lpstr>Slide 22</vt:lpstr>
      <vt:lpstr>Slide 23</vt:lpstr>
      <vt:lpstr>A.CARIOUS REMOVAL</vt:lpstr>
      <vt:lpstr>Slide 25</vt:lpstr>
      <vt:lpstr>Slide 26</vt:lpstr>
      <vt:lpstr>B.CONDITIONING THE CAVITY</vt:lpstr>
      <vt:lpstr>Slide 28</vt:lpstr>
      <vt:lpstr>C.MIXING</vt:lpstr>
      <vt:lpstr>D.RESTORING THE CAVITY</vt:lpstr>
      <vt:lpstr>Slide 31</vt:lpstr>
      <vt:lpstr>Slide 32</vt:lpstr>
      <vt:lpstr>FAILED OR DEFECTIVE RESTORATION</vt:lpstr>
      <vt:lpstr>2.PART OF RESTORATION HAS BROKEN AWAY</vt:lpstr>
      <vt:lpstr>3.RESTORATION HAS FRACTURED</vt:lpstr>
      <vt:lpstr>4.RESTORATION HAS WORN AWAY</vt:lpstr>
      <vt:lpstr>5.Caries Has Developed In The Adjacent Surfaces</vt:lpstr>
      <vt:lpstr>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Atraumatic restorative treatment (art)</dc:title>
  <dc:creator>Jaimon Jacob</dc:creator>
  <cp:lastModifiedBy>USER</cp:lastModifiedBy>
  <cp:revision>60</cp:revision>
  <dcterms:modified xsi:type="dcterms:W3CDTF">2024-06-22T05:26:02Z</dcterms:modified>
</cp:coreProperties>
</file>