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32.jpg" ContentType="image/jpeg"/>
  <Override PartName="/ppt/media/image33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416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8" r:id="rId22"/>
    <p:sldId id="280" r:id="rId23"/>
    <p:sldId id="281" r:id="rId24"/>
    <p:sldId id="282" r:id="rId25"/>
    <p:sldId id="283" r:id="rId26"/>
    <p:sldId id="285" r:id="rId27"/>
    <p:sldId id="286" r:id="rId28"/>
    <p:sldId id="287" r:id="rId29"/>
    <p:sldId id="288" r:id="rId30"/>
    <p:sldId id="289" r:id="rId31"/>
    <p:sldId id="290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412" r:id="rId40"/>
    <p:sldId id="413" r:id="rId41"/>
    <p:sldId id="414" r:id="rId42"/>
    <p:sldId id="415" r:id="rId43"/>
    <p:sldId id="411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6" r:id="rId58"/>
    <p:sldId id="317" r:id="rId59"/>
    <p:sldId id="318" r:id="rId60"/>
    <p:sldId id="319" r:id="rId61"/>
    <p:sldId id="322" r:id="rId62"/>
    <p:sldId id="320" r:id="rId63"/>
    <p:sldId id="323" r:id="rId64"/>
    <p:sldId id="324" r:id="rId65"/>
    <p:sldId id="325" r:id="rId66"/>
    <p:sldId id="326" r:id="rId67"/>
    <p:sldId id="329" r:id="rId68"/>
    <p:sldId id="330" r:id="rId69"/>
    <p:sldId id="331" r:id="rId70"/>
    <p:sldId id="332" r:id="rId71"/>
    <p:sldId id="341" r:id="rId72"/>
    <p:sldId id="342" r:id="rId73"/>
    <p:sldId id="343" r:id="rId74"/>
    <p:sldId id="344" r:id="rId75"/>
    <p:sldId id="345" r:id="rId76"/>
    <p:sldId id="353" r:id="rId77"/>
    <p:sldId id="399" r:id="rId78"/>
    <p:sldId id="400" r:id="rId79"/>
    <p:sldId id="401" r:id="rId80"/>
    <p:sldId id="402" r:id="rId81"/>
    <p:sldId id="403" r:id="rId82"/>
    <p:sldId id="404" r:id="rId83"/>
    <p:sldId id="405" r:id="rId84"/>
    <p:sldId id="406" r:id="rId85"/>
    <p:sldId id="407" r:id="rId86"/>
    <p:sldId id="408" r:id="rId87"/>
    <p:sldId id="409" r:id="rId88"/>
    <p:sldId id="410" r:id="rId8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9" Type="http://schemas.openxmlformats.org/officeDocument/2006/relationships/slide" Target="slides/slide38.xml" /><Relationship Id="rId21" Type="http://schemas.openxmlformats.org/officeDocument/2006/relationships/slide" Target="slides/slide20.xml" /><Relationship Id="rId34" Type="http://schemas.openxmlformats.org/officeDocument/2006/relationships/slide" Target="slides/slide33.xml" /><Relationship Id="rId42" Type="http://schemas.openxmlformats.org/officeDocument/2006/relationships/slide" Target="slides/slide41.xml" /><Relationship Id="rId47" Type="http://schemas.openxmlformats.org/officeDocument/2006/relationships/slide" Target="slides/slide46.xml" /><Relationship Id="rId50" Type="http://schemas.openxmlformats.org/officeDocument/2006/relationships/slide" Target="slides/slide49.xml" /><Relationship Id="rId55" Type="http://schemas.openxmlformats.org/officeDocument/2006/relationships/slide" Target="slides/slide54.xml" /><Relationship Id="rId63" Type="http://schemas.openxmlformats.org/officeDocument/2006/relationships/slide" Target="slides/slide62.xml" /><Relationship Id="rId68" Type="http://schemas.openxmlformats.org/officeDocument/2006/relationships/slide" Target="slides/slide67.xml" /><Relationship Id="rId76" Type="http://schemas.openxmlformats.org/officeDocument/2006/relationships/slide" Target="slides/slide75.xml" /><Relationship Id="rId84" Type="http://schemas.openxmlformats.org/officeDocument/2006/relationships/slide" Target="slides/slide83.xml" /><Relationship Id="rId89" Type="http://schemas.openxmlformats.org/officeDocument/2006/relationships/slide" Target="slides/slide88.xml" /><Relationship Id="rId7" Type="http://schemas.openxmlformats.org/officeDocument/2006/relationships/slide" Target="slides/slide6.xml" /><Relationship Id="rId71" Type="http://schemas.openxmlformats.org/officeDocument/2006/relationships/slide" Target="slides/slide70.xml" /><Relationship Id="rId92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9" Type="http://schemas.openxmlformats.org/officeDocument/2006/relationships/slide" Target="slides/slide28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slide" Target="slides/slide31.xml" /><Relationship Id="rId37" Type="http://schemas.openxmlformats.org/officeDocument/2006/relationships/slide" Target="slides/slide36.xml" /><Relationship Id="rId40" Type="http://schemas.openxmlformats.org/officeDocument/2006/relationships/slide" Target="slides/slide39.xml" /><Relationship Id="rId45" Type="http://schemas.openxmlformats.org/officeDocument/2006/relationships/slide" Target="slides/slide44.xml" /><Relationship Id="rId53" Type="http://schemas.openxmlformats.org/officeDocument/2006/relationships/slide" Target="slides/slide52.xml" /><Relationship Id="rId58" Type="http://schemas.openxmlformats.org/officeDocument/2006/relationships/slide" Target="slides/slide57.xml" /><Relationship Id="rId66" Type="http://schemas.openxmlformats.org/officeDocument/2006/relationships/slide" Target="slides/slide65.xml" /><Relationship Id="rId74" Type="http://schemas.openxmlformats.org/officeDocument/2006/relationships/slide" Target="slides/slide73.xml" /><Relationship Id="rId79" Type="http://schemas.openxmlformats.org/officeDocument/2006/relationships/slide" Target="slides/slide78.xml" /><Relationship Id="rId87" Type="http://schemas.openxmlformats.org/officeDocument/2006/relationships/slide" Target="slides/slide86.xml" /><Relationship Id="rId5" Type="http://schemas.openxmlformats.org/officeDocument/2006/relationships/slide" Target="slides/slide4.xml" /><Relationship Id="rId61" Type="http://schemas.openxmlformats.org/officeDocument/2006/relationships/slide" Target="slides/slide60.xml" /><Relationship Id="rId82" Type="http://schemas.openxmlformats.org/officeDocument/2006/relationships/slide" Target="slides/slide81.xml" /><Relationship Id="rId90" Type="http://schemas.openxmlformats.org/officeDocument/2006/relationships/presProps" Target="presProps.xml" /><Relationship Id="rId19" Type="http://schemas.openxmlformats.org/officeDocument/2006/relationships/slide" Target="slides/slide1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slide" Target="slides/slide34.xml" /><Relationship Id="rId43" Type="http://schemas.openxmlformats.org/officeDocument/2006/relationships/slide" Target="slides/slide42.xml" /><Relationship Id="rId48" Type="http://schemas.openxmlformats.org/officeDocument/2006/relationships/slide" Target="slides/slide47.xml" /><Relationship Id="rId56" Type="http://schemas.openxmlformats.org/officeDocument/2006/relationships/slide" Target="slides/slide55.xml" /><Relationship Id="rId64" Type="http://schemas.openxmlformats.org/officeDocument/2006/relationships/slide" Target="slides/slide63.xml" /><Relationship Id="rId69" Type="http://schemas.openxmlformats.org/officeDocument/2006/relationships/slide" Target="slides/slide68.xml" /><Relationship Id="rId77" Type="http://schemas.openxmlformats.org/officeDocument/2006/relationships/slide" Target="slides/slide76.xml" /><Relationship Id="rId8" Type="http://schemas.openxmlformats.org/officeDocument/2006/relationships/slide" Target="slides/slide7.xml" /><Relationship Id="rId51" Type="http://schemas.openxmlformats.org/officeDocument/2006/relationships/slide" Target="slides/slide50.xml" /><Relationship Id="rId72" Type="http://schemas.openxmlformats.org/officeDocument/2006/relationships/slide" Target="slides/slide71.xml" /><Relationship Id="rId80" Type="http://schemas.openxmlformats.org/officeDocument/2006/relationships/slide" Target="slides/slide79.xml" /><Relationship Id="rId85" Type="http://schemas.openxmlformats.org/officeDocument/2006/relationships/slide" Target="slides/slide84.xml" /><Relationship Id="rId93" Type="http://schemas.openxmlformats.org/officeDocument/2006/relationships/tableStyles" Target="tableStyles.xml" /><Relationship Id="rId3" Type="http://schemas.openxmlformats.org/officeDocument/2006/relationships/slide" Target="slides/slide2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slide" Target="slides/slide32.xml" /><Relationship Id="rId38" Type="http://schemas.openxmlformats.org/officeDocument/2006/relationships/slide" Target="slides/slide37.xml" /><Relationship Id="rId46" Type="http://schemas.openxmlformats.org/officeDocument/2006/relationships/slide" Target="slides/slide45.xml" /><Relationship Id="rId59" Type="http://schemas.openxmlformats.org/officeDocument/2006/relationships/slide" Target="slides/slide58.xml" /><Relationship Id="rId67" Type="http://schemas.openxmlformats.org/officeDocument/2006/relationships/slide" Target="slides/slide66.xml" /><Relationship Id="rId20" Type="http://schemas.openxmlformats.org/officeDocument/2006/relationships/slide" Target="slides/slide19.xml" /><Relationship Id="rId41" Type="http://schemas.openxmlformats.org/officeDocument/2006/relationships/slide" Target="slides/slide40.xml" /><Relationship Id="rId54" Type="http://schemas.openxmlformats.org/officeDocument/2006/relationships/slide" Target="slides/slide53.xml" /><Relationship Id="rId62" Type="http://schemas.openxmlformats.org/officeDocument/2006/relationships/slide" Target="slides/slide61.xml" /><Relationship Id="rId70" Type="http://schemas.openxmlformats.org/officeDocument/2006/relationships/slide" Target="slides/slide69.xml" /><Relationship Id="rId75" Type="http://schemas.openxmlformats.org/officeDocument/2006/relationships/slide" Target="slides/slide74.xml" /><Relationship Id="rId83" Type="http://schemas.openxmlformats.org/officeDocument/2006/relationships/slide" Target="slides/slide82.xml" /><Relationship Id="rId88" Type="http://schemas.openxmlformats.org/officeDocument/2006/relationships/slide" Target="slides/slide87.xml" /><Relationship Id="rId91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36" Type="http://schemas.openxmlformats.org/officeDocument/2006/relationships/slide" Target="slides/slide35.xml" /><Relationship Id="rId49" Type="http://schemas.openxmlformats.org/officeDocument/2006/relationships/slide" Target="slides/slide48.xml" /><Relationship Id="rId57" Type="http://schemas.openxmlformats.org/officeDocument/2006/relationships/slide" Target="slides/slide56.xml" /><Relationship Id="rId10" Type="http://schemas.openxmlformats.org/officeDocument/2006/relationships/slide" Target="slides/slide9.xml" /><Relationship Id="rId31" Type="http://schemas.openxmlformats.org/officeDocument/2006/relationships/slide" Target="slides/slide30.xml" /><Relationship Id="rId44" Type="http://schemas.openxmlformats.org/officeDocument/2006/relationships/slide" Target="slides/slide43.xml" /><Relationship Id="rId52" Type="http://schemas.openxmlformats.org/officeDocument/2006/relationships/slide" Target="slides/slide51.xml" /><Relationship Id="rId60" Type="http://schemas.openxmlformats.org/officeDocument/2006/relationships/slide" Target="slides/slide59.xml" /><Relationship Id="rId65" Type="http://schemas.openxmlformats.org/officeDocument/2006/relationships/slide" Target="slides/slide64.xml" /><Relationship Id="rId73" Type="http://schemas.openxmlformats.org/officeDocument/2006/relationships/slide" Target="slides/slide72.xml" /><Relationship Id="rId78" Type="http://schemas.openxmlformats.org/officeDocument/2006/relationships/slide" Target="slides/slide77.xml" /><Relationship Id="rId81" Type="http://schemas.openxmlformats.org/officeDocument/2006/relationships/slide" Target="slides/slide80.xml" /><Relationship Id="rId86" Type="http://schemas.openxmlformats.org/officeDocument/2006/relationships/slide" Target="slides/slide85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5D76A-6621-4A17-8EE8-BEA0F84181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8227CF-92B9-45D0-84B1-DBCE1DB8E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07FE72-6A97-43D1-A02C-3290D7E71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7AEB3-F6F1-40E3-BDBB-62A4FDB76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9A961-D9C2-4B49-BE5D-12A05B498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6010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6E4D4-B059-4DA7-81F9-66965D29E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D13839-94F9-4EF9-8280-A9FE349BF1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9221F-C5B5-42E0-BF95-1F506E72B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86167-F0B9-446B-BCA7-E05B5593E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0226E-44DA-4BF0-B3CD-76E62ED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8373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301628-90B4-4EFB-A1DE-8A9E3F6341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15AACC-6EB0-4DA2-94A2-83EBB7EC9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BFFCC-A161-4BD6-8118-F064B2447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BB53B-E4FA-41B5-BC05-F68AC4B4A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35550-4322-4F95-AC07-3D572FF0E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0996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C00000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52400" y="1828800"/>
            <a:ext cx="4114800" cy="3886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75832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3859-E0F5-45D5-84DA-81AABF699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5EBDF-6383-438A-96E6-9046D3D22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1773A7-E4D4-4F1A-95BA-CDA9356B9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19107-AA63-4FE9-A8BB-9B92E5A60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DD7DB-CD35-42A0-9CAB-31E78DCE9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78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39ABD-9280-4CEC-B42A-75A8FEB70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76913-38F0-40ED-B239-15F45FBE3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EFF61-094B-4431-85C5-12B9DAFE5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872B5-AC90-4B86-8A2E-E312370E7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9CEA5-EDE5-470D-BBB0-56157269B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4073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13475-D30B-44F5-ABEF-F681700FE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C8314-25E4-40D3-A500-1A9E0B5195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FA16C-8DA8-4FC0-AB54-9D02917E8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1B27CE-EBF5-4CC6-84F3-2C87E1E70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76A76-7C2F-40C2-996A-2531D256D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BEECCC-2F50-4FF0-8F60-64617EFB1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2040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63C23-CA00-4B82-BA94-4AE82FD82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38554C-9BA3-4729-875A-453631B810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EB938-E69C-4E8B-9922-5AD6C17D6E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F3F6F6-46CD-49FA-BADD-10E01BE13C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8BC8A3-7009-4F7D-B29A-E65D611A8F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085C0A-6A47-48DB-9CFA-99ECF3DD2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160398-D6BA-416D-8D57-CBE362B60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0F95CE-6809-4B89-A221-5ED996142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7175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5CC87-9E4C-4A6C-B813-5DCF55163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EC9FA2-C7B1-4234-8331-B285D0D03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CF2015-F899-4C75-94AC-01C5AB05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8F0683-E6CA-4861-8D81-584B5F573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0322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000287-0C69-4ABD-8821-CAC5CA63C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F168EC-D94D-4833-8705-5D7B22BF9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84B816-B5B9-40D4-B8BF-6C937F44D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667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BB6B-C613-40D8-8748-007698165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7A287-4903-4569-9F34-DA1B416B0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A694DF-BB40-4D79-B22E-18E5867EF5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8CB699-559E-4B82-98A4-AB4972F66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16D34-A5BD-4E06-B3B6-6A8EE6B42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479C5-4852-4CCD-A5F5-8DF8591AB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8282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1E097-0AB1-4198-BEDE-E734E73D3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A4A02A-38FE-4569-A0E3-853E45C2C7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70137B-11F6-4F6F-A45F-D20B4860F6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B164-7D51-4FF3-8BAE-25D5A161D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0B4CB-F664-499D-93CC-03DD0EFF7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9037C1-91B6-43D1-B464-ECAA8F129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8255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BCF6AE-D039-4595-976F-3821304EA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0A1A9-6643-43A2-8123-3FF1D905C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D7514-50DD-4B56-9275-AD798B3B9B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F42A6C-5292-4D59-8AEF-CE1D794C5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EF754-D16F-4ACB-9F27-F940CAD12F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5373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7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7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 /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6.jpg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 /><Relationship Id="rId2" Type="http://schemas.openxmlformats.org/officeDocument/2006/relationships/image" Target="../media/image7.jpg" /><Relationship Id="rId1" Type="http://schemas.openxmlformats.org/officeDocument/2006/relationships/slideLayout" Target="../slideLayouts/slideLayout7.xml" 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 /><Relationship Id="rId2" Type="http://schemas.openxmlformats.org/officeDocument/2006/relationships/image" Target="../media/image9.jpg" /><Relationship Id="rId1" Type="http://schemas.openxmlformats.org/officeDocument/2006/relationships/slideLayout" Target="../slideLayouts/slideLayout7.xml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4.png" /><Relationship Id="rId4" Type="http://schemas.openxmlformats.org/officeDocument/2006/relationships/image" Target="../media/image13.png" 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 /><Relationship Id="rId2" Type="http://schemas.openxmlformats.org/officeDocument/2006/relationships/image" Target="../media/image15.png" /><Relationship Id="rId1" Type="http://schemas.openxmlformats.org/officeDocument/2006/relationships/slideLayout" Target="../slideLayouts/slideLayout7.xml" /><Relationship Id="rId5" Type="http://schemas.openxmlformats.org/officeDocument/2006/relationships/image" Target="../media/image18.png" /><Relationship Id="rId4" Type="http://schemas.openxmlformats.org/officeDocument/2006/relationships/image" Target="../media/image17.png" 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 /><Relationship Id="rId2" Type="http://schemas.openxmlformats.org/officeDocument/2006/relationships/image" Target="../media/image19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21.png" 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 /><Relationship Id="rId2" Type="http://schemas.openxmlformats.org/officeDocument/2006/relationships/image" Target="../media/image22.png" /><Relationship Id="rId1" Type="http://schemas.openxmlformats.org/officeDocument/2006/relationships/slideLayout" Target="../slideLayouts/slideLayout7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 /><Relationship Id="rId1" Type="http://schemas.openxmlformats.org/officeDocument/2006/relationships/slideLayout" Target="../slideLayouts/slideLayout7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 /><Relationship Id="rId2" Type="http://schemas.openxmlformats.org/officeDocument/2006/relationships/image" Target="../media/image25.jpg" /><Relationship Id="rId1" Type="http://schemas.openxmlformats.org/officeDocument/2006/relationships/slideLayout" Target="../slideLayouts/slideLayout7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 /><Relationship Id="rId2" Type="http://schemas.openxmlformats.org/officeDocument/2006/relationships/image" Target="../media/image27.png" /><Relationship Id="rId1" Type="http://schemas.openxmlformats.org/officeDocument/2006/relationships/slideLayout" Target="../slideLayouts/slideLayout12.xml" /><Relationship Id="rId5" Type="http://schemas.openxmlformats.org/officeDocument/2006/relationships/image" Target="../media/image30.png" /><Relationship Id="rId4" Type="http://schemas.openxmlformats.org/officeDocument/2006/relationships/image" Target="../media/image29.png" 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 /><Relationship Id="rId1" Type="http://schemas.openxmlformats.org/officeDocument/2006/relationships/slideLayout" Target="../slideLayouts/slideLayout6.xml" 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 /><Relationship Id="rId1" Type="http://schemas.openxmlformats.org/officeDocument/2006/relationships/slideLayout" Target="../slideLayouts/slideLayout4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 /><Relationship Id="rId1" Type="http://schemas.openxmlformats.org/officeDocument/2006/relationships/slideLayout" Target="../slideLayouts/slideLayout4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 /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 /><Relationship Id="rId1" Type="http://schemas.openxmlformats.org/officeDocument/2006/relationships/slideLayout" Target="../slideLayouts/slideLayout7.xml" 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 /><Relationship Id="rId2" Type="http://schemas.openxmlformats.org/officeDocument/2006/relationships/image" Target="../media/image36.png" /><Relationship Id="rId1" Type="http://schemas.openxmlformats.org/officeDocument/2006/relationships/slideLayout" Target="../slideLayouts/slideLayout7.xml" /><Relationship Id="rId6" Type="http://schemas.openxmlformats.org/officeDocument/2006/relationships/image" Target="../media/image40.png" /><Relationship Id="rId5" Type="http://schemas.openxmlformats.org/officeDocument/2006/relationships/image" Target="../media/image39.png" /><Relationship Id="rId4" Type="http://schemas.openxmlformats.org/officeDocument/2006/relationships/image" Target="../media/image38.png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 /><Relationship Id="rId2" Type="http://schemas.openxmlformats.org/officeDocument/2006/relationships/image" Target="../media/image41.png" /><Relationship Id="rId1" Type="http://schemas.openxmlformats.org/officeDocument/2006/relationships/slideLayout" Target="../slideLayouts/slideLayout2.xml" 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 /><Relationship Id="rId2" Type="http://schemas.openxmlformats.org/officeDocument/2006/relationships/image" Target="../media/image11.png" /><Relationship Id="rId1" Type="http://schemas.openxmlformats.org/officeDocument/2006/relationships/slideLayout" Target="../slideLayouts/slideLayout7.xml" 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g" /><Relationship Id="rId2" Type="http://schemas.openxmlformats.org/officeDocument/2006/relationships/image" Target="../media/image43.jpg" /><Relationship Id="rId1" Type="http://schemas.openxmlformats.org/officeDocument/2006/relationships/slideLayout" Target="../slideLayouts/slideLayout7.xml" 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 /><Relationship Id="rId2" Type="http://schemas.openxmlformats.org/officeDocument/2006/relationships/image" Target="../media/image45.pn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47.png" /><Relationship Id="rId4" Type="http://schemas.openxmlformats.org/officeDocument/2006/relationships/image" Target="../media/image14.png" 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 /><Relationship Id="rId2" Type="http://schemas.openxmlformats.org/officeDocument/2006/relationships/image" Target="../media/image14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49.jpg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jpg" /><Relationship Id="rId1" Type="http://schemas.openxmlformats.org/officeDocument/2006/relationships/slideLayout" Target="../slideLayouts/slideLayout7.xml" 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 /><Relationship Id="rId2" Type="http://schemas.openxmlformats.org/officeDocument/2006/relationships/image" Target="../media/image51.png" /><Relationship Id="rId1" Type="http://schemas.openxmlformats.org/officeDocument/2006/relationships/slideLayout" Target="../slideLayouts/slideLayout7.xml" /><Relationship Id="rId4" Type="http://schemas.openxmlformats.org/officeDocument/2006/relationships/image" Target="../media/image53.jpg" 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jpg" /><Relationship Id="rId1" Type="http://schemas.openxmlformats.org/officeDocument/2006/relationships/slideLayout" Target="../slideLayouts/slideLayout7.xml" 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g" /><Relationship Id="rId2" Type="http://schemas.openxmlformats.org/officeDocument/2006/relationships/image" Target="../media/image55.jpg" /><Relationship Id="rId1" Type="http://schemas.openxmlformats.org/officeDocument/2006/relationships/slideLayout" Target="../slideLayouts/slideLayout2.xml" 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jpg" /><Relationship Id="rId2" Type="http://schemas.openxmlformats.org/officeDocument/2006/relationships/image" Target="../media/image57.jpg" /><Relationship Id="rId1" Type="http://schemas.openxmlformats.org/officeDocument/2006/relationships/slideLayout" Target="../slideLayouts/slideLayout7.xml" 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7240" y="6172200"/>
            <a:ext cx="7543800" cy="27940"/>
          </a:xfrm>
          <a:custGeom>
            <a:avLst/>
            <a:gdLst/>
            <a:ahLst/>
            <a:cxnLst/>
            <a:rect l="l" t="t" r="r" b="b"/>
            <a:pathLst>
              <a:path w="7543800" h="27939">
                <a:moveTo>
                  <a:pt x="7543800" y="0"/>
                </a:moveTo>
                <a:lnTo>
                  <a:pt x="0" y="0"/>
                </a:lnTo>
                <a:lnTo>
                  <a:pt x="0" y="27431"/>
                </a:lnTo>
                <a:lnTo>
                  <a:pt x="7543800" y="27431"/>
                </a:lnTo>
                <a:lnTo>
                  <a:pt x="7543800" y="0"/>
                </a:lnTo>
                <a:close/>
              </a:path>
            </a:pathLst>
          </a:custGeom>
          <a:solidFill>
            <a:srgbClr val="A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7240" y="0"/>
            <a:ext cx="7543800" cy="3048000"/>
          </a:xfrm>
          <a:custGeom>
            <a:avLst/>
            <a:gdLst/>
            <a:ahLst/>
            <a:cxnLst/>
            <a:rect l="l" t="t" r="r" b="b"/>
            <a:pathLst>
              <a:path w="7543800" h="3048000">
                <a:moveTo>
                  <a:pt x="7543800" y="0"/>
                </a:moveTo>
                <a:lnTo>
                  <a:pt x="0" y="0"/>
                </a:lnTo>
                <a:lnTo>
                  <a:pt x="0" y="3048000"/>
                </a:lnTo>
                <a:lnTo>
                  <a:pt x="7543800" y="3048000"/>
                </a:lnTo>
                <a:lnTo>
                  <a:pt x="75438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7240" y="6172200"/>
            <a:ext cx="7543800" cy="27940"/>
          </a:xfrm>
          <a:custGeom>
            <a:avLst/>
            <a:gdLst/>
            <a:ahLst/>
            <a:cxnLst/>
            <a:rect l="l" t="t" r="r" b="b"/>
            <a:pathLst>
              <a:path w="7543800" h="27939">
                <a:moveTo>
                  <a:pt x="7543800" y="0"/>
                </a:moveTo>
                <a:lnTo>
                  <a:pt x="0" y="0"/>
                </a:lnTo>
                <a:lnTo>
                  <a:pt x="0" y="27431"/>
                </a:lnTo>
                <a:lnTo>
                  <a:pt x="7543800" y="27431"/>
                </a:lnTo>
                <a:lnTo>
                  <a:pt x="7543800" y="0"/>
                </a:lnTo>
                <a:close/>
              </a:path>
            </a:pathLst>
          </a:custGeom>
          <a:solidFill>
            <a:srgbClr val="AC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66800" y="369520"/>
            <a:ext cx="6169356" cy="17049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en-IN" sz="5500" dirty="0">
                <a:latin typeface="Times New Roman"/>
                <a:cs typeface="Times New Roman"/>
              </a:rPr>
              <a:t>PERIAPICAL PATHOLOGY</a:t>
            </a:r>
            <a:endParaRPr sz="55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0739" y="4670168"/>
            <a:ext cx="4449445" cy="965835"/>
          </a:xfrm>
          <a:prstGeom prst="rect">
            <a:avLst/>
          </a:prstGeom>
        </p:spPr>
        <p:txBody>
          <a:bodyPr vert="horz" wrap="square" lIns="0" tIns="558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sz="2800" spc="-5" dirty="0">
                <a:solidFill>
                  <a:srgbClr val="001F5F"/>
                </a:solidFill>
                <a:latin typeface="Impact"/>
                <a:cs typeface="Impact"/>
              </a:rPr>
              <a:t>PRESENTED</a:t>
            </a:r>
            <a:r>
              <a:rPr sz="2800" spc="10" dirty="0">
                <a:solidFill>
                  <a:srgbClr val="001F5F"/>
                </a:solidFill>
                <a:latin typeface="Impact"/>
                <a:cs typeface="Impact"/>
              </a:rPr>
              <a:t> </a:t>
            </a:r>
            <a:r>
              <a:rPr sz="2800" spc="-10" dirty="0">
                <a:solidFill>
                  <a:srgbClr val="001F5F"/>
                </a:solidFill>
                <a:latin typeface="Impact"/>
                <a:cs typeface="Impact"/>
              </a:rPr>
              <a:t>BY:</a:t>
            </a:r>
            <a:endParaRPr sz="2800" dirty="0">
              <a:latin typeface="Impact"/>
              <a:cs typeface="Impact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800" spc="-5" dirty="0">
                <a:solidFill>
                  <a:srgbClr val="001F5F"/>
                </a:solidFill>
                <a:latin typeface="Impact"/>
                <a:cs typeface="Impact"/>
              </a:rPr>
              <a:t>DR. </a:t>
            </a:r>
            <a:r>
              <a:rPr lang="en-IN" sz="2800" spc="-5" dirty="0">
                <a:solidFill>
                  <a:srgbClr val="001F5F"/>
                </a:solidFill>
                <a:latin typeface="Impact"/>
                <a:cs typeface="Impact"/>
              </a:rPr>
              <a:t>ALLU BABY</a:t>
            </a:r>
            <a:endParaRPr sz="2800" dirty="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609346"/>
            <a:ext cx="6339205" cy="5440045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2400" spc="-45" dirty="0">
                <a:solidFill>
                  <a:srgbClr val="C00000"/>
                </a:solidFill>
                <a:latin typeface="Impact"/>
                <a:cs typeface="Impact"/>
              </a:rPr>
              <a:t>PATHWAYS </a:t>
            </a:r>
            <a:r>
              <a:rPr sz="2400" spc="-5" dirty="0">
                <a:solidFill>
                  <a:srgbClr val="C00000"/>
                </a:solidFill>
                <a:latin typeface="Impact"/>
                <a:cs typeface="Impact"/>
              </a:rPr>
              <a:t>OF BACTERIAL INVASION OF </a:t>
            </a: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THE</a:t>
            </a:r>
            <a:r>
              <a:rPr sz="2400" spc="70" dirty="0">
                <a:solidFill>
                  <a:srgbClr val="C00000"/>
                </a:solidFill>
                <a:latin typeface="Impact"/>
                <a:cs typeface="Impact"/>
              </a:rPr>
              <a:t> </a:t>
            </a: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PULP</a:t>
            </a:r>
            <a:endParaRPr sz="2400">
              <a:latin typeface="Impact"/>
              <a:cs typeface="Impact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Most common cause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pulp injury-</a:t>
            </a:r>
            <a:r>
              <a:rPr sz="2400" spc="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irreparable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800">
              <a:latin typeface="Carlito"/>
              <a:cs typeface="Carlito"/>
            </a:endParaRPr>
          </a:p>
          <a:p>
            <a:pPr marL="287655" marR="1849755" indent="-287655">
              <a:lnSpc>
                <a:spcPct val="120000"/>
              </a:lnSpc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Opening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dental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hard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tissue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wall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caries</a:t>
            </a:r>
            <a:endParaRPr sz="2400">
              <a:latin typeface="Carlito"/>
              <a:cs typeface="Carlito"/>
            </a:endParaRPr>
          </a:p>
          <a:p>
            <a:pPr marL="1377950" marR="1823085">
              <a:lnSpc>
                <a:spcPct val="120000"/>
              </a:lnSpc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clinical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procedures  trauma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induced</a:t>
            </a:r>
            <a:r>
              <a:rPr sz="2400" spc="-6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fractures  microcracks</a:t>
            </a:r>
            <a:endParaRPr sz="24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35623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Bacteria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from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gingival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sulcus/</a:t>
            </a:r>
            <a:r>
              <a:rPr sz="2400" spc="-4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pocket</a:t>
            </a:r>
            <a:endParaRPr sz="24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35623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Endodontic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reinfection</a:t>
            </a:r>
            <a:endParaRPr sz="2400">
              <a:latin typeface="Carlito"/>
              <a:cs typeface="Carlito"/>
            </a:endParaRPr>
          </a:p>
          <a:p>
            <a:pPr marL="287020" marR="5080" indent="-274955">
              <a:lnSpc>
                <a:spcPct val="100000"/>
              </a:lnSpc>
              <a:spcBef>
                <a:spcPts val="580"/>
              </a:spcBef>
              <a:buClr>
                <a:srgbClr val="2F2F2F"/>
              </a:buClr>
              <a:buFont typeface="Wingdings"/>
              <a:buChar char=""/>
              <a:tabLst>
                <a:tab pos="356235" algn="l"/>
              </a:tabLst>
            </a:pPr>
            <a:r>
              <a:rPr dirty="0"/>
              <a:t>	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Extension 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periapical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infection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from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adjacent 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infected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teeth.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0739" y="1824987"/>
            <a:ext cx="3655061" cy="520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Impact"/>
                <a:cs typeface="Impact"/>
              </a:rPr>
              <a:t>AN</a:t>
            </a:r>
            <a:r>
              <a:rPr spc="5" dirty="0">
                <a:latin typeface="Impact"/>
                <a:cs typeface="Impact"/>
              </a:rPr>
              <a:t>A</a:t>
            </a:r>
            <a:r>
              <a:rPr dirty="0">
                <a:latin typeface="Impact"/>
                <a:cs typeface="Impact"/>
              </a:rPr>
              <a:t>CHORES</a:t>
            </a:r>
            <a:r>
              <a:rPr spc="5" dirty="0">
                <a:latin typeface="Impact"/>
                <a:cs typeface="Impact"/>
              </a:rPr>
              <a:t>I</a:t>
            </a:r>
            <a:r>
              <a:rPr dirty="0">
                <a:latin typeface="Impact"/>
                <a:cs typeface="Impact"/>
              </a:rPr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2670175"/>
            <a:ext cx="72688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970405" algn="l"/>
              </a:tabLst>
            </a:pP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Transportation	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microbes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through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blood or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lymph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 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area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inflammation such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as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tooth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with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pulpitis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548386"/>
            <a:ext cx="7388859" cy="5116830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sz="2400" spc="-10" dirty="0">
                <a:solidFill>
                  <a:srgbClr val="C00000"/>
                </a:solidFill>
                <a:latin typeface="Impact"/>
                <a:cs typeface="Impact"/>
              </a:rPr>
              <a:t>AERODONTALGIA</a:t>
            </a:r>
            <a:endParaRPr sz="2400">
              <a:latin typeface="Impact"/>
              <a:cs typeface="Impact"/>
            </a:endParaRPr>
          </a:p>
          <a:p>
            <a:pPr marL="287020" marR="5715" indent="-274955" algn="just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Arial"/>
              <a:buChar char="•"/>
              <a:tabLst>
                <a:tab pos="287655" algn="l"/>
              </a:tabLst>
            </a:pPr>
            <a:r>
              <a:rPr sz="2400" spc="-20" dirty="0">
                <a:solidFill>
                  <a:srgbClr val="2F2F2F"/>
                </a:solidFill>
                <a:latin typeface="Times New Roman"/>
                <a:cs typeface="Times New Roman"/>
              </a:rPr>
              <a:t>Toothache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occuring at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low atmospheric pressure  experienced either during flight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or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during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a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test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run in a 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decompression</a:t>
            </a:r>
            <a:r>
              <a:rPr sz="2400" spc="-1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chamber</a:t>
            </a:r>
            <a:endParaRPr sz="2400">
              <a:latin typeface="Times New Roman"/>
              <a:cs typeface="Times New Roman"/>
            </a:endParaRPr>
          </a:p>
          <a:p>
            <a:pPr marL="287020" indent="-274955" algn="just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Arial"/>
              <a:buChar char="•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Observed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in higher altitudes over 5000</a:t>
            </a:r>
            <a:r>
              <a:rPr sz="2400" spc="-6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feet</a:t>
            </a:r>
            <a:endParaRPr sz="2400">
              <a:latin typeface="Times New Roman"/>
              <a:cs typeface="Times New Roman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Arial"/>
              <a:buChar char="•"/>
              <a:tabLst>
                <a:tab pos="287655" algn="l"/>
              </a:tabLst>
            </a:pPr>
            <a:r>
              <a:rPr sz="2400" spc="-35" dirty="0">
                <a:solidFill>
                  <a:srgbClr val="2F2F2F"/>
                </a:solidFill>
                <a:latin typeface="Times New Roman"/>
                <a:cs typeface="Times New Roman"/>
              </a:rPr>
              <a:t>Tooth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with chronic pulpitis can be symptomless at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ground 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level,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but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it </a:t>
            </a:r>
            <a:r>
              <a:rPr sz="2400" spc="-10" dirty="0">
                <a:solidFill>
                  <a:srgbClr val="2F2F2F"/>
                </a:solidFill>
                <a:latin typeface="Times New Roman"/>
                <a:cs typeface="Times New Roman"/>
              </a:rPr>
              <a:t>may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cause pain at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high altitudes because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of  reduced</a:t>
            </a:r>
            <a:r>
              <a:rPr sz="2400" spc="-25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pressure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solidFill>
                  <a:srgbClr val="C00000"/>
                </a:solidFill>
                <a:latin typeface="Times New Roman"/>
                <a:cs typeface="Times New Roman"/>
              </a:rPr>
              <a:t>Treatment: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Lining</a:t>
            </a:r>
            <a:r>
              <a:rPr sz="2400" spc="5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sz="2400" spc="65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cavity</a:t>
            </a:r>
            <a:r>
              <a:rPr sz="2400" spc="8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with</a:t>
            </a:r>
            <a:r>
              <a:rPr sz="2400" spc="6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a</a:t>
            </a:r>
            <a:r>
              <a:rPr sz="2400" spc="65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varnish</a:t>
            </a:r>
            <a:r>
              <a:rPr sz="2400" spc="8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or</a:t>
            </a:r>
            <a:r>
              <a:rPr sz="2400" spc="65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a</a:t>
            </a:r>
            <a:r>
              <a:rPr sz="2400" spc="65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base</a:t>
            </a:r>
            <a:r>
              <a:rPr sz="2400" spc="8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of</a:t>
            </a:r>
            <a:r>
              <a:rPr sz="2400" spc="6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zinc</a:t>
            </a:r>
            <a:r>
              <a:rPr sz="2400" spc="65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phosphate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cement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with a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subbase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of </a:t>
            </a:r>
            <a:r>
              <a:rPr sz="2400" spc="-5" dirty="0">
                <a:solidFill>
                  <a:srgbClr val="2F2F2F"/>
                </a:solidFill>
                <a:latin typeface="Times New Roman"/>
                <a:cs typeface="Times New Roman"/>
              </a:rPr>
              <a:t>ZOE cement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in deep</a:t>
            </a:r>
            <a:r>
              <a:rPr sz="2400" spc="-40" dirty="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2F2F2F"/>
                </a:solidFill>
                <a:latin typeface="Times New Roman"/>
                <a:cs typeface="Times New Roman"/>
              </a:rPr>
              <a:t>cavities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716026"/>
            <a:ext cx="7842884" cy="4848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Reversible </a:t>
            </a:r>
            <a:r>
              <a:rPr sz="2400" spc="-5" dirty="0">
                <a:solidFill>
                  <a:srgbClr val="C00000"/>
                </a:solidFill>
                <a:latin typeface="Impact"/>
                <a:cs typeface="Impact"/>
              </a:rPr>
              <a:t>Pulpitis (Pulp Hyperemia)</a:t>
            </a:r>
            <a:endParaRPr sz="2400">
              <a:latin typeface="Impact"/>
              <a:cs typeface="Impact"/>
            </a:endParaRPr>
          </a:p>
          <a:p>
            <a:pPr marL="12700" marR="5080" algn="just">
              <a:lnSpc>
                <a:spcPct val="100000"/>
              </a:lnSpc>
              <a:spcBef>
                <a:spcPts val="2255"/>
              </a:spcBef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Mild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 moderate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inflammatory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condition 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 caused 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by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noxious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stimuli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which the pulp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capable of returning 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to 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uninflammed 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state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following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removal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</a:t>
            </a:r>
            <a:r>
              <a:rPr sz="2400" spc="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stimuli.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Etiology: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35" dirty="0">
                <a:solidFill>
                  <a:srgbClr val="2F2F2F"/>
                </a:solidFill>
                <a:latin typeface="Carlito"/>
                <a:cs typeface="Carlito"/>
              </a:rPr>
              <a:t>Trauma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Thermal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shock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Excessive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dehydration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</a:t>
            </a:r>
            <a:r>
              <a:rPr sz="2400" spc="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cavity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Galvanism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Bacteria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from</a:t>
            </a:r>
            <a:r>
              <a:rPr sz="2400" spc="-4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caries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446278"/>
            <a:ext cx="7800975" cy="41230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CLINICAL</a:t>
            </a:r>
            <a:r>
              <a:rPr sz="2400" u="heavy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FEATURES: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33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50" dirty="0">
                <a:solidFill>
                  <a:srgbClr val="2F2F2F"/>
                </a:solidFill>
                <a:latin typeface="Carlito"/>
                <a:cs typeface="Carlito"/>
              </a:rPr>
              <a:t>Tooth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sensitive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thermal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changes,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especially</a:t>
            </a:r>
            <a:r>
              <a:rPr sz="2400" spc="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cold.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73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Pain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-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short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duration,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disappears on withdrawal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thermal</a:t>
            </a:r>
            <a:endParaRPr sz="2400">
              <a:latin typeface="Carlito"/>
              <a:cs typeface="Carlito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irritant.</a:t>
            </a:r>
            <a:endParaRPr sz="2400">
              <a:latin typeface="Carlito"/>
              <a:cs typeface="Carlito"/>
            </a:endParaRPr>
          </a:p>
          <a:p>
            <a:pPr marL="286385" marR="5080" indent="-274320">
              <a:lnSpc>
                <a:spcPct val="100000"/>
              </a:lnSpc>
              <a:spcBef>
                <a:spcPts val="172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Affected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tooth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responds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stimulation 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electric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tester  at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lower level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current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indicating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low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pain</a:t>
            </a:r>
            <a:r>
              <a:rPr sz="2400" spc="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threshold.</a:t>
            </a:r>
            <a:endParaRPr sz="2400">
              <a:latin typeface="Carlito"/>
              <a:cs typeface="Carlito"/>
            </a:endParaRPr>
          </a:p>
          <a:p>
            <a:pPr marL="286385" marR="512445" indent="-274320">
              <a:lnSpc>
                <a:spcPct val="100000"/>
              </a:lnSpc>
              <a:spcBef>
                <a:spcPts val="173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45" dirty="0">
                <a:solidFill>
                  <a:srgbClr val="2F2F2F"/>
                </a:solidFill>
                <a:latin typeface="Carlito"/>
                <a:cs typeface="Carlito"/>
              </a:rPr>
              <a:t>Teeth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usually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show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deep caries, metallic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restoration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with 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defective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 margins.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62244" y="4343400"/>
            <a:ext cx="2591146" cy="1714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938529"/>
            <a:ext cx="6939280" cy="4013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spc="-15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HISTOLOGICAL</a:t>
            </a:r>
            <a:r>
              <a:rPr sz="2400" u="heavy" spc="-10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35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FEATURES: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33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Dilation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pulp blood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vessels.</a:t>
            </a:r>
            <a:endParaRPr sz="2400">
              <a:latin typeface="Carlito"/>
              <a:cs typeface="Carlito"/>
            </a:endParaRPr>
          </a:p>
          <a:p>
            <a:pPr marL="287020" marR="5080" indent="-274955">
              <a:lnSpc>
                <a:spcPct val="100000"/>
              </a:lnSpc>
              <a:spcBef>
                <a:spcPts val="144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Edema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fluid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collection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due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damage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vessel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wall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allowing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extravasations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RBC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or diapedesis of</a:t>
            </a:r>
            <a:r>
              <a:rPr sz="2400" spc="-6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WBC.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Slowing of blood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flow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hemoconcentration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due</a:t>
            </a:r>
            <a:r>
              <a:rPr sz="2400" spc="-4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</a:t>
            </a:r>
            <a:endParaRPr sz="2400">
              <a:latin typeface="Carlito"/>
              <a:cs typeface="Carlito"/>
            </a:endParaRPr>
          </a:p>
          <a:p>
            <a:pPr marL="287020">
              <a:lnSpc>
                <a:spcPct val="100000"/>
              </a:lnSpc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transudation can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cause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thrombosis.</a:t>
            </a:r>
            <a:endParaRPr sz="2400">
              <a:latin typeface="Carlito"/>
              <a:cs typeface="Carlito"/>
            </a:endParaRPr>
          </a:p>
          <a:p>
            <a:pPr marL="287020" marR="11938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Reparative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or reactionary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dentin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adjacent dentinal  wall.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351878"/>
            <a:ext cx="7300595" cy="562673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200" b="1" u="heavy" spc="-5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DIAGNOSIS: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3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Based on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symptoms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3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Clinical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test-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cold</a:t>
            </a:r>
            <a:r>
              <a:rPr sz="2200" spc="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test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C0000"/>
              </a:buClr>
              <a:buFont typeface="Wingdings"/>
              <a:buChar char=""/>
            </a:pPr>
            <a:endParaRPr sz="3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200" b="1" u="heavy" spc="-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TREATMENT: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3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Prevention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dental</a:t>
            </a:r>
            <a:r>
              <a:rPr sz="2200" spc="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caries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Early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insertion of</a:t>
            </a:r>
            <a:r>
              <a:rPr sz="2200" spc="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filling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Desensitization 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neck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teeth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where gingival</a:t>
            </a:r>
            <a:r>
              <a:rPr sz="2200" spc="7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recession</a:t>
            </a:r>
            <a:endParaRPr sz="2200">
              <a:latin typeface="Carlito"/>
              <a:cs typeface="Carlito"/>
            </a:endParaRPr>
          </a:p>
          <a:p>
            <a:pPr marL="287020">
              <a:lnSpc>
                <a:spcPct val="100000"/>
              </a:lnSpc>
            </a:pP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occurs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Cavity varnish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or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base application </a:t>
            </a:r>
            <a:r>
              <a:rPr sz="2200" spc="-25" dirty="0">
                <a:solidFill>
                  <a:srgbClr val="2F2F2F"/>
                </a:solidFill>
                <a:latin typeface="Carlito"/>
                <a:cs typeface="Carlito"/>
              </a:rPr>
              <a:t>before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insertion of</a:t>
            </a:r>
            <a:r>
              <a:rPr sz="2200" spc="9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filling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Care in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cavity preparation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and</a:t>
            </a:r>
            <a:r>
              <a:rPr sz="2200" spc="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polishing</a:t>
            </a:r>
            <a:endParaRPr sz="2200">
              <a:latin typeface="Carlito"/>
              <a:cs typeface="Carlito"/>
            </a:endParaRPr>
          </a:p>
          <a:p>
            <a:pPr marL="287020" marR="5080" indent="-274955">
              <a:lnSpc>
                <a:spcPct val="100000"/>
              </a:lnSpc>
              <a:spcBef>
                <a:spcPts val="132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If primary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cause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is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not corrected,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extensive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pulpitis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may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result 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death 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200" spc="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pulp.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15000" y="838200"/>
            <a:ext cx="3144011" cy="21518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0739" y="639826"/>
            <a:ext cx="17545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Impact"/>
                <a:cs typeface="Impact"/>
              </a:rPr>
              <a:t>Acute</a:t>
            </a:r>
            <a:r>
              <a:rPr spc="-60" dirty="0">
                <a:latin typeface="Impact"/>
                <a:cs typeface="Impact"/>
              </a:rPr>
              <a:t> </a:t>
            </a:r>
            <a:r>
              <a:rPr dirty="0">
                <a:latin typeface="Impact"/>
                <a:cs typeface="Impact"/>
              </a:rPr>
              <a:t>Pulpitis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2140" y="1758137"/>
            <a:ext cx="7701915" cy="3684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Extensive acute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inflammation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dental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is a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frequent  immediate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sequela of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focal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reversible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pulpitis, although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it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may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occur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as an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acute exacerbation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chronic inflammatory  process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3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Etiology: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Bacterial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invasion through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dental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caries-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most</a:t>
            </a:r>
            <a:r>
              <a:rPr sz="2400" spc="-3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common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Chemical,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thermal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or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mechanical</a:t>
            </a:r>
            <a:r>
              <a:rPr sz="2400" spc="-6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causes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Reversible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pulpitis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may deteriorate into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irreversible</a:t>
            </a:r>
            <a:r>
              <a:rPr sz="2400" spc="9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pulpitis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527050"/>
            <a:ext cx="7388225" cy="3830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CLINICAL</a:t>
            </a:r>
            <a:r>
              <a:rPr sz="2400" u="heavy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FEATURES: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3300">
              <a:latin typeface="Carlito"/>
              <a:cs typeface="Carlito"/>
            </a:endParaRPr>
          </a:p>
          <a:p>
            <a:pPr marL="287020" marR="8255" indent="-274955" algn="just">
              <a:lnSpc>
                <a:spcPct val="100000"/>
              </a:lnSpc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Early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stages- involves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only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portion 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pulp, usually  the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area just beneath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the carious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lesions.</a:t>
            </a:r>
            <a:endParaRPr sz="2400">
              <a:latin typeface="Carlito"/>
              <a:cs typeface="Carlito"/>
            </a:endParaRPr>
          </a:p>
          <a:p>
            <a:pPr marL="287020" marR="5715" indent="-274955" algn="just">
              <a:lnSpc>
                <a:spcPct val="100000"/>
              </a:lnSpc>
              <a:spcBef>
                <a:spcPts val="144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45" dirty="0">
                <a:solidFill>
                  <a:srgbClr val="2F2F2F"/>
                </a:solidFill>
                <a:latin typeface="Carlito"/>
                <a:cs typeface="Carlito"/>
              </a:rPr>
              <a:t>Teeth </a:t>
            </a:r>
            <a:r>
              <a:rPr sz="2400" spc="-10" dirty="0">
                <a:solidFill>
                  <a:srgbClr val="F541DB"/>
                </a:solidFill>
                <a:latin typeface="Carlito"/>
                <a:cs typeface="Carlito"/>
              </a:rPr>
              <a:t>extremely sensitive </a:t>
            </a:r>
            <a:r>
              <a:rPr sz="2400" spc="-15" dirty="0">
                <a:solidFill>
                  <a:srgbClr val="F541DB"/>
                </a:solidFill>
                <a:latin typeface="Carlito"/>
                <a:cs typeface="Carlito"/>
              </a:rPr>
              <a:t>to </a:t>
            </a:r>
            <a:r>
              <a:rPr sz="2400" spc="-5" dirty="0">
                <a:solidFill>
                  <a:srgbClr val="F541DB"/>
                </a:solidFill>
                <a:latin typeface="Carlito"/>
                <a:cs typeface="Carlito"/>
              </a:rPr>
              <a:t>Hot or </a:t>
            </a:r>
            <a:r>
              <a:rPr sz="2400" spc="-10" dirty="0">
                <a:solidFill>
                  <a:srgbClr val="F541DB"/>
                </a:solidFill>
                <a:latin typeface="Carlito"/>
                <a:cs typeface="Carlito"/>
              </a:rPr>
              <a:t>cold stimuli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cause increase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pain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intensity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persists even after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the 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thermal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stimulus has been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removed.</a:t>
            </a:r>
            <a:endParaRPr sz="2400">
              <a:latin typeface="Carlito"/>
              <a:cs typeface="Carlito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Pain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- </a:t>
            </a:r>
            <a:r>
              <a:rPr sz="2400" spc="-10" dirty="0">
                <a:solidFill>
                  <a:srgbClr val="CC3399"/>
                </a:solidFill>
                <a:latin typeface="Carlito"/>
                <a:cs typeface="Carlito"/>
              </a:rPr>
              <a:t>poorly localized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since pulp 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individual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tooth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is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not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represented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sensory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cortex.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39" y="4514469"/>
            <a:ext cx="73869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0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  <a:tab pos="1937385" algn="l"/>
                <a:tab pos="3182620" algn="l"/>
                <a:tab pos="4718050" algn="l"/>
                <a:tab pos="5723890" algn="l"/>
                <a:tab pos="6838315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n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</a:t>
            </a:r>
            <a:r>
              <a:rPr sz="2400" spc="-50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apulpal	a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b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sces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s	</a:t>
            </a:r>
            <a:r>
              <a:rPr sz="2400" spc="-50" dirty="0">
                <a:solidFill>
                  <a:srgbClr val="2F2F2F"/>
                </a:solidFill>
                <a:latin typeface="Carlito"/>
                <a:cs typeface="Carlito"/>
              </a:rPr>
              <a:t>f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orm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a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tion	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c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ause	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v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	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pain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0739" y="4696592"/>
            <a:ext cx="6936105" cy="1123950"/>
          </a:xfrm>
          <a:prstGeom prst="rect">
            <a:avLst/>
          </a:prstGeom>
        </p:spPr>
        <p:txBody>
          <a:bodyPr vert="horz" wrap="square" lIns="0" tIns="196215" rIns="0" bIns="0" rtlCol="0">
            <a:spAutoFit/>
          </a:bodyPr>
          <a:lstStyle/>
          <a:p>
            <a:pPr marL="287020">
              <a:lnSpc>
                <a:spcPct val="100000"/>
              </a:lnSpc>
              <a:spcBef>
                <a:spcPts val="1545"/>
              </a:spcBef>
            </a:pP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lancinating or </a:t>
            </a:r>
            <a:r>
              <a:rPr sz="2400" spc="-10" dirty="0">
                <a:solidFill>
                  <a:srgbClr val="CC3399"/>
                </a:solidFill>
                <a:latin typeface="Carlito"/>
                <a:cs typeface="Carlito"/>
              </a:rPr>
              <a:t>throbbing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type.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(10 </a:t>
            </a:r>
            <a:r>
              <a:rPr sz="2400" spc="-140" dirty="0">
                <a:solidFill>
                  <a:srgbClr val="CC3399"/>
                </a:solidFill>
                <a:latin typeface="Arial"/>
                <a:cs typeface="Arial"/>
              </a:rPr>
              <a:t>–</a:t>
            </a:r>
            <a:r>
              <a:rPr sz="2400" spc="-200" dirty="0">
                <a:solidFill>
                  <a:srgbClr val="CC33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15mins)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Intensity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pain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can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increase 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when </a:t>
            </a:r>
            <a:r>
              <a:rPr sz="2400" spc="-10" dirty="0">
                <a:solidFill>
                  <a:srgbClr val="CC3399"/>
                </a:solidFill>
                <a:latin typeface="Carlito"/>
                <a:cs typeface="Carlito"/>
              </a:rPr>
              <a:t>patient 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lies</a:t>
            </a:r>
            <a:r>
              <a:rPr sz="2400" spc="-35" dirty="0">
                <a:solidFill>
                  <a:srgbClr val="CC3399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down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03575" y="4314825"/>
            <a:ext cx="29775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C00000"/>
                </a:solidFill>
                <a:latin typeface="Impact"/>
                <a:cs typeface="Impact"/>
              </a:rPr>
              <a:t>Thermal</a:t>
            </a:r>
            <a:r>
              <a:rPr sz="2800" spc="-65" dirty="0">
                <a:solidFill>
                  <a:srgbClr val="C00000"/>
                </a:solidFill>
                <a:latin typeface="Impact"/>
                <a:cs typeface="Impact"/>
              </a:rPr>
              <a:t> </a:t>
            </a:r>
            <a:r>
              <a:rPr sz="2800" spc="-5" dirty="0">
                <a:solidFill>
                  <a:srgbClr val="C00000"/>
                </a:solidFill>
                <a:latin typeface="Impact"/>
                <a:cs typeface="Impact"/>
              </a:rPr>
              <a:t>stimulation</a:t>
            </a:r>
            <a:endParaRPr sz="2800">
              <a:latin typeface="Impact"/>
              <a:cs typeface="Impac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04087" y="446531"/>
            <a:ext cx="2234565" cy="2633980"/>
            <a:chOff x="704087" y="446531"/>
            <a:chExt cx="2234565" cy="2633980"/>
          </a:xfrm>
        </p:grpSpPr>
        <p:sp>
          <p:nvSpPr>
            <p:cNvPr id="4" name="object 4"/>
            <p:cNvSpPr/>
            <p:nvPr/>
          </p:nvSpPr>
          <p:spPr>
            <a:xfrm>
              <a:off x="715517" y="457961"/>
              <a:ext cx="2211705" cy="2611120"/>
            </a:xfrm>
            <a:custGeom>
              <a:avLst/>
              <a:gdLst/>
              <a:ahLst/>
              <a:cxnLst/>
              <a:rect l="l" t="t" r="r" b="b"/>
              <a:pathLst>
                <a:path w="2211705" h="2611120">
                  <a:moveTo>
                    <a:pt x="1105662" y="0"/>
                  </a:moveTo>
                  <a:lnTo>
                    <a:pt x="1061192" y="1036"/>
                  </a:lnTo>
                  <a:lnTo>
                    <a:pt x="1017169" y="4120"/>
                  </a:lnTo>
                  <a:lnTo>
                    <a:pt x="973624" y="9211"/>
                  </a:lnTo>
                  <a:lnTo>
                    <a:pt x="930591" y="16272"/>
                  </a:lnTo>
                  <a:lnTo>
                    <a:pt x="888103" y="25263"/>
                  </a:lnTo>
                  <a:lnTo>
                    <a:pt x="846192" y="36145"/>
                  </a:lnTo>
                  <a:lnTo>
                    <a:pt x="804893" y="48879"/>
                  </a:lnTo>
                  <a:lnTo>
                    <a:pt x="764237" y="63426"/>
                  </a:lnTo>
                  <a:lnTo>
                    <a:pt x="724259" y="79747"/>
                  </a:lnTo>
                  <a:lnTo>
                    <a:pt x="684990" y="97803"/>
                  </a:lnTo>
                  <a:lnTo>
                    <a:pt x="646464" y="117555"/>
                  </a:lnTo>
                  <a:lnTo>
                    <a:pt x="608714" y="138965"/>
                  </a:lnTo>
                  <a:lnTo>
                    <a:pt x="571774" y="161992"/>
                  </a:lnTo>
                  <a:lnTo>
                    <a:pt x="535675" y="186598"/>
                  </a:lnTo>
                  <a:lnTo>
                    <a:pt x="500451" y="212744"/>
                  </a:lnTo>
                  <a:lnTo>
                    <a:pt x="466136" y="240391"/>
                  </a:lnTo>
                  <a:lnTo>
                    <a:pt x="432762" y="269501"/>
                  </a:lnTo>
                  <a:lnTo>
                    <a:pt x="400361" y="300033"/>
                  </a:lnTo>
                  <a:lnTo>
                    <a:pt x="368969" y="331949"/>
                  </a:lnTo>
                  <a:lnTo>
                    <a:pt x="338616" y="365210"/>
                  </a:lnTo>
                  <a:lnTo>
                    <a:pt x="309336" y="399777"/>
                  </a:lnTo>
                  <a:lnTo>
                    <a:pt x="281163" y="435612"/>
                  </a:lnTo>
                  <a:lnTo>
                    <a:pt x="254130" y="472674"/>
                  </a:lnTo>
                  <a:lnTo>
                    <a:pt x="228268" y="510925"/>
                  </a:lnTo>
                  <a:lnTo>
                    <a:pt x="203612" y="550326"/>
                  </a:lnTo>
                  <a:lnTo>
                    <a:pt x="180195" y="590838"/>
                  </a:lnTo>
                  <a:lnTo>
                    <a:pt x="158048" y="632421"/>
                  </a:lnTo>
                  <a:lnTo>
                    <a:pt x="137207" y="675038"/>
                  </a:lnTo>
                  <a:lnTo>
                    <a:pt x="117702" y="718649"/>
                  </a:lnTo>
                  <a:lnTo>
                    <a:pt x="99569" y="763215"/>
                  </a:lnTo>
                  <a:lnTo>
                    <a:pt x="82839" y="808696"/>
                  </a:lnTo>
                  <a:lnTo>
                    <a:pt x="67545" y="855055"/>
                  </a:lnTo>
                  <a:lnTo>
                    <a:pt x="53721" y="902251"/>
                  </a:lnTo>
                  <a:lnTo>
                    <a:pt x="41400" y="950246"/>
                  </a:lnTo>
                  <a:lnTo>
                    <a:pt x="30614" y="999001"/>
                  </a:lnTo>
                  <a:lnTo>
                    <a:pt x="21397" y="1048477"/>
                  </a:lnTo>
                  <a:lnTo>
                    <a:pt x="13782" y="1098635"/>
                  </a:lnTo>
                  <a:lnTo>
                    <a:pt x="7802" y="1149436"/>
                  </a:lnTo>
                  <a:lnTo>
                    <a:pt x="3489" y="1200841"/>
                  </a:lnTo>
                  <a:lnTo>
                    <a:pt x="877" y="1252810"/>
                  </a:lnTo>
                  <a:lnTo>
                    <a:pt x="0" y="1305305"/>
                  </a:lnTo>
                  <a:lnTo>
                    <a:pt x="877" y="1357801"/>
                  </a:lnTo>
                  <a:lnTo>
                    <a:pt x="3489" y="1409770"/>
                  </a:lnTo>
                  <a:lnTo>
                    <a:pt x="7802" y="1461175"/>
                  </a:lnTo>
                  <a:lnTo>
                    <a:pt x="13782" y="1511976"/>
                  </a:lnTo>
                  <a:lnTo>
                    <a:pt x="21397" y="1562134"/>
                  </a:lnTo>
                  <a:lnTo>
                    <a:pt x="30614" y="1611610"/>
                  </a:lnTo>
                  <a:lnTo>
                    <a:pt x="41400" y="1660365"/>
                  </a:lnTo>
                  <a:lnTo>
                    <a:pt x="53721" y="1708360"/>
                  </a:lnTo>
                  <a:lnTo>
                    <a:pt x="67545" y="1755556"/>
                  </a:lnTo>
                  <a:lnTo>
                    <a:pt x="82839" y="1801915"/>
                  </a:lnTo>
                  <a:lnTo>
                    <a:pt x="99569" y="1847396"/>
                  </a:lnTo>
                  <a:lnTo>
                    <a:pt x="117702" y="1891962"/>
                  </a:lnTo>
                  <a:lnTo>
                    <a:pt x="137207" y="1935573"/>
                  </a:lnTo>
                  <a:lnTo>
                    <a:pt x="158048" y="1978190"/>
                  </a:lnTo>
                  <a:lnTo>
                    <a:pt x="180195" y="2019773"/>
                  </a:lnTo>
                  <a:lnTo>
                    <a:pt x="203612" y="2060285"/>
                  </a:lnTo>
                  <a:lnTo>
                    <a:pt x="228268" y="2099686"/>
                  </a:lnTo>
                  <a:lnTo>
                    <a:pt x="254130" y="2137937"/>
                  </a:lnTo>
                  <a:lnTo>
                    <a:pt x="281163" y="2174999"/>
                  </a:lnTo>
                  <a:lnTo>
                    <a:pt x="309336" y="2210834"/>
                  </a:lnTo>
                  <a:lnTo>
                    <a:pt x="338616" y="2245401"/>
                  </a:lnTo>
                  <a:lnTo>
                    <a:pt x="368969" y="2278662"/>
                  </a:lnTo>
                  <a:lnTo>
                    <a:pt x="400361" y="2310578"/>
                  </a:lnTo>
                  <a:lnTo>
                    <a:pt x="432762" y="2341110"/>
                  </a:lnTo>
                  <a:lnTo>
                    <a:pt x="466136" y="2370220"/>
                  </a:lnTo>
                  <a:lnTo>
                    <a:pt x="500451" y="2397867"/>
                  </a:lnTo>
                  <a:lnTo>
                    <a:pt x="535675" y="2424013"/>
                  </a:lnTo>
                  <a:lnTo>
                    <a:pt x="571774" y="2448619"/>
                  </a:lnTo>
                  <a:lnTo>
                    <a:pt x="608714" y="2471646"/>
                  </a:lnTo>
                  <a:lnTo>
                    <a:pt x="646464" y="2493056"/>
                  </a:lnTo>
                  <a:lnTo>
                    <a:pt x="684990" y="2512808"/>
                  </a:lnTo>
                  <a:lnTo>
                    <a:pt x="724259" y="2530864"/>
                  </a:lnTo>
                  <a:lnTo>
                    <a:pt x="764237" y="2547185"/>
                  </a:lnTo>
                  <a:lnTo>
                    <a:pt x="804893" y="2561732"/>
                  </a:lnTo>
                  <a:lnTo>
                    <a:pt x="846192" y="2574466"/>
                  </a:lnTo>
                  <a:lnTo>
                    <a:pt x="888103" y="2585348"/>
                  </a:lnTo>
                  <a:lnTo>
                    <a:pt x="930591" y="2594339"/>
                  </a:lnTo>
                  <a:lnTo>
                    <a:pt x="973624" y="2601400"/>
                  </a:lnTo>
                  <a:lnTo>
                    <a:pt x="1017169" y="2606491"/>
                  </a:lnTo>
                  <a:lnTo>
                    <a:pt x="1061192" y="2609575"/>
                  </a:lnTo>
                  <a:lnTo>
                    <a:pt x="1105662" y="2610612"/>
                  </a:lnTo>
                  <a:lnTo>
                    <a:pt x="1150129" y="2609575"/>
                  </a:lnTo>
                  <a:lnTo>
                    <a:pt x="1194151" y="2606491"/>
                  </a:lnTo>
                  <a:lnTo>
                    <a:pt x="1237694" y="2601400"/>
                  </a:lnTo>
                  <a:lnTo>
                    <a:pt x="1280726" y="2594339"/>
                  </a:lnTo>
                  <a:lnTo>
                    <a:pt x="1323213" y="2585348"/>
                  </a:lnTo>
                  <a:lnTo>
                    <a:pt x="1365122" y="2574466"/>
                  </a:lnTo>
                  <a:lnTo>
                    <a:pt x="1406421" y="2561732"/>
                  </a:lnTo>
                  <a:lnTo>
                    <a:pt x="1447076" y="2547185"/>
                  </a:lnTo>
                  <a:lnTo>
                    <a:pt x="1487054" y="2530864"/>
                  </a:lnTo>
                  <a:lnTo>
                    <a:pt x="1526323" y="2512808"/>
                  </a:lnTo>
                  <a:lnTo>
                    <a:pt x="1564848" y="2493056"/>
                  </a:lnTo>
                  <a:lnTo>
                    <a:pt x="1602598" y="2471646"/>
                  </a:lnTo>
                  <a:lnTo>
                    <a:pt x="1639538" y="2448619"/>
                  </a:lnTo>
                  <a:lnTo>
                    <a:pt x="1675637" y="2424013"/>
                  </a:lnTo>
                  <a:lnTo>
                    <a:pt x="1710860" y="2397867"/>
                  </a:lnTo>
                  <a:lnTo>
                    <a:pt x="1745176" y="2370220"/>
                  </a:lnTo>
                  <a:lnTo>
                    <a:pt x="1778551" y="2341110"/>
                  </a:lnTo>
                  <a:lnTo>
                    <a:pt x="1810951" y="2310578"/>
                  </a:lnTo>
                  <a:lnTo>
                    <a:pt x="1842344" y="2278662"/>
                  </a:lnTo>
                  <a:lnTo>
                    <a:pt x="1872697" y="2245401"/>
                  </a:lnTo>
                  <a:lnTo>
                    <a:pt x="1901977" y="2210834"/>
                  </a:lnTo>
                  <a:lnTo>
                    <a:pt x="1930151" y="2174999"/>
                  </a:lnTo>
                  <a:lnTo>
                    <a:pt x="1957185" y="2137937"/>
                  </a:lnTo>
                  <a:lnTo>
                    <a:pt x="1983047" y="2099686"/>
                  </a:lnTo>
                  <a:lnTo>
                    <a:pt x="2007704" y="2060285"/>
                  </a:lnTo>
                  <a:lnTo>
                    <a:pt x="2031122" y="2019773"/>
                  </a:lnTo>
                  <a:lnTo>
                    <a:pt x="2053269" y="1978190"/>
                  </a:lnTo>
                  <a:lnTo>
                    <a:pt x="2074111" y="1935573"/>
                  </a:lnTo>
                  <a:lnTo>
                    <a:pt x="2093616" y="1891962"/>
                  </a:lnTo>
                  <a:lnTo>
                    <a:pt x="2111750" y="1847396"/>
                  </a:lnTo>
                  <a:lnTo>
                    <a:pt x="2128481" y="1801915"/>
                  </a:lnTo>
                  <a:lnTo>
                    <a:pt x="2143775" y="1755556"/>
                  </a:lnTo>
                  <a:lnTo>
                    <a:pt x="2157600" y="1708360"/>
                  </a:lnTo>
                  <a:lnTo>
                    <a:pt x="2169921" y="1660365"/>
                  </a:lnTo>
                  <a:lnTo>
                    <a:pt x="2180707" y="1611610"/>
                  </a:lnTo>
                  <a:lnTo>
                    <a:pt x="2189925" y="1562134"/>
                  </a:lnTo>
                  <a:lnTo>
                    <a:pt x="2197540" y="1511976"/>
                  </a:lnTo>
                  <a:lnTo>
                    <a:pt x="2203521" y="1461175"/>
                  </a:lnTo>
                  <a:lnTo>
                    <a:pt x="2207834" y="1409770"/>
                  </a:lnTo>
                  <a:lnTo>
                    <a:pt x="2210446" y="1357801"/>
                  </a:lnTo>
                  <a:lnTo>
                    <a:pt x="2211324" y="1305305"/>
                  </a:lnTo>
                  <a:lnTo>
                    <a:pt x="2210446" y="1252810"/>
                  </a:lnTo>
                  <a:lnTo>
                    <a:pt x="2207834" y="1200841"/>
                  </a:lnTo>
                  <a:lnTo>
                    <a:pt x="2203521" y="1149436"/>
                  </a:lnTo>
                  <a:lnTo>
                    <a:pt x="2197540" y="1098635"/>
                  </a:lnTo>
                  <a:lnTo>
                    <a:pt x="2189925" y="1048477"/>
                  </a:lnTo>
                  <a:lnTo>
                    <a:pt x="2180707" y="999001"/>
                  </a:lnTo>
                  <a:lnTo>
                    <a:pt x="2169921" y="950246"/>
                  </a:lnTo>
                  <a:lnTo>
                    <a:pt x="2157600" y="902251"/>
                  </a:lnTo>
                  <a:lnTo>
                    <a:pt x="2143775" y="855055"/>
                  </a:lnTo>
                  <a:lnTo>
                    <a:pt x="2128481" y="808696"/>
                  </a:lnTo>
                  <a:lnTo>
                    <a:pt x="2111750" y="763215"/>
                  </a:lnTo>
                  <a:lnTo>
                    <a:pt x="2093616" y="718649"/>
                  </a:lnTo>
                  <a:lnTo>
                    <a:pt x="2074111" y="675038"/>
                  </a:lnTo>
                  <a:lnTo>
                    <a:pt x="2053269" y="632421"/>
                  </a:lnTo>
                  <a:lnTo>
                    <a:pt x="2031122" y="590838"/>
                  </a:lnTo>
                  <a:lnTo>
                    <a:pt x="2007704" y="550326"/>
                  </a:lnTo>
                  <a:lnTo>
                    <a:pt x="1983047" y="510925"/>
                  </a:lnTo>
                  <a:lnTo>
                    <a:pt x="1957185" y="472674"/>
                  </a:lnTo>
                  <a:lnTo>
                    <a:pt x="1930151" y="435612"/>
                  </a:lnTo>
                  <a:lnTo>
                    <a:pt x="1901977" y="399777"/>
                  </a:lnTo>
                  <a:lnTo>
                    <a:pt x="1872697" y="365210"/>
                  </a:lnTo>
                  <a:lnTo>
                    <a:pt x="1842344" y="331949"/>
                  </a:lnTo>
                  <a:lnTo>
                    <a:pt x="1810951" y="300033"/>
                  </a:lnTo>
                  <a:lnTo>
                    <a:pt x="1778551" y="269501"/>
                  </a:lnTo>
                  <a:lnTo>
                    <a:pt x="1745176" y="240391"/>
                  </a:lnTo>
                  <a:lnTo>
                    <a:pt x="1710860" y="212744"/>
                  </a:lnTo>
                  <a:lnTo>
                    <a:pt x="1675637" y="186598"/>
                  </a:lnTo>
                  <a:lnTo>
                    <a:pt x="1639538" y="161992"/>
                  </a:lnTo>
                  <a:lnTo>
                    <a:pt x="1602598" y="138965"/>
                  </a:lnTo>
                  <a:lnTo>
                    <a:pt x="1564848" y="117555"/>
                  </a:lnTo>
                  <a:lnTo>
                    <a:pt x="1526323" y="97803"/>
                  </a:lnTo>
                  <a:lnTo>
                    <a:pt x="1487054" y="79747"/>
                  </a:lnTo>
                  <a:lnTo>
                    <a:pt x="1447076" y="63426"/>
                  </a:lnTo>
                  <a:lnTo>
                    <a:pt x="1406421" y="48879"/>
                  </a:lnTo>
                  <a:lnTo>
                    <a:pt x="1365122" y="36145"/>
                  </a:lnTo>
                  <a:lnTo>
                    <a:pt x="1323213" y="25263"/>
                  </a:lnTo>
                  <a:lnTo>
                    <a:pt x="1280726" y="16272"/>
                  </a:lnTo>
                  <a:lnTo>
                    <a:pt x="1237694" y="9211"/>
                  </a:lnTo>
                  <a:lnTo>
                    <a:pt x="1194151" y="4120"/>
                  </a:lnTo>
                  <a:lnTo>
                    <a:pt x="1150129" y="1036"/>
                  </a:lnTo>
                  <a:lnTo>
                    <a:pt x="1105662" y="0"/>
                  </a:lnTo>
                  <a:close/>
                </a:path>
              </a:pathLst>
            </a:custGeom>
            <a:solidFill>
              <a:srgbClr val="A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351787" y="1236852"/>
              <a:ext cx="939165" cy="272415"/>
            </a:xfrm>
            <a:custGeom>
              <a:avLst/>
              <a:gdLst/>
              <a:ahLst/>
              <a:cxnLst/>
              <a:rect l="l" t="t" r="r" b="b"/>
              <a:pathLst>
                <a:path w="939164" h="272415">
                  <a:moveTo>
                    <a:pt x="115189" y="0"/>
                  </a:moveTo>
                  <a:lnTo>
                    <a:pt x="70348" y="10697"/>
                  </a:lnTo>
                  <a:lnTo>
                    <a:pt x="33734" y="39862"/>
                  </a:lnTo>
                  <a:lnTo>
                    <a:pt x="9050" y="83099"/>
                  </a:lnTo>
                  <a:lnTo>
                    <a:pt x="0" y="136017"/>
                  </a:lnTo>
                  <a:lnTo>
                    <a:pt x="9050" y="188934"/>
                  </a:lnTo>
                  <a:lnTo>
                    <a:pt x="33734" y="232171"/>
                  </a:lnTo>
                  <a:lnTo>
                    <a:pt x="70348" y="261336"/>
                  </a:lnTo>
                  <a:lnTo>
                    <a:pt x="115189" y="272034"/>
                  </a:lnTo>
                  <a:lnTo>
                    <a:pt x="160029" y="261336"/>
                  </a:lnTo>
                  <a:lnTo>
                    <a:pt x="196643" y="232171"/>
                  </a:lnTo>
                  <a:lnTo>
                    <a:pt x="221327" y="188934"/>
                  </a:lnTo>
                  <a:lnTo>
                    <a:pt x="230378" y="136017"/>
                  </a:lnTo>
                  <a:lnTo>
                    <a:pt x="221327" y="83099"/>
                  </a:lnTo>
                  <a:lnTo>
                    <a:pt x="196643" y="39862"/>
                  </a:lnTo>
                  <a:lnTo>
                    <a:pt x="160029" y="10697"/>
                  </a:lnTo>
                  <a:lnTo>
                    <a:pt x="115189" y="0"/>
                  </a:lnTo>
                  <a:close/>
                </a:path>
                <a:path w="939164" h="272415">
                  <a:moveTo>
                    <a:pt x="823594" y="0"/>
                  </a:moveTo>
                  <a:lnTo>
                    <a:pt x="778754" y="10697"/>
                  </a:lnTo>
                  <a:lnTo>
                    <a:pt x="742140" y="39862"/>
                  </a:lnTo>
                  <a:lnTo>
                    <a:pt x="717456" y="83099"/>
                  </a:lnTo>
                  <a:lnTo>
                    <a:pt x="708406" y="136017"/>
                  </a:lnTo>
                  <a:lnTo>
                    <a:pt x="717456" y="188934"/>
                  </a:lnTo>
                  <a:lnTo>
                    <a:pt x="742140" y="232171"/>
                  </a:lnTo>
                  <a:lnTo>
                    <a:pt x="778754" y="261336"/>
                  </a:lnTo>
                  <a:lnTo>
                    <a:pt x="823594" y="272034"/>
                  </a:lnTo>
                  <a:lnTo>
                    <a:pt x="868435" y="261336"/>
                  </a:lnTo>
                  <a:lnTo>
                    <a:pt x="905049" y="232171"/>
                  </a:lnTo>
                  <a:lnTo>
                    <a:pt x="929733" y="188934"/>
                  </a:lnTo>
                  <a:lnTo>
                    <a:pt x="938784" y="136017"/>
                  </a:lnTo>
                  <a:lnTo>
                    <a:pt x="929733" y="83099"/>
                  </a:lnTo>
                  <a:lnTo>
                    <a:pt x="905049" y="39862"/>
                  </a:lnTo>
                  <a:lnTo>
                    <a:pt x="868435" y="10697"/>
                  </a:lnTo>
                  <a:lnTo>
                    <a:pt x="823594" y="0"/>
                  </a:lnTo>
                  <a:close/>
                </a:path>
              </a:pathLst>
            </a:custGeom>
            <a:solidFill>
              <a:srgbClr val="8A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15517" y="457961"/>
              <a:ext cx="2211705" cy="2611120"/>
            </a:xfrm>
            <a:custGeom>
              <a:avLst/>
              <a:gdLst/>
              <a:ahLst/>
              <a:cxnLst/>
              <a:rect l="l" t="t" r="r" b="b"/>
              <a:pathLst>
                <a:path w="2211705" h="2611120">
                  <a:moveTo>
                    <a:pt x="636269" y="914908"/>
                  </a:moveTo>
                  <a:lnTo>
                    <a:pt x="645320" y="861990"/>
                  </a:lnTo>
                  <a:lnTo>
                    <a:pt x="670004" y="818753"/>
                  </a:lnTo>
                  <a:lnTo>
                    <a:pt x="706618" y="789588"/>
                  </a:lnTo>
                  <a:lnTo>
                    <a:pt x="751459" y="778890"/>
                  </a:lnTo>
                  <a:lnTo>
                    <a:pt x="796299" y="789588"/>
                  </a:lnTo>
                  <a:lnTo>
                    <a:pt x="832913" y="818753"/>
                  </a:lnTo>
                  <a:lnTo>
                    <a:pt x="857597" y="861990"/>
                  </a:lnTo>
                  <a:lnTo>
                    <a:pt x="866647" y="914908"/>
                  </a:lnTo>
                  <a:lnTo>
                    <a:pt x="857597" y="967825"/>
                  </a:lnTo>
                  <a:lnTo>
                    <a:pt x="832913" y="1011062"/>
                  </a:lnTo>
                  <a:lnTo>
                    <a:pt x="796299" y="1040227"/>
                  </a:lnTo>
                  <a:lnTo>
                    <a:pt x="751459" y="1050925"/>
                  </a:lnTo>
                  <a:lnTo>
                    <a:pt x="706618" y="1040227"/>
                  </a:lnTo>
                  <a:lnTo>
                    <a:pt x="670004" y="1011062"/>
                  </a:lnTo>
                  <a:lnTo>
                    <a:pt x="645320" y="967825"/>
                  </a:lnTo>
                  <a:lnTo>
                    <a:pt x="636269" y="914908"/>
                  </a:lnTo>
                  <a:close/>
                </a:path>
                <a:path w="2211705" h="2611120">
                  <a:moveTo>
                    <a:pt x="1344676" y="914908"/>
                  </a:moveTo>
                  <a:lnTo>
                    <a:pt x="1353726" y="861990"/>
                  </a:lnTo>
                  <a:lnTo>
                    <a:pt x="1378410" y="818753"/>
                  </a:lnTo>
                  <a:lnTo>
                    <a:pt x="1415024" y="789588"/>
                  </a:lnTo>
                  <a:lnTo>
                    <a:pt x="1459864" y="778890"/>
                  </a:lnTo>
                  <a:lnTo>
                    <a:pt x="1504705" y="789588"/>
                  </a:lnTo>
                  <a:lnTo>
                    <a:pt x="1541319" y="818753"/>
                  </a:lnTo>
                  <a:lnTo>
                    <a:pt x="1566003" y="861990"/>
                  </a:lnTo>
                  <a:lnTo>
                    <a:pt x="1575054" y="914908"/>
                  </a:lnTo>
                  <a:lnTo>
                    <a:pt x="1566003" y="967825"/>
                  </a:lnTo>
                  <a:lnTo>
                    <a:pt x="1541319" y="1011062"/>
                  </a:lnTo>
                  <a:lnTo>
                    <a:pt x="1504705" y="1040227"/>
                  </a:lnTo>
                  <a:lnTo>
                    <a:pt x="1459864" y="1050925"/>
                  </a:lnTo>
                  <a:lnTo>
                    <a:pt x="1415024" y="1040227"/>
                  </a:lnTo>
                  <a:lnTo>
                    <a:pt x="1378410" y="1011062"/>
                  </a:lnTo>
                  <a:lnTo>
                    <a:pt x="1353726" y="967825"/>
                  </a:lnTo>
                  <a:lnTo>
                    <a:pt x="1344676" y="914908"/>
                  </a:lnTo>
                  <a:close/>
                </a:path>
                <a:path w="2211705" h="2611120">
                  <a:moveTo>
                    <a:pt x="506387" y="1874520"/>
                  </a:moveTo>
                  <a:lnTo>
                    <a:pt x="549189" y="1907992"/>
                  </a:lnTo>
                  <a:lnTo>
                    <a:pt x="591987" y="1938984"/>
                  </a:lnTo>
                  <a:lnTo>
                    <a:pt x="634782" y="1967498"/>
                  </a:lnTo>
                  <a:lnTo>
                    <a:pt x="677574" y="1993531"/>
                  </a:lnTo>
                  <a:lnTo>
                    <a:pt x="720362" y="2017086"/>
                  </a:lnTo>
                  <a:lnTo>
                    <a:pt x="763147" y="2038161"/>
                  </a:lnTo>
                  <a:lnTo>
                    <a:pt x="805928" y="2056757"/>
                  </a:lnTo>
                  <a:lnTo>
                    <a:pt x="848706" y="2072873"/>
                  </a:lnTo>
                  <a:lnTo>
                    <a:pt x="891480" y="2086510"/>
                  </a:lnTo>
                  <a:lnTo>
                    <a:pt x="934251" y="2097667"/>
                  </a:lnTo>
                  <a:lnTo>
                    <a:pt x="977018" y="2106345"/>
                  </a:lnTo>
                  <a:lnTo>
                    <a:pt x="1019783" y="2112543"/>
                  </a:lnTo>
                  <a:lnTo>
                    <a:pt x="1062543" y="2116263"/>
                  </a:lnTo>
                  <a:lnTo>
                    <a:pt x="1105301" y="2117502"/>
                  </a:lnTo>
                  <a:lnTo>
                    <a:pt x="1148056" y="2116263"/>
                  </a:lnTo>
                  <a:lnTo>
                    <a:pt x="1190807" y="2112543"/>
                  </a:lnTo>
                  <a:lnTo>
                    <a:pt x="1233555" y="2106345"/>
                  </a:lnTo>
                  <a:lnTo>
                    <a:pt x="1276299" y="2097667"/>
                  </a:lnTo>
                  <a:lnTo>
                    <a:pt x="1319041" y="2086510"/>
                  </a:lnTo>
                  <a:lnTo>
                    <a:pt x="1361780" y="2072873"/>
                  </a:lnTo>
                  <a:lnTo>
                    <a:pt x="1404515" y="2056757"/>
                  </a:lnTo>
                  <a:lnTo>
                    <a:pt x="1447247" y="2038161"/>
                  </a:lnTo>
                  <a:lnTo>
                    <a:pt x="1489976" y="2017086"/>
                  </a:lnTo>
                  <a:lnTo>
                    <a:pt x="1532703" y="1993531"/>
                  </a:lnTo>
                  <a:lnTo>
                    <a:pt x="1575426" y="1967498"/>
                  </a:lnTo>
                  <a:lnTo>
                    <a:pt x="1618146" y="1938984"/>
                  </a:lnTo>
                  <a:lnTo>
                    <a:pt x="1660863" y="1907992"/>
                  </a:lnTo>
                  <a:lnTo>
                    <a:pt x="1703577" y="1874520"/>
                  </a:lnTo>
                </a:path>
                <a:path w="2211705" h="2611120">
                  <a:moveTo>
                    <a:pt x="0" y="1305305"/>
                  </a:moveTo>
                  <a:lnTo>
                    <a:pt x="877" y="1252810"/>
                  </a:lnTo>
                  <a:lnTo>
                    <a:pt x="3489" y="1200841"/>
                  </a:lnTo>
                  <a:lnTo>
                    <a:pt x="7802" y="1149436"/>
                  </a:lnTo>
                  <a:lnTo>
                    <a:pt x="13782" y="1098635"/>
                  </a:lnTo>
                  <a:lnTo>
                    <a:pt x="21397" y="1048477"/>
                  </a:lnTo>
                  <a:lnTo>
                    <a:pt x="30614" y="999001"/>
                  </a:lnTo>
                  <a:lnTo>
                    <a:pt x="41400" y="950246"/>
                  </a:lnTo>
                  <a:lnTo>
                    <a:pt x="53721" y="902251"/>
                  </a:lnTo>
                  <a:lnTo>
                    <a:pt x="67545" y="855055"/>
                  </a:lnTo>
                  <a:lnTo>
                    <a:pt x="82839" y="808696"/>
                  </a:lnTo>
                  <a:lnTo>
                    <a:pt x="99569" y="763215"/>
                  </a:lnTo>
                  <a:lnTo>
                    <a:pt x="117702" y="718649"/>
                  </a:lnTo>
                  <a:lnTo>
                    <a:pt x="137207" y="675038"/>
                  </a:lnTo>
                  <a:lnTo>
                    <a:pt x="158048" y="632421"/>
                  </a:lnTo>
                  <a:lnTo>
                    <a:pt x="180195" y="590838"/>
                  </a:lnTo>
                  <a:lnTo>
                    <a:pt x="203612" y="550326"/>
                  </a:lnTo>
                  <a:lnTo>
                    <a:pt x="228268" y="510925"/>
                  </a:lnTo>
                  <a:lnTo>
                    <a:pt x="254130" y="472674"/>
                  </a:lnTo>
                  <a:lnTo>
                    <a:pt x="281163" y="435612"/>
                  </a:lnTo>
                  <a:lnTo>
                    <a:pt x="309336" y="399777"/>
                  </a:lnTo>
                  <a:lnTo>
                    <a:pt x="338616" y="365210"/>
                  </a:lnTo>
                  <a:lnTo>
                    <a:pt x="368969" y="331949"/>
                  </a:lnTo>
                  <a:lnTo>
                    <a:pt x="400361" y="300033"/>
                  </a:lnTo>
                  <a:lnTo>
                    <a:pt x="432762" y="269501"/>
                  </a:lnTo>
                  <a:lnTo>
                    <a:pt x="466136" y="240391"/>
                  </a:lnTo>
                  <a:lnTo>
                    <a:pt x="500451" y="212744"/>
                  </a:lnTo>
                  <a:lnTo>
                    <a:pt x="535675" y="186598"/>
                  </a:lnTo>
                  <a:lnTo>
                    <a:pt x="571774" y="161992"/>
                  </a:lnTo>
                  <a:lnTo>
                    <a:pt x="608714" y="138965"/>
                  </a:lnTo>
                  <a:lnTo>
                    <a:pt x="646464" y="117555"/>
                  </a:lnTo>
                  <a:lnTo>
                    <a:pt x="684990" y="97803"/>
                  </a:lnTo>
                  <a:lnTo>
                    <a:pt x="724259" y="79747"/>
                  </a:lnTo>
                  <a:lnTo>
                    <a:pt x="764237" y="63426"/>
                  </a:lnTo>
                  <a:lnTo>
                    <a:pt x="804893" y="48879"/>
                  </a:lnTo>
                  <a:lnTo>
                    <a:pt x="846192" y="36145"/>
                  </a:lnTo>
                  <a:lnTo>
                    <a:pt x="888103" y="25263"/>
                  </a:lnTo>
                  <a:lnTo>
                    <a:pt x="930591" y="16272"/>
                  </a:lnTo>
                  <a:lnTo>
                    <a:pt x="973624" y="9211"/>
                  </a:lnTo>
                  <a:lnTo>
                    <a:pt x="1017169" y="4120"/>
                  </a:lnTo>
                  <a:lnTo>
                    <a:pt x="1061192" y="1036"/>
                  </a:lnTo>
                  <a:lnTo>
                    <a:pt x="1105662" y="0"/>
                  </a:lnTo>
                  <a:lnTo>
                    <a:pt x="1150129" y="1036"/>
                  </a:lnTo>
                  <a:lnTo>
                    <a:pt x="1194151" y="4120"/>
                  </a:lnTo>
                  <a:lnTo>
                    <a:pt x="1237694" y="9211"/>
                  </a:lnTo>
                  <a:lnTo>
                    <a:pt x="1280726" y="16272"/>
                  </a:lnTo>
                  <a:lnTo>
                    <a:pt x="1323213" y="25263"/>
                  </a:lnTo>
                  <a:lnTo>
                    <a:pt x="1365122" y="36145"/>
                  </a:lnTo>
                  <a:lnTo>
                    <a:pt x="1406421" y="48879"/>
                  </a:lnTo>
                  <a:lnTo>
                    <a:pt x="1447076" y="63426"/>
                  </a:lnTo>
                  <a:lnTo>
                    <a:pt x="1487054" y="79747"/>
                  </a:lnTo>
                  <a:lnTo>
                    <a:pt x="1526323" y="97803"/>
                  </a:lnTo>
                  <a:lnTo>
                    <a:pt x="1564848" y="117555"/>
                  </a:lnTo>
                  <a:lnTo>
                    <a:pt x="1602598" y="138965"/>
                  </a:lnTo>
                  <a:lnTo>
                    <a:pt x="1639538" y="161992"/>
                  </a:lnTo>
                  <a:lnTo>
                    <a:pt x="1675637" y="186598"/>
                  </a:lnTo>
                  <a:lnTo>
                    <a:pt x="1710860" y="212744"/>
                  </a:lnTo>
                  <a:lnTo>
                    <a:pt x="1745176" y="240391"/>
                  </a:lnTo>
                  <a:lnTo>
                    <a:pt x="1778551" y="269501"/>
                  </a:lnTo>
                  <a:lnTo>
                    <a:pt x="1810951" y="300033"/>
                  </a:lnTo>
                  <a:lnTo>
                    <a:pt x="1842344" y="331949"/>
                  </a:lnTo>
                  <a:lnTo>
                    <a:pt x="1872697" y="365210"/>
                  </a:lnTo>
                  <a:lnTo>
                    <a:pt x="1901977" y="399777"/>
                  </a:lnTo>
                  <a:lnTo>
                    <a:pt x="1930151" y="435612"/>
                  </a:lnTo>
                  <a:lnTo>
                    <a:pt x="1957185" y="472674"/>
                  </a:lnTo>
                  <a:lnTo>
                    <a:pt x="1983047" y="510925"/>
                  </a:lnTo>
                  <a:lnTo>
                    <a:pt x="2007704" y="550326"/>
                  </a:lnTo>
                  <a:lnTo>
                    <a:pt x="2031122" y="590838"/>
                  </a:lnTo>
                  <a:lnTo>
                    <a:pt x="2053269" y="632421"/>
                  </a:lnTo>
                  <a:lnTo>
                    <a:pt x="2074111" y="675038"/>
                  </a:lnTo>
                  <a:lnTo>
                    <a:pt x="2093616" y="718649"/>
                  </a:lnTo>
                  <a:lnTo>
                    <a:pt x="2111750" y="763215"/>
                  </a:lnTo>
                  <a:lnTo>
                    <a:pt x="2128481" y="808696"/>
                  </a:lnTo>
                  <a:lnTo>
                    <a:pt x="2143775" y="855055"/>
                  </a:lnTo>
                  <a:lnTo>
                    <a:pt x="2157600" y="902251"/>
                  </a:lnTo>
                  <a:lnTo>
                    <a:pt x="2169921" y="950246"/>
                  </a:lnTo>
                  <a:lnTo>
                    <a:pt x="2180707" y="999001"/>
                  </a:lnTo>
                  <a:lnTo>
                    <a:pt x="2189925" y="1048477"/>
                  </a:lnTo>
                  <a:lnTo>
                    <a:pt x="2197540" y="1098635"/>
                  </a:lnTo>
                  <a:lnTo>
                    <a:pt x="2203521" y="1149436"/>
                  </a:lnTo>
                  <a:lnTo>
                    <a:pt x="2207834" y="1200841"/>
                  </a:lnTo>
                  <a:lnTo>
                    <a:pt x="2210446" y="1252810"/>
                  </a:lnTo>
                  <a:lnTo>
                    <a:pt x="2211324" y="1305305"/>
                  </a:lnTo>
                  <a:lnTo>
                    <a:pt x="2210446" y="1357801"/>
                  </a:lnTo>
                  <a:lnTo>
                    <a:pt x="2207834" y="1409770"/>
                  </a:lnTo>
                  <a:lnTo>
                    <a:pt x="2203521" y="1461175"/>
                  </a:lnTo>
                  <a:lnTo>
                    <a:pt x="2197540" y="1511976"/>
                  </a:lnTo>
                  <a:lnTo>
                    <a:pt x="2189925" y="1562134"/>
                  </a:lnTo>
                  <a:lnTo>
                    <a:pt x="2180707" y="1611610"/>
                  </a:lnTo>
                  <a:lnTo>
                    <a:pt x="2169921" y="1660365"/>
                  </a:lnTo>
                  <a:lnTo>
                    <a:pt x="2157600" y="1708360"/>
                  </a:lnTo>
                  <a:lnTo>
                    <a:pt x="2143775" y="1755556"/>
                  </a:lnTo>
                  <a:lnTo>
                    <a:pt x="2128481" y="1801915"/>
                  </a:lnTo>
                  <a:lnTo>
                    <a:pt x="2111750" y="1847396"/>
                  </a:lnTo>
                  <a:lnTo>
                    <a:pt x="2093616" y="1891962"/>
                  </a:lnTo>
                  <a:lnTo>
                    <a:pt x="2074111" y="1935573"/>
                  </a:lnTo>
                  <a:lnTo>
                    <a:pt x="2053269" y="1978190"/>
                  </a:lnTo>
                  <a:lnTo>
                    <a:pt x="2031122" y="2019773"/>
                  </a:lnTo>
                  <a:lnTo>
                    <a:pt x="2007704" y="2060285"/>
                  </a:lnTo>
                  <a:lnTo>
                    <a:pt x="1983047" y="2099686"/>
                  </a:lnTo>
                  <a:lnTo>
                    <a:pt x="1957185" y="2137937"/>
                  </a:lnTo>
                  <a:lnTo>
                    <a:pt x="1930151" y="2174999"/>
                  </a:lnTo>
                  <a:lnTo>
                    <a:pt x="1901977" y="2210834"/>
                  </a:lnTo>
                  <a:lnTo>
                    <a:pt x="1872697" y="2245401"/>
                  </a:lnTo>
                  <a:lnTo>
                    <a:pt x="1842344" y="2278662"/>
                  </a:lnTo>
                  <a:lnTo>
                    <a:pt x="1810951" y="2310578"/>
                  </a:lnTo>
                  <a:lnTo>
                    <a:pt x="1778551" y="2341110"/>
                  </a:lnTo>
                  <a:lnTo>
                    <a:pt x="1745176" y="2370220"/>
                  </a:lnTo>
                  <a:lnTo>
                    <a:pt x="1710860" y="2397867"/>
                  </a:lnTo>
                  <a:lnTo>
                    <a:pt x="1675637" y="2424013"/>
                  </a:lnTo>
                  <a:lnTo>
                    <a:pt x="1639538" y="2448619"/>
                  </a:lnTo>
                  <a:lnTo>
                    <a:pt x="1602598" y="2471646"/>
                  </a:lnTo>
                  <a:lnTo>
                    <a:pt x="1564848" y="2493056"/>
                  </a:lnTo>
                  <a:lnTo>
                    <a:pt x="1526323" y="2512808"/>
                  </a:lnTo>
                  <a:lnTo>
                    <a:pt x="1487054" y="2530864"/>
                  </a:lnTo>
                  <a:lnTo>
                    <a:pt x="1447076" y="2547185"/>
                  </a:lnTo>
                  <a:lnTo>
                    <a:pt x="1406421" y="2561732"/>
                  </a:lnTo>
                  <a:lnTo>
                    <a:pt x="1365122" y="2574466"/>
                  </a:lnTo>
                  <a:lnTo>
                    <a:pt x="1323213" y="2585348"/>
                  </a:lnTo>
                  <a:lnTo>
                    <a:pt x="1280726" y="2594339"/>
                  </a:lnTo>
                  <a:lnTo>
                    <a:pt x="1237694" y="2601400"/>
                  </a:lnTo>
                  <a:lnTo>
                    <a:pt x="1194151" y="2606491"/>
                  </a:lnTo>
                  <a:lnTo>
                    <a:pt x="1150129" y="2609575"/>
                  </a:lnTo>
                  <a:lnTo>
                    <a:pt x="1105662" y="2610612"/>
                  </a:lnTo>
                  <a:lnTo>
                    <a:pt x="1061192" y="2609575"/>
                  </a:lnTo>
                  <a:lnTo>
                    <a:pt x="1017169" y="2606491"/>
                  </a:lnTo>
                  <a:lnTo>
                    <a:pt x="973624" y="2601400"/>
                  </a:lnTo>
                  <a:lnTo>
                    <a:pt x="930591" y="2594339"/>
                  </a:lnTo>
                  <a:lnTo>
                    <a:pt x="888103" y="2585348"/>
                  </a:lnTo>
                  <a:lnTo>
                    <a:pt x="846192" y="2574466"/>
                  </a:lnTo>
                  <a:lnTo>
                    <a:pt x="804893" y="2561732"/>
                  </a:lnTo>
                  <a:lnTo>
                    <a:pt x="764237" y="2547185"/>
                  </a:lnTo>
                  <a:lnTo>
                    <a:pt x="724259" y="2530864"/>
                  </a:lnTo>
                  <a:lnTo>
                    <a:pt x="684990" y="2512808"/>
                  </a:lnTo>
                  <a:lnTo>
                    <a:pt x="646464" y="2493056"/>
                  </a:lnTo>
                  <a:lnTo>
                    <a:pt x="608714" y="2471646"/>
                  </a:lnTo>
                  <a:lnTo>
                    <a:pt x="571774" y="2448619"/>
                  </a:lnTo>
                  <a:lnTo>
                    <a:pt x="535675" y="2424013"/>
                  </a:lnTo>
                  <a:lnTo>
                    <a:pt x="500451" y="2397867"/>
                  </a:lnTo>
                  <a:lnTo>
                    <a:pt x="466136" y="2370220"/>
                  </a:lnTo>
                  <a:lnTo>
                    <a:pt x="432762" y="2341110"/>
                  </a:lnTo>
                  <a:lnTo>
                    <a:pt x="400361" y="2310578"/>
                  </a:lnTo>
                  <a:lnTo>
                    <a:pt x="368969" y="2278662"/>
                  </a:lnTo>
                  <a:lnTo>
                    <a:pt x="338616" y="2245401"/>
                  </a:lnTo>
                  <a:lnTo>
                    <a:pt x="309336" y="2210834"/>
                  </a:lnTo>
                  <a:lnTo>
                    <a:pt x="281163" y="2174999"/>
                  </a:lnTo>
                  <a:lnTo>
                    <a:pt x="254130" y="2137937"/>
                  </a:lnTo>
                  <a:lnTo>
                    <a:pt x="228268" y="2099686"/>
                  </a:lnTo>
                  <a:lnTo>
                    <a:pt x="203612" y="2060285"/>
                  </a:lnTo>
                  <a:lnTo>
                    <a:pt x="180195" y="2019773"/>
                  </a:lnTo>
                  <a:lnTo>
                    <a:pt x="158048" y="1978190"/>
                  </a:lnTo>
                  <a:lnTo>
                    <a:pt x="137207" y="1935573"/>
                  </a:lnTo>
                  <a:lnTo>
                    <a:pt x="117702" y="1891962"/>
                  </a:lnTo>
                  <a:lnTo>
                    <a:pt x="99569" y="1847396"/>
                  </a:lnTo>
                  <a:lnTo>
                    <a:pt x="82839" y="1801915"/>
                  </a:lnTo>
                  <a:lnTo>
                    <a:pt x="67545" y="1755556"/>
                  </a:lnTo>
                  <a:lnTo>
                    <a:pt x="53721" y="1708360"/>
                  </a:lnTo>
                  <a:lnTo>
                    <a:pt x="41400" y="1660365"/>
                  </a:lnTo>
                  <a:lnTo>
                    <a:pt x="30614" y="1611610"/>
                  </a:lnTo>
                  <a:lnTo>
                    <a:pt x="21397" y="1562134"/>
                  </a:lnTo>
                  <a:lnTo>
                    <a:pt x="13782" y="1511976"/>
                  </a:lnTo>
                  <a:lnTo>
                    <a:pt x="7802" y="1461175"/>
                  </a:lnTo>
                  <a:lnTo>
                    <a:pt x="3489" y="1409770"/>
                  </a:lnTo>
                  <a:lnTo>
                    <a:pt x="877" y="1357801"/>
                  </a:lnTo>
                  <a:lnTo>
                    <a:pt x="0" y="1305305"/>
                  </a:lnTo>
                  <a:close/>
                </a:path>
              </a:pathLst>
            </a:custGeom>
            <a:ln w="22860">
              <a:solidFill>
                <a:srgbClr val="7D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546605" y="1492757"/>
            <a:ext cx="5480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hot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246876" y="522731"/>
            <a:ext cx="2070100" cy="2633980"/>
            <a:chOff x="6246876" y="522731"/>
            <a:chExt cx="2070100" cy="2633980"/>
          </a:xfrm>
        </p:grpSpPr>
        <p:sp>
          <p:nvSpPr>
            <p:cNvPr id="9" name="object 9"/>
            <p:cNvSpPr/>
            <p:nvPr/>
          </p:nvSpPr>
          <p:spPr>
            <a:xfrm>
              <a:off x="6258306" y="534161"/>
              <a:ext cx="2047239" cy="2611120"/>
            </a:xfrm>
            <a:custGeom>
              <a:avLst/>
              <a:gdLst/>
              <a:ahLst/>
              <a:cxnLst/>
              <a:rect l="l" t="t" r="r" b="b"/>
              <a:pathLst>
                <a:path w="2047240" h="2611120">
                  <a:moveTo>
                    <a:pt x="1023366" y="0"/>
                  </a:moveTo>
                  <a:lnTo>
                    <a:pt x="981185" y="1088"/>
                  </a:lnTo>
                  <a:lnTo>
                    <a:pt x="939439" y="4327"/>
                  </a:lnTo>
                  <a:lnTo>
                    <a:pt x="898159" y="9673"/>
                  </a:lnTo>
                  <a:lnTo>
                    <a:pt x="857380" y="17085"/>
                  </a:lnTo>
                  <a:lnTo>
                    <a:pt x="817133" y="26521"/>
                  </a:lnTo>
                  <a:lnTo>
                    <a:pt x="777452" y="37938"/>
                  </a:lnTo>
                  <a:lnTo>
                    <a:pt x="738369" y="51295"/>
                  </a:lnTo>
                  <a:lnTo>
                    <a:pt x="699918" y="66550"/>
                  </a:lnTo>
                  <a:lnTo>
                    <a:pt x="662131" y="83660"/>
                  </a:lnTo>
                  <a:lnTo>
                    <a:pt x="625042" y="102584"/>
                  </a:lnTo>
                  <a:lnTo>
                    <a:pt x="588683" y="123279"/>
                  </a:lnTo>
                  <a:lnTo>
                    <a:pt x="553087" y="145705"/>
                  </a:lnTo>
                  <a:lnTo>
                    <a:pt x="518288" y="169817"/>
                  </a:lnTo>
                  <a:lnTo>
                    <a:pt x="484317" y="195576"/>
                  </a:lnTo>
                  <a:lnTo>
                    <a:pt x="451209" y="222938"/>
                  </a:lnTo>
                  <a:lnTo>
                    <a:pt x="418996" y="251862"/>
                  </a:lnTo>
                  <a:lnTo>
                    <a:pt x="387710" y="282305"/>
                  </a:lnTo>
                  <a:lnTo>
                    <a:pt x="357386" y="314226"/>
                  </a:lnTo>
                  <a:lnTo>
                    <a:pt x="328055" y="347583"/>
                  </a:lnTo>
                  <a:lnTo>
                    <a:pt x="299751" y="382333"/>
                  </a:lnTo>
                  <a:lnTo>
                    <a:pt x="272507" y="418435"/>
                  </a:lnTo>
                  <a:lnTo>
                    <a:pt x="246355" y="455846"/>
                  </a:lnTo>
                  <a:lnTo>
                    <a:pt x="221329" y="494525"/>
                  </a:lnTo>
                  <a:lnTo>
                    <a:pt x="197461" y="534430"/>
                  </a:lnTo>
                  <a:lnTo>
                    <a:pt x="174785" y="575518"/>
                  </a:lnTo>
                  <a:lnTo>
                    <a:pt x="153333" y="617748"/>
                  </a:lnTo>
                  <a:lnTo>
                    <a:pt x="133138" y="661077"/>
                  </a:lnTo>
                  <a:lnTo>
                    <a:pt x="114233" y="705464"/>
                  </a:lnTo>
                  <a:lnTo>
                    <a:pt x="96652" y="750866"/>
                  </a:lnTo>
                  <a:lnTo>
                    <a:pt x="80426" y="797242"/>
                  </a:lnTo>
                  <a:lnTo>
                    <a:pt x="65590" y="844549"/>
                  </a:lnTo>
                  <a:lnTo>
                    <a:pt x="52175" y="892747"/>
                  </a:lnTo>
                  <a:lnTo>
                    <a:pt x="40215" y="941791"/>
                  </a:lnTo>
                  <a:lnTo>
                    <a:pt x="29744" y="991641"/>
                  </a:lnTo>
                  <a:lnTo>
                    <a:pt x="20792" y="1042255"/>
                  </a:lnTo>
                  <a:lnTo>
                    <a:pt x="13395" y="1093590"/>
                  </a:lnTo>
                  <a:lnTo>
                    <a:pt x="7584" y="1145605"/>
                  </a:lnTo>
                  <a:lnTo>
                    <a:pt x="3392" y="1198257"/>
                  </a:lnTo>
                  <a:lnTo>
                    <a:pt x="853" y="1251504"/>
                  </a:lnTo>
                  <a:lnTo>
                    <a:pt x="0" y="1305305"/>
                  </a:lnTo>
                  <a:lnTo>
                    <a:pt x="853" y="1359107"/>
                  </a:lnTo>
                  <a:lnTo>
                    <a:pt x="3392" y="1412354"/>
                  </a:lnTo>
                  <a:lnTo>
                    <a:pt x="7584" y="1465006"/>
                  </a:lnTo>
                  <a:lnTo>
                    <a:pt x="13395" y="1517021"/>
                  </a:lnTo>
                  <a:lnTo>
                    <a:pt x="20792" y="1568356"/>
                  </a:lnTo>
                  <a:lnTo>
                    <a:pt x="29744" y="1618970"/>
                  </a:lnTo>
                  <a:lnTo>
                    <a:pt x="40215" y="1668820"/>
                  </a:lnTo>
                  <a:lnTo>
                    <a:pt x="52175" y="1717864"/>
                  </a:lnTo>
                  <a:lnTo>
                    <a:pt x="65590" y="1766062"/>
                  </a:lnTo>
                  <a:lnTo>
                    <a:pt x="80426" y="1813369"/>
                  </a:lnTo>
                  <a:lnTo>
                    <a:pt x="96652" y="1859745"/>
                  </a:lnTo>
                  <a:lnTo>
                    <a:pt x="114233" y="1905147"/>
                  </a:lnTo>
                  <a:lnTo>
                    <a:pt x="133138" y="1949534"/>
                  </a:lnTo>
                  <a:lnTo>
                    <a:pt x="153333" y="1992863"/>
                  </a:lnTo>
                  <a:lnTo>
                    <a:pt x="174785" y="2035093"/>
                  </a:lnTo>
                  <a:lnTo>
                    <a:pt x="197461" y="2076181"/>
                  </a:lnTo>
                  <a:lnTo>
                    <a:pt x="221329" y="2116086"/>
                  </a:lnTo>
                  <a:lnTo>
                    <a:pt x="246355" y="2154765"/>
                  </a:lnTo>
                  <a:lnTo>
                    <a:pt x="272507" y="2192176"/>
                  </a:lnTo>
                  <a:lnTo>
                    <a:pt x="299751" y="2228278"/>
                  </a:lnTo>
                  <a:lnTo>
                    <a:pt x="328055" y="2263028"/>
                  </a:lnTo>
                  <a:lnTo>
                    <a:pt x="357386" y="2296385"/>
                  </a:lnTo>
                  <a:lnTo>
                    <a:pt x="387710" y="2328306"/>
                  </a:lnTo>
                  <a:lnTo>
                    <a:pt x="418996" y="2358749"/>
                  </a:lnTo>
                  <a:lnTo>
                    <a:pt x="451209" y="2387673"/>
                  </a:lnTo>
                  <a:lnTo>
                    <a:pt x="484317" y="2415035"/>
                  </a:lnTo>
                  <a:lnTo>
                    <a:pt x="518288" y="2440794"/>
                  </a:lnTo>
                  <a:lnTo>
                    <a:pt x="553087" y="2464906"/>
                  </a:lnTo>
                  <a:lnTo>
                    <a:pt x="588683" y="2487332"/>
                  </a:lnTo>
                  <a:lnTo>
                    <a:pt x="625042" y="2508027"/>
                  </a:lnTo>
                  <a:lnTo>
                    <a:pt x="662131" y="2526951"/>
                  </a:lnTo>
                  <a:lnTo>
                    <a:pt x="699918" y="2544061"/>
                  </a:lnTo>
                  <a:lnTo>
                    <a:pt x="738369" y="2559316"/>
                  </a:lnTo>
                  <a:lnTo>
                    <a:pt x="777452" y="2572673"/>
                  </a:lnTo>
                  <a:lnTo>
                    <a:pt x="817133" y="2584090"/>
                  </a:lnTo>
                  <a:lnTo>
                    <a:pt x="857380" y="2593526"/>
                  </a:lnTo>
                  <a:lnTo>
                    <a:pt x="898159" y="2600938"/>
                  </a:lnTo>
                  <a:lnTo>
                    <a:pt x="939439" y="2606284"/>
                  </a:lnTo>
                  <a:lnTo>
                    <a:pt x="981185" y="2609523"/>
                  </a:lnTo>
                  <a:lnTo>
                    <a:pt x="1023366" y="2610612"/>
                  </a:lnTo>
                  <a:lnTo>
                    <a:pt x="1065546" y="2609523"/>
                  </a:lnTo>
                  <a:lnTo>
                    <a:pt x="1107292" y="2606284"/>
                  </a:lnTo>
                  <a:lnTo>
                    <a:pt x="1148572" y="2600938"/>
                  </a:lnTo>
                  <a:lnTo>
                    <a:pt x="1189351" y="2593526"/>
                  </a:lnTo>
                  <a:lnTo>
                    <a:pt x="1229598" y="2584090"/>
                  </a:lnTo>
                  <a:lnTo>
                    <a:pt x="1269279" y="2572673"/>
                  </a:lnTo>
                  <a:lnTo>
                    <a:pt x="1308362" y="2559316"/>
                  </a:lnTo>
                  <a:lnTo>
                    <a:pt x="1346813" y="2544061"/>
                  </a:lnTo>
                  <a:lnTo>
                    <a:pt x="1384600" y="2526951"/>
                  </a:lnTo>
                  <a:lnTo>
                    <a:pt x="1421689" y="2508027"/>
                  </a:lnTo>
                  <a:lnTo>
                    <a:pt x="1458048" y="2487332"/>
                  </a:lnTo>
                  <a:lnTo>
                    <a:pt x="1493644" y="2464906"/>
                  </a:lnTo>
                  <a:lnTo>
                    <a:pt x="1528443" y="2440794"/>
                  </a:lnTo>
                  <a:lnTo>
                    <a:pt x="1562414" y="2415035"/>
                  </a:lnTo>
                  <a:lnTo>
                    <a:pt x="1595522" y="2387673"/>
                  </a:lnTo>
                  <a:lnTo>
                    <a:pt x="1627735" y="2358749"/>
                  </a:lnTo>
                  <a:lnTo>
                    <a:pt x="1659021" y="2328306"/>
                  </a:lnTo>
                  <a:lnTo>
                    <a:pt x="1689345" y="2296385"/>
                  </a:lnTo>
                  <a:lnTo>
                    <a:pt x="1718676" y="2263028"/>
                  </a:lnTo>
                  <a:lnTo>
                    <a:pt x="1746980" y="2228278"/>
                  </a:lnTo>
                  <a:lnTo>
                    <a:pt x="1774224" y="2192176"/>
                  </a:lnTo>
                  <a:lnTo>
                    <a:pt x="1800376" y="2154765"/>
                  </a:lnTo>
                  <a:lnTo>
                    <a:pt x="1825402" y="2116086"/>
                  </a:lnTo>
                  <a:lnTo>
                    <a:pt x="1849270" y="2076181"/>
                  </a:lnTo>
                  <a:lnTo>
                    <a:pt x="1871946" y="2035093"/>
                  </a:lnTo>
                  <a:lnTo>
                    <a:pt x="1893398" y="1992863"/>
                  </a:lnTo>
                  <a:lnTo>
                    <a:pt x="1913593" y="1949534"/>
                  </a:lnTo>
                  <a:lnTo>
                    <a:pt x="1932498" y="1905147"/>
                  </a:lnTo>
                  <a:lnTo>
                    <a:pt x="1950079" y="1859745"/>
                  </a:lnTo>
                  <a:lnTo>
                    <a:pt x="1966305" y="1813369"/>
                  </a:lnTo>
                  <a:lnTo>
                    <a:pt x="1981141" y="1766062"/>
                  </a:lnTo>
                  <a:lnTo>
                    <a:pt x="1994556" y="1717864"/>
                  </a:lnTo>
                  <a:lnTo>
                    <a:pt x="2006516" y="1668820"/>
                  </a:lnTo>
                  <a:lnTo>
                    <a:pt x="2016987" y="1618970"/>
                  </a:lnTo>
                  <a:lnTo>
                    <a:pt x="2025939" y="1568356"/>
                  </a:lnTo>
                  <a:lnTo>
                    <a:pt x="2033336" y="1517021"/>
                  </a:lnTo>
                  <a:lnTo>
                    <a:pt x="2039147" y="1465006"/>
                  </a:lnTo>
                  <a:lnTo>
                    <a:pt x="2043339" y="1412354"/>
                  </a:lnTo>
                  <a:lnTo>
                    <a:pt x="2045878" y="1359107"/>
                  </a:lnTo>
                  <a:lnTo>
                    <a:pt x="2046732" y="1305305"/>
                  </a:lnTo>
                  <a:lnTo>
                    <a:pt x="2045878" y="1251504"/>
                  </a:lnTo>
                  <a:lnTo>
                    <a:pt x="2043339" y="1198257"/>
                  </a:lnTo>
                  <a:lnTo>
                    <a:pt x="2039147" y="1145605"/>
                  </a:lnTo>
                  <a:lnTo>
                    <a:pt x="2033336" y="1093590"/>
                  </a:lnTo>
                  <a:lnTo>
                    <a:pt x="2025939" y="1042255"/>
                  </a:lnTo>
                  <a:lnTo>
                    <a:pt x="2016987" y="991641"/>
                  </a:lnTo>
                  <a:lnTo>
                    <a:pt x="2006516" y="941791"/>
                  </a:lnTo>
                  <a:lnTo>
                    <a:pt x="1994556" y="892747"/>
                  </a:lnTo>
                  <a:lnTo>
                    <a:pt x="1981141" y="844549"/>
                  </a:lnTo>
                  <a:lnTo>
                    <a:pt x="1966305" y="797242"/>
                  </a:lnTo>
                  <a:lnTo>
                    <a:pt x="1950079" y="750866"/>
                  </a:lnTo>
                  <a:lnTo>
                    <a:pt x="1932498" y="705464"/>
                  </a:lnTo>
                  <a:lnTo>
                    <a:pt x="1913593" y="661077"/>
                  </a:lnTo>
                  <a:lnTo>
                    <a:pt x="1893398" y="617748"/>
                  </a:lnTo>
                  <a:lnTo>
                    <a:pt x="1871946" y="575518"/>
                  </a:lnTo>
                  <a:lnTo>
                    <a:pt x="1849270" y="534430"/>
                  </a:lnTo>
                  <a:lnTo>
                    <a:pt x="1825402" y="494525"/>
                  </a:lnTo>
                  <a:lnTo>
                    <a:pt x="1800376" y="455846"/>
                  </a:lnTo>
                  <a:lnTo>
                    <a:pt x="1774224" y="418435"/>
                  </a:lnTo>
                  <a:lnTo>
                    <a:pt x="1746980" y="382333"/>
                  </a:lnTo>
                  <a:lnTo>
                    <a:pt x="1718676" y="347583"/>
                  </a:lnTo>
                  <a:lnTo>
                    <a:pt x="1689345" y="314226"/>
                  </a:lnTo>
                  <a:lnTo>
                    <a:pt x="1659021" y="282305"/>
                  </a:lnTo>
                  <a:lnTo>
                    <a:pt x="1627735" y="251862"/>
                  </a:lnTo>
                  <a:lnTo>
                    <a:pt x="1595522" y="222938"/>
                  </a:lnTo>
                  <a:lnTo>
                    <a:pt x="1562414" y="195576"/>
                  </a:lnTo>
                  <a:lnTo>
                    <a:pt x="1528443" y="169817"/>
                  </a:lnTo>
                  <a:lnTo>
                    <a:pt x="1493644" y="145705"/>
                  </a:lnTo>
                  <a:lnTo>
                    <a:pt x="1458048" y="123279"/>
                  </a:lnTo>
                  <a:lnTo>
                    <a:pt x="1421689" y="102584"/>
                  </a:lnTo>
                  <a:lnTo>
                    <a:pt x="1384600" y="83660"/>
                  </a:lnTo>
                  <a:lnTo>
                    <a:pt x="1346813" y="66550"/>
                  </a:lnTo>
                  <a:lnTo>
                    <a:pt x="1308362" y="51295"/>
                  </a:lnTo>
                  <a:lnTo>
                    <a:pt x="1269279" y="37938"/>
                  </a:lnTo>
                  <a:lnTo>
                    <a:pt x="1229598" y="26521"/>
                  </a:lnTo>
                  <a:lnTo>
                    <a:pt x="1189351" y="17085"/>
                  </a:lnTo>
                  <a:lnTo>
                    <a:pt x="1148572" y="9673"/>
                  </a:lnTo>
                  <a:lnTo>
                    <a:pt x="1107292" y="4327"/>
                  </a:lnTo>
                  <a:lnTo>
                    <a:pt x="1065546" y="1088"/>
                  </a:lnTo>
                  <a:lnTo>
                    <a:pt x="1023366" y="0"/>
                  </a:lnTo>
                  <a:close/>
                </a:path>
              </a:pathLst>
            </a:custGeom>
            <a:solidFill>
              <a:srgbClr val="A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847205" y="1313052"/>
              <a:ext cx="869315" cy="272415"/>
            </a:xfrm>
            <a:custGeom>
              <a:avLst/>
              <a:gdLst/>
              <a:ahLst/>
              <a:cxnLst/>
              <a:rect l="l" t="t" r="r" b="b"/>
              <a:pathLst>
                <a:path w="869315" h="272415">
                  <a:moveTo>
                    <a:pt x="106552" y="0"/>
                  </a:moveTo>
                  <a:lnTo>
                    <a:pt x="65097" y="10697"/>
                  </a:lnTo>
                  <a:lnTo>
                    <a:pt x="31226" y="39862"/>
                  </a:lnTo>
                  <a:lnTo>
                    <a:pt x="8380" y="83099"/>
                  </a:lnTo>
                  <a:lnTo>
                    <a:pt x="0" y="136017"/>
                  </a:lnTo>
                  <a:lnTo>
                    <a:pt x="8380" y="188934"/>
                  </a:lnTo>
                  <a:lnTo>
                    <a:pt x="31226" y="232171"/>
                  </a:lnTo>
                  <a:lnTo>
                    <a:pt x="65097" y="261336"/>
                  </a:lnTo>
                  <a:lnTo>
                    <a:pt x="106552" y="272034"/>
                  </a:lnTo>
                  <a:lnTo>
                    <a:pt x="148081" y="261336"/>
                  </a:lnTo>
                  <a:lnTo>
                    <a:pt x="181991" y="232171"/>
                  </a:lnTo>
                  <a:lnTo>
                    <a:pt x="204851" y="188934"/>
                  </a:lnTo>
                  <a:lnTo>
                    <a:pt x="213233" y="136017"/>
                  </a:lnTo>
                  <a:lnTo>
                    <a:pt x="204851" y="83099"/>
                  </a:lnTo>
                  <a:lnTo>
                    <a:pt x="181991" y="39862"/>
                  </a:lnTo>
                  <a:lnTo>
                    <a:pt x="148081" y="10697"/>
                  </a:lnTo>
                  <a:lnTo>
                    <a:pt x="106552" y="0"/>
                  </a:lnTo>
                  <a:close/>
                </a:path>
                <a:path w="869315" h="272415">
                  <a:moveTo>
                    <a:pt x="762380" y="0"/>
                  </a:moveTo>
                  <a:lnTo>
                    <a:pt x="720851" y="10697"/>
                  </a:lnTo>
                  <a:lnTo>
                    <a:pt x="686942" y="39862"/>
                  </a:lnTo>
                  <a:lnTo>
                    <a:pt x="664082" y="83099"/>
                  </a:lnTo>
                  <a:lnTo>
                    <a:pt x="655701" y="136017"/>
                  </a:lnTo>
                  <a:lnTo>
                    <a:pt x="664083" y="188934"/>
                  </a:lnTo>
                  <a:lnTo>
                    <a:pt x="686943" y="232171"/>
                  </a:lnTo>
                  <a:lnTo>
                    <a:pt x="720851" y="261336"/>
                  </a:lnTo>
                  <a:lnTo>
                    <a:pt x="762380" y="272034"/>
                  </a:lnTo>
                  <a:lnTo>
                    <a:pt x="803836" y="261336"/>
                  </a:lnTo>
                  <a:lnTo>
                    <a:pt x="837707" y="232171"/>
                  </a:lnTo>
                  <a:lnTo>
                    <a:pt x="860553" y="188934"/>
                  </a:lnTo>
                  <a:lnTo>
                    <a:pt x="868934" y="136017"/>
                  </a:lnTo>
                  <a:lnTo>
                    <a:pt x="860553" y="83099"/>
                  </a:lnTo>
                  <a:lnTo>
                    <a:pt x="837707" y="39862"/>
                  </a:lnTo>
                  <a:lnTo>
                    <a:pt x="803836" y="10697"/>
                  </a:lnTo>
                  <a:lnTo>
                    <a:pt x="762380" y="0"/>
                  </a:lnTo>
                  <a:close/>
                </a:path>
              </a:pathLst>
            </a:custGeom>
            <a:solidFill>
              <a:srgbClr val="8A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258306" y="534161"/>
              <a:ext cx="2047239" cy="2611120"/>
            </a:xfrm>
            <a:custGeom>
              <a:avLst/>
              <a:gdLst/>
              <a:ahLst/>
              <a:cxnLst/>
              <a:rect l="l" t="t" r="r" b="b"/>
              <a:pathLst>
                <a:path w="2047240" h="2611120">
                  <a:moveTo>
                    <a:pt x="588899" y="914908"/>
                  </a:moveTo>
                  <a:lnTo>
                    <a:pt x="597279" y="861990"/>
                  </a:lnTo>
                  <a:lnTo>
                    <a:pt x="620125" y="818753"/>
                  </a:lnTo>
                  <a:lnTo>
                    <a:pt x="653996" y="789588"/>
                  </a:lnTo>
                  <a:lnTo>
                    <a:pt x="695451" y="778890"/>
                  </a:lnTo>
                  <a:lnTo>
                    <a:pt x="736980" y="789588"/>
                  </a:lnTo>
                  <a:lnTo>
                    <a:pt x="770890" y="818753"/>
                  </a:lnTo>
                  <a:lnTo>
                    <a:pt x="793750" y="861990"/>
                  </a:lnTo>
                  <a:lnTo>
                    <a:pt x="802132" y="914908"/>
                  </a:lnTo>
                  <a:lnTo>
                    <a:pt x="793750" y="967825"/>
                  </a:lnTo>
                  <a:lnTo>
                    <a:pt x="770890" y="1011062"/>
                  </a:lnTo>
                  <a:lnTo>
                    <a:pt x="736980" y="1040227"/>
                  </a:lnTo>
                  <a:lnTo>
                    <a:pt x="695451" y="1050925"/>
                  </a:lnTo>
                  <a:lnTo>
                    <a:pt x="653996" y="1040227"/>
                  </a:lnTo>
                  <a:lnTo>
                    <a:pt x="620125" y="1011062"/>
                  </a:lnTo>
                  <a:lnTo>
                    <a:pt x="597279" y="967825"/>
                  </a:lnTo>
                  <a:lnTo>
                    <a:pt x="588899" y="914908"/>
                  </a:lnTo>
                  <a:close/>
                </a:path>
                <a:path w="2047240" h="2611120">
                  <a:moveTo>
                    <a:pt x="1244600" y="914908"/>
                  </a:moveTo>
                  <a:lnTo>
                    <a:pt x="1252981" y="861990"/>
                  </a:lnTo>
                  <a:lnTo>
                    <a:pt x="1275841" y="818753"/>
                  </a:lnTo>
                  <a:lnTo>
                    <a:pt x="1309750" y="789588"/>
                  </a:lnTo>
                  <a:lnTo>
                    <a:pt x="1351279" y="778890"/>
                  </a:lnTo>
                  <a:lnTo>
                    <a:pt x="1392735" y="789588"/>
                  </a:lnTo>
                  <a:lnTo>
                    <a:pt x="1426606" y="818753"/>
                  </a:lnTo>
                  <a:lnTo>
                    <a:pt x="1449452" y="861990"/>
                  </a:lnTo>
                  <a:lnTo>
                    <a:pt x="1457833" y="914908"/>
                  </a:lnTo>
                  <a:lnTo>
                    <a:pt x="1449452" y="967825"/>
                  </a:lnTo>
                  <a:lnTo>
                    <a:pt x="1426606" y="1011062"/>
                  </a:lnTo>
                  <a:lnTo>
                    <a:pt x="1392735" y="1040227"/>
                  </a:lnTo>
                  <a:lnTo>
                    <a:pt x="1351279" y="1050925"/>
                  </a:lnTo>
                  <a:lnTo>
                    <a:pt x="1309751" y="1040227"/>
                  </a:lnTo>
                  <a:lnTo>
                    <a:pt x="1275842" y="1011062"/>
                  </a:lnTo>
                  <a:lnTo>
                    <a:pt x="1252982" y="967825"/>
                  </a:lnTo>
                  <a:lnTo>
                    <a:pt x="1244600" y="914908"/>
                  </a:lnTo>
                  <a:close/>
                </a:path>
                <a:path w="2047240" h="2611120">
                  <a:moveTo>
                    <a:pt x="468757" y="1874520"/>
                  </a:moveTo>
                  <a:lnTo>
                    <a:pt x="509832" y="1909184"/>
                  </a:lnTo>
                  <a:lnTo>
                    <a:pt x="550905" y="1941181"/>
                  </a:lnTo>
                  <a:lnTo>
                    <a:pt x="591975" y="1970513"/>
                  </a:lnTo>
                  <a:lnTo>
                    <a:pt x="633041" y="1997177"/>
                  </a:lnTo>
                  <a:lnTo>
                    <a:pt x="674105" y="2021176"/>
                  </a:lnTo>
                  <a:lnTo>
                    <a:pt x="715165" y="2042508"/>
                  </a:lnTo>
                  <a:lnTo>
                    <a:pt x="756222" y="2061173"/>
                  </a:lnTo>
                  <a:lnTo>
                    <a:pt x="797276" y="2077172"/>
                  </a:lnTo>
                  <a:lnTo>
                    <a:pt x="838327" y="2090504"/>
                  </a:lnTo>
                  <a:lnTo>
                    <a:pt x="879374" y="2101170"/>
                  </a:lnTo>
                  <a:lnTo>
                    <a:pt x="920419" y="2109170"/>
                  </a:lnTo>
                  <a:lnTo>
                    <a:pt x="961460" y="2114502"/>
                  </a:lnTo>
                  <a:lnTo>
                    <a:pt x="1002498" y="2117169"/>
                  </a:lnTo>
                  <a:lnTo>
                    <a:pt x="1043533" y="2117169"/>
                  </a:lnTo>
                  <a:lnTo>
                    <a:pt x="1084565" y="2114502"/>
                  </a:lnTo>
                  <a:lnTo>
                    <a:pt x="1125594" y="2109170"/>
                  </a:lnTo>
                  <a:lnTo>
                    <a:pt x="1166620" y="2101170"/>
                  </a:lnTo>
                  <a:lnTo>
                    <a:pt x="1207643" y="2090504"/>
                  </a:lnTo>
                  <a:lnTo>
                    <a:pt x="1248662" y="2077172"/>
                  </a:lnTo>
                  <a:lnTo>
                    <a:pt x="1289678" y="2061173"/>
                  </a:lnTo>
                  <a:lnTo>
                    <a:pt x="1330691" y="2042508"/>
                  </a:lnTo>
                  <a:lnTo>
                    <a:pt x="1371701" y="2021176"/>
                  </a:lnTo>
                  <a:lnTo>
                    <a:pt x="1412708" y="1997177"/>
                  </a:lnTo>
                  <a:lnTo>
                    <a:pt x="1453712" y="1970513"/>
                  </a:lnTo>
                  <a:lnTo>
                    <a:pt x="1494713" y="1941181"/>
                  </a:lnTo>
                  <a:lnTo>
                    <a:pt x="1535710" y="1909184"/>
                  </a:lnTo>
                  <a:lnTo>
                    <a:pt x="1576704" y="1874520"/>
                  </a:lnTo>
                </a:path>
                <a:path w="2047240" h="2611120">
                  <a:moveTo>
                    <a:pt x="0" y="1305305"/>
                  </a:moveTo>
                  <a:lnTo>
                    <a:pt x="853" y="1251504"/>
                  </a:lnTo>
                  <a:lnTo>
                    <a:pt x="3392" y="1198257"/>
                  </a:lnTo>
                  <a:lnTo>
                    <a:pt x="7584" y="1145605"/>
                  </a:lnTo>
                  <a:lnTo>
                    <a:pt x="13395" y="1093590"/>
                  </a:lnTo>
                  <a:lnTo>
                    <a:pt x="20792" y="1042255"/>
                  </a:lnTo>
                  <a:lnTo>
                    <a:pt x="29744" y="991641"/>
                  </a:lnTo>
                  <a:lnTo>
                    <a:pt x="40215" y="941791"/>
                  </a:lnTo>
                  <a:lnTo>
                    <a:pt x="52175" y="892747"/>
                  </a:lnTo>
                  <a:lnTo>
                    <a:pt x="65590" y="844549"/>
                  </a:lnTo>
                  <a:lnTo>
                    <a:pt x="80426" y="797242"/>
                  </a:lnTo>
                  <a:lnTo>
                    <a:pt x="96652" y="750866"/>
                  </a:lnTo>
                  <a:lnTo>
                    <a:pt x="114233" y="705464"/>
                  </a:lnTo>
                  <a:lnTo>
                    <a:pt x="133138" y="661077"/>
                  </a:lnTo>
                  <a:lnTo>
                    <a:pt x="153333" y="617748"/>
                  </a:lnTo>
                  <a:lnTo>
                    <a:pt x="174785" y="575518"/>
                  </a:lnTo>
                  <a:lnTo>
                    <a:pt x="197461" y="534430"/>
                  </a:lnTo>
                  <a:lnTo>
                    <a:pt x="221329" y="494525"/>
                  </a:lnTo>
                  <a:lnTo>
                    <a:pt x="246355" y="455846"/>
                  </a:lnTo>
                  <a:lnTo>
                    <a:pt x="272507" y="418435"/>
                  </a:lnTo>
                  <a:lnTo>
                    <a:pt x="299751" y="382333"/>
                  </a:lnTo>
                  <a:lnTo>
                    <a:pt x="328055" y="347583"/>
                  </a:lnTo>
                  <a:lnTo>
                    <a:pt x="357386" y="314226"/>
                  </a:lnTo>
                  <a:lnTo>
                    <a:pt x="387710" y="282305"/>
                  </a:lnTo>
                  <a:lnTo>
                    <a:pt x="418996" y="251862"/>
                  </a:lnTo>
                  <a:lnTo>
                    <a:pt x="451209" y="222938"/>
                  </a:lnTo>
                  <a:lnTo>
                    <a:pt x="484317" y="195576"/>
                  </a:lnTo>
                  <a:lnTo>
                    <a:pt x="518288" y="169817"/>
                  </a:lnTo>
                  <a:lnTo>
                    <a:pt x="553087" y="145705"/>
                  </a:lnTo>
                  <a:lnTo>
                    <a:pt x="588683" y="123279"/>
                  </a:lnTo>
                  <a:lnTo>
                    <a:pt x="625042" y="102584"/>
                  </a:lnTo>
                  <a:lnTo>
                    <a:pt x="662131" y="83660"/>
                  </a:lnTo>
                  <a:lnTo>
                    <a:pt x="699918" y="66550"/>
                  </a:lnTo>
                  <a:lnTo>
                    <a:pt x="738369" y="51295"/>
                  </a:lnTo>
                  <a:lnTo>
                    <a:pt x="777452" y="37938"/>
                  </a:lnTo>
                  <a:lnTo>
                    <a:pt x="817133" y="26521"/>
                  </a:lnTo>
                  <a:lnTo>
                    <a:pt x="857380" y="17085"/>
                  </a:lnTo>
                  <a:lnTo>
                    <a:pt x="898159" y="9673"/>
                  </a:lnTo>
                  <a:lnTo>
                    <a:pt x="939439" y="4327"/>
                  </a:lnTo>
                  <a:lnTo>
                    <a:pt x="981185" y="1088"/>
                  </a:lnTo>
                  <a:lnTo>
                    <a:pt x="1023366" y="0"/>
                  </a:lnTo>
                  <a:lnTo>
                    <a:pt x="1065546" y="1088"/>
                  </a:lnTo>
                  <a:lnTo>
                    <a:pt x="1107292" y="4327"/>
                  </a:lnTo>
                  <a:lnTo>
                    <a:pt x="1148572" y="9673"/>
                  </a:lnTo>
                  <a:lnTo>
                    <a:pt x="1189351" y="17085"/>
                  </a:lnTo>
                  <a:lnTo>
                    <a:pt x="1229598" y="26521"/>
                  </a:lnTo>
                  <a:lnTo>
                    <a:pt x="1269279" y="37938"/>
                  </a:lnTo>
                  <a:lnTo>
                    <a:pt x="1308362" y="51295"/>
                  </a:lnTo>
                  <a:lnTo>
                    <a:pt x="1346813" y="66550"/>
                  </a:lnTo>
                  <a:lnTo>
                    <a:pt x="1384600" y="83660"/>
                  </a:lnTo>
                  <a:lnTo>
                    <a:pt x="1421689" y="102584"/>
                  </a:lnTo>
                  <a:lnTo>
                    <a:pt x="1458048" y="123279"/>
                  </a:lnTo>
                  <a:lnTo>
                    <a:pt x="1493644" y="145705"/>
                  </a:lnTo>
                  <a:lnTo>
                    <a:pt x="1528443" y="169817"/>
                  </a:lnTo>
                  <a:lnTo>
                    <a:pt x="1562414" y="195576"/>
                  </a:lnTo>
                  <a:lnTo>
                    <a:pt x="1595522" y="222938"/>
                  </a:lnTo>
                  <a:lnTo>
                    <a:pt x="1627735" y="251862"/>
                  </a:lnTo>
                  <a:lnTo>
                    <a:pt x="1659021" y="282305"/>
                  </a:lnTo>
                  <a:lnTo>
                    <a:pt x="1689345" y="314226"/>
                  </a:lnTo>
                  <a:lnTo>
                    <a:pt x="1718676" y="347583"/>
                  </a:lnTo>
                  <a:lnTo>
                    <a:pt x="1746980" y="382333"/>
                  </a:lnTo>
                  <a:lnTo>
                    <a:pt x="1774224" y="418435"/>
                  </a:lnTo>
                  <a:lnTo>
                    <a:pt x="1800376" y="455846"/>
                  </a:lnTo>
                  <a:lnTo>
                    <a:pt x="1825402" y="494525"/>
                  </a:lnTo>
                  <a:lnTo>
                    <a:pt x="1849270" y="534430"/>
                  </a:lnTo>
                  <a:lnTo>
                    <a:pt x="1871946" y="575518"/>
                  </a:lnTo>
                  <a:lnTo>
                    <a:pt x="1893398" y="617748"/>
                  </a:lnTo>
                  <a:lnTo>
                    <a:pt x="1913593" y="661077"/>
                  </a:lnTo>
                  <a:lnTo>
                    <a:pt x="1932498" y="705464"/>
                  </a:lnTo>
                  <a:lnTo>
                    <a:pt x="1950079" y="750866"/>
                  </a:lnTo>
                  <a:lnTo>
                    <a:pt x="1966305" y="797242"/>
                  </a:lnTo>
                  <a:lnTo>
                    <a:pt x="1981141" y="844549"/>
                  </a:lnTo>
                  <a:lnTo>
                    <a:pt x="1994556" y="892747"/>
                  </a:lnTo>
                  <a:lnTo>
                    <a:pt x="2006516" y="941791"/>
                  </a:lnTo>
                  <a:lnTo>
                    <a:pt x="2016987" y="991641"/>
                  </a:lnTo>
                  <a:lnTo>
                    <a:pt x="2025939" y="1042255"/>
                  </a:lnTo>
                  <a:lnTo>
                    <a:pt x="2033336" y="1093590"/>
                  </a:lnTo>
                  <a:lnTo>
                    <a:pt x="2039147" y="1145605"/>
                  </a:lnTo>
                  <a:lnTo>
                    <a:pt x="2043339" y="1198257"/>
                  </a:lnTo>
                  <a:lnTo>
                    <a:pt x="2045878" y="1251504"/>
                  </a:lnTo>
                  <a:lnTo>
                    <a:pt x="2046732" y="1305305"/>
                  </a:lnTo>
                  <a:lnTo>
                    <a:pt x="2045878" y="1359107"/>
                  </a:lnTo>
                  <a:lnTo>
                    <a:pt x="2043339" y="1412354"/>
                  </a:lnTo>
                  <a:lnTo>
                    <a:pt x="2039147" y="1465006"/>
                  </a:lnTo>
                  <a:lnTo>
                    <a:pt x="2033336" y="1517021"/>
                  </a:lnTo>
                  <a:lnTo>
                    <a:pt x="2025939" y="1568356"/>
                  </a:lnTo>
                  <a:lnTo>
                    <a:pt x="2016987" y="1618970"/>
                  </a:lnTo>
                  <a:lnTo>
                    <a:pt x="2006516" y="1668820"/>
                  </a:lnTo>
                  <a:lnTo>
                    <a:pt x="1994556" y="1717864"/>
                  </a:lnTo>
                  <a:lnTo>
                    <a:pt x="1981141" y="1766062"/>
                  </a:lnTo>
                  <a:lnTo>
                    <a:pt x="1966305" y="1813369"/>
                  </a:lnTo>
                  <a:lnTo>
                    <a:pt x="1950079" y="1859745"/>
                  </a:lnTo>
                  <a:lnTo>
                    <a:pt x="1932498" y="1905147"/>
                  </a:lnTo>
                  <a:lnTo>
                    <a:pt x="1913593" y="1949534"/>
                  </a:lnTo>
                  <a:lnTo>
                    <a:pt x="1893398" y="1992863"/>
                  </a:lnTo>
                  <a:lnTo>
                    <a:pt x="1871946" y="2035093"/>
                  </a:lnTo>
                  <a:lnTo>
                    <a:pt x="1849270" y="2076181"/>
                  </a:lnTo>
                  <a:lnTo>
                    <a:pt x="1825402" y="2116086"/>
                  </a:lnTo>
                  <a:lnTo>
                    <a:pt x="1800376" y="2154765"/>
                  </a:lnTo>
                  <a:lnTo>
                    <a:pt x="1774224" y="2192176"/>
                  </a:lnTo>
                  <a:lnTo>
                    <a:pt x="1746980" y="2228278"/>
                  </a:lnTo>
                  <a:lnTo>
                    <a:pt x="1718676" y="2263028"/>
                  </a:lnTo>
                  <a:lnTo>
                    <a:pt x="1689345" y="2296385"/>
                  </a:lnTo>
                  <a:lnTo>
                    <a:pt x="1659021" y="2328306"/>
                  </a:lnTo>
                  <a:lnTo>
                    <a:pt x="1627735" y="2358749"/>
                  </a:lnTo>
                  <a:lnTo>
                    <a:pt x="1595522" y="2387673"/>
                  </a:lnTo>
                  <a:lnTo>
                    <a:pt x="1562414" y="2415035"/>
                  </a:lnTo>
                  <a:lnTo>
                    <a:pt x="1528443" y="2440794"/>
                  </a:lnTo>
                  <a:lnTo>
                    <a:pt x="1493644" y="2464906"/>
                  </a:lnTo>
                  <a:lnTo>
                    <a:pt x="1458048" y="2487332"/>
                  </a:lnTo>
                  <a:lnTo>
                    <a:pt x="1421689" y="2508027"/>
                  </a:lnTo>
                  <a:lnTo>
                    <a:pt x="1384600" y="2526951"/>
                  </a:lnTo>
                  <a:lnTo>
                    <a:pt x="1346813" y="2544061"/>
                  </a:lnTo>
                  <a:lnTo>
                    <a:pt x="1308362" y="2559316"/>
                  </a:lnTo>
                  <a:lnTo>
                    <a:pt x="1269279" y="2572673"/>
                  </a:lnTo>
                  <a:lnTo>
                    <a:pt x="1229598" y="2584090"/>
                  </a:lnTo>
                  <a:lnTo>
                    <a:pt x="1189351" y="2593526"/>
                  </a:lnTo>
                  <a:lnTo>
                    <a:pt x="1148572" y="2600938"/>
                  </a:lnTo>
                  <a:lnTo>
                    <a:pt x="1107292" y="2606284"/>
                  </a:lnTo>
                  <a:lnTo>
                    <a:pt x="1065546" y="2609523"/>
                  </a:lnTo>
                  <a:lnTo>
                    <a:pt x="1023366" y="2610612"/>
                  </a:lnTo>
                  <a:lnTo>
                    <a:pt x="981185" y="2609523"/>
                  </a:lnTo>
                  <a:lnTo>
                    <a:pt x="939439" y="2606284"/>
                  </a:lnTo>
                  <a:lnTo>
                    <a:pt x="898159" y="2600938"/>
                  </a:lnTo>
                  <a:lnTo>
                    <a:pt x="857380" y="2593526"/>
                  </a:lnTo>
                  <a:lnTo>
                    <a:pt x="817133" y="2584090"/>
                  </a:lnTo>
                  <a:lnTo>
                    <a:pt x="777452" y="2572673"/>
                  </a:lnTo>
                  <a:lnTo>
                    <a:pt x="738369" y="2559316"/>
                  </a:lnTo>
                  <a:lnTo>
                    <a:pt x="699918" y="2544061"/>
                  </a:lnTo>
                  <a:lnTo>
                    <a:pt x="662131" y="2526951"/>
                  </a:lnTo>
                  <a:lnTo>
                    <a:pt x="625042" y="2508027"/>
                  </a:lnTo>
                  <a:lnTo>
                    <a:pt x="588683" y="2487332"/>
                  </a:lnTo>
                  <a:lnTo>
                    <a:pt x="553087" y="2464906"/>
                  </a:lnTo>
                  <a:lnTo>
                    <a:pt x="518288" y="2440794"/>
                  </a:lnTo>
                  <a:lnTo>
                    <a:pt x="484317" y="2415035"/>
                  </a:lnTo>
                  <a:lnTo>
                    <a:pt x="451209" y="2387673"/>
                  </a:lnTo>
                  <a:lnTo>
                    <a:pt x="418996" y="2358749"/>
                  </a:lnTo>
                  <a:lnTo>
                    <a:pt x="387710" y="2328306"/>
                  </a:lnTo>
                  <a:lnTo>
                    <a:pt x="357386" y="2296385"/>
                  </a:lnTo>
                  <a:lnTo>
                    <a:pt x="328055" y="2263028"/>
                  </a:lnTo>
                  <a:lnTo>
                    <a:pt x="299751" y="2228278"/>
                  </a:lnTo>
                  <a:lnTo>
                    <a:pt x="272507" y="2192176"/>
                  </a:lnTo>
                  <a:lnTo>
                    <a:pt x="246355" y="2154765"/>
                  </a:lnTo>
                  <a:lnTo>
                    <a:pt x="221329" y="2116086"/>
                  </a:lnTo>
                  <a:lnTo>
                    <a:pt x="197461" y="2076181"/>
                  </a:lnTo>
                  <a:lnTo>
                    <a:pt x="174785" y="2035093"/>
                  </a:lnTo>
                  <a:lnTo>
                    <a:pt x="153333" y="1992863"/>
                  </a:lnTo>
                  <a:lnTo>
                    <a:pt x="133138" y="1949534"/>
                  </a:lnTo>
                  <a:lnTo>
                    <a:pt x="114233" y="1905147"/>
                  </a:lnTo>
                  <a:lnTo>
                    <a:pt x="96652" y="1859745"/>
                  </a:lnTo>
                  <a:lnTo>
                    <a:pt x="80426" y="1813369"/>
                  </a:lnTo>
                  <a:lnTo>
                    <a:pt x="65590" y="1766062"/>
                  </a:lnTo>
                  <a:lnTo>
                    <a:pt x="52175" y="1717864"/>
                  </a:lnTo>
                  <a:lnTo>
                    <a:pt x="40215" y="1668820"/>
                  </a:lnTo>
                  <a:lnTo>
                    <a:pt x="29744" y="1618970"/>
                  </a:lnTo>
                  <a:lnTo>
                    <a:pt x="20792" y="1568356"/>
                  </a:lnTo>
                  <a:lnTo>
                    <a:pt x="13395" y="1517021"/>
                  </a:lnTo>
                  <a:lnTo>
                    <a:pt x="7584" y="1465006"/>
                  </a:lnTo>
                  <a:lnTo>
                    <a:pt x="3392" y="1412354"/>
                  </a:lnTo>
                  <a:lnTo>
                    <a:pt x="853" y="1359107"/>
                  </a:lnTo>
                  <a:lnTo>
                    <a:pt x="0" y="1305305"/>
                  </a:lnTo>
                  <a:close/>
                </a:path>
              </a:pathLst>
            </a:custGeom>
            <a:ln w="22860">
              <a:solidFill>
                <a:srgbClr val="7D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962013" y="1600961"/>
            <a:ext cx="6369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cold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84631" y="48767"/>
            <a:ext cx="7833359" cy="5610225"/>
            <a:chOff x="484631" y="48767"/>
            <a:chExt cx="7833359" cy="5610225"/>
          </a:xfrm>
        </p:grpSpPr>
        <p:sp>
          <p:nvSpPr>
            <p:cNvPr id="14" name="object 14"/>
            <p:cNvSpPr/>
            <p:nvPr/>
          </p:nvSpPr>
          <p:spPr>
            <a:xfrm>
              <a:off x="484631" y="3124200"/>
              <a:ext cx="2441448" cy="224180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926080" y="48767"/>
              <a:ext cx="3331464" cy="35814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509003" y="3124200"/>
              <a:ext cx="1808988" cy="253441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563626"/>
            <a:ext cx="7921625" cy="3229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INTRODUCTION</a:t>
            </a:r>
            <a:endParaRPr sz="240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200">
              <a:latin typeface="Impact"/>
              <a:cs typeface="Impact"/>
            </a:endParaRPr>
          </a:p>
          <a:p>
            <a:pPr marL="286385" marR="6985" indent="-274320" algn="just">
              <a:lnSpc>
                <a:spcPct val="100000"/>
              </a:lnSpc>
              <a:buClr>
                <a:srgbClr val="AC0000"/>
              </a:buClr>
              <a:buFont typeface="Arial"/>
              <a:buChar char="•"/>
              <a:tabLst>
                <a:tab pos="287020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dental </a:t>
            </a:r>
            <a:r>
              <a:rPr sz="2400" b="1" spc="-5" dirty="0">
                <a:solidFill>
                  <a:srgbClr val="2F2F2F"/>
                </a:solidFill>
                <a:latin typeface="Carlito"/>
                <a:cs typeface="Carlito"/>
              </a:rPr>
              <a:t>pulp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is 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part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the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center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tooth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made </a:t>
            </a:r>
            <a:r>
              <a:rPr sz="2400" spc="10" dirty="0">
                <a:solidFill>
                  <a:srgbClr val="2F2F2F"/>
                </a:solidFill>
                <a:latin typeface="Carlito"/>
                <a:cs typeface="Carlito"/>
              </a:rPr>
              <a:t>up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living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connective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tissue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 cells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called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odontoblasts.</a:t>
            </a:r>
            <a:endParaRPr sz="2400">
              <a:latin typeface="Carlito"/>
              <a:cs typeface="Carlito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The pulp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contains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blood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vessels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nerves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 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connective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tissue inside a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tooth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provides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0" dirty="0">
                <a:solidFill>
                  <a:srgbClr val="2F2F2F"/>
                </a:solidFill>
                <a:latin typeface="Arial"/>
                <a:cs typeface="Arial"/>
              </a:rPr>
              <a:t>tooth’s 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blood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nutrients.</a:t>
            </a:r>
            <a:endParaRPr sz="2400">
              <a:latin typeface="Carlito"/>
              <a:cs typeface="Carlito"/>
            </a:endParaRPr>
          </a:p>
          <a:p>
            <a:pPr marL="287020" indent="-274320" algn="just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</a:tabLst>
            </a:pPr>
            <a:r>
              <a:rPr sz="2400" b="1" spc="-5" dirty="0">
                <a:solidFill>
                  <a:srgbClr val="2F2F2F"/>
                </a:solidFill>
                <a:latin typeface="Carlito"/>
                <a:cs typeface="Carlito"/>
              </a:rPr>
              <a:t>Pulpitis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is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inflammation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dental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</a:t>
            </a:r>
            <a:r>
              <a:rPr sz="2400" spc="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tissue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705600" y="3200400"/>
            <a:ext cx="2438399" cy="2743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760221"/>
            <a:ext cx="7814945" cy="4598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Pulp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vitality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test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indicates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increased sensitivity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at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low level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 current.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Pulpal pain is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due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to:</a:t>
            </a:r>
            <a:endParaRPr sz="2400">
              <a:latin typeface="Carlito"/>
              <a:cs typeface="Carlito"/>
            </a:endParaRPr>
          </a:p>
          <a:p>
            <a:pPr marL="1129665" lvl="1" indent="-161925">
              <a:lnSpc>
                <a:spcPct val="100000"/>
              </a:lnSpc>
              <a:spcBef>
                <a:spcPts val="1440"/>
              </a:spcBef>
              <a:buClr>
                <a:srgbClr val="2F2F2F"/>
              </a:buClr>
              <a:buChar char="-"/>
              <a:tabLst>
                <a:tab pos="1130300" algn="l"/>
              </a:tabLst>
            </a:pPr>
            <a:r>
              <a:rPr sz="2400" spc="-10" dirty="0">
                <a:solidFill>
                  <a:srgbClr val="F541DB"/>
                </a:solidFill>
                <a:latin typeface="Carlito"/>
                <a:cs typeface="Carlito"/>
              </a:rPr>
              <a:t>pressure </a:t>
            </a:r>
            <a:r>
              <a:rPr sz="2400" spc="-5" dirty="0">
                <a:solidFill>
                  <a:srgbClr val="F541DB"/>
                </a:solidFill>
                <a:latin typeface="Carlito"/>
                <a:cs typeface="Carlito"/>
              </a:rPr>
              <a:t>built up due </a:t>
            </a:r>
            <a:r>
              <a:rPr sz="2400" spc="-15" dirty="0">
                <a:solidFill>
                  <a:srgbClr val="F541DB"/>
                </a:solidFill>
                <a:latin typeface="Carlito"/>
                <a:cs typeface="Carlito"/>
              </a:rPr>
              <a:t>to </a:t>
            </a:r>
            <a:r>
              <a:rPr sz="2400" dirty="0">
                <a:solidFill>
                  <a:srgbClr val="F541DB"/>
                </a:solidFill>
                <a:latin typeface="Carlito"/>
                <a:cs typeface="Carlito"/>
              </a:rPr>
              <a:t>lack </a:t>
            </a:r>
            <a:r>
              <a:rPr sz="2400" spc="-5" dirty="0">
                <a:solidFill>
                  <a:srgbClr val="F541DB"/>
                </a:solidFill>
                <a:latin typeface="Carlito"/>
                <a:cs typeface="Carlito"/>
              </a:rPr>
              <a:t>of </a:t>
            </a:r>
            <a:r>
              <a:rPr sz="2400" spc="-20" dirty="0">
                <a:solidFill>
                  <a:srgbClr val="F541DB"/>
                </a:solidFill>
                <a:latin typeface="Carlito"/>
                <a:cs typeface="Carlito"/>
              </a:rPr>
              <a:t>exudate</a:t>
            </a:r>
            <a:r>
              <a:rPr sz="2400" spc="-25" dirty="0">
                <a:solidFill>
                  <a:srgbClr val="F541DB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F541DB"/>
                </a:solidFill>
                <a:latin typeface="Carlito"/>
                <a:cs typeface="Carlito"/>
              </a:rPr>
              <a:t>escape.</a:t>
            </a:r>
            <a:endParaRPr sz="2400">
              <a:latin typeface="Carlito"/>
              <a:cs typeface="Carlito"/>
            </a:endParaRPr>
          </a:p>
          <a:p>
            <a:pPr marL="1129665" lvl="1" indent="-161925">
              <a:lnSpc>
                <a:spcPct val="100000"/>
              </a:lnSpc>
              <a:spcBef>
                <a:spcPts val="1440"/>
              </a:spcBef>
              <a:buChar char="-"/>
              <a:tabLst>
                <a:tab pos="1130300" algn="l"/>
              </a:tabLst>
            </a:pPr>
            <a:r>
              <a:rPr sz="2400" spc="-5" dirty="0">
                <a:solidFill>
                  <a:srgbClr val="F541DB"/>
                </a:solidFill>
                <a:latin typeface="Carlito"/>
                <a:cs typeface="Carlito"/>
              </a:rPr>
              <a:t>pain </a:t>
            </a:r>
            <a:r>
              <a:rPr sz="2400" spc="-10" dirty="0">
                <a:solidFill>
                  <a:srgbClr val="F541DB"/>
                </a:solidFill>
                <a:latin typeface="Carlito"/>
                <a:cs typeface="Carlito"/>
              </a:rPr>
              <a:t>producing substances </a:t>
            </a:r>
            <a:r>
              <a:rPr sz="2400" spc="-15" dirty="0">
                <a:solidFill>
                  <a:srgbClr val="F541DB"/>
                </a:solidFill>
                <a:latin typeface="Carlito"/>
                <a:cs typeface="Carlito"/>
              </a:rPr>
              <a:t>from</a:t>
            </a:r>
            <a:r>
              <a:rPr sz="2400" spc="-30" dirty="0">
                <a:solidFill>
                  <a:srgbClr val="F541DB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F541DB"/>
                </a:solidFill>
                <a:latin typeface="Carlito"/>
                <a:cs typeface="Carlito"/>
              </a:rPr>
              <a:t>inflammation.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Pain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subsides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when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drainage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established or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when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 pulp</a:t>
            </a:r>
            <a:endParaRPr sz="2400">
              <a:latin typeface="Carlito"/>
              <a:cs typeface="Carlito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undergoes complete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necrosis.</a:t>
            </a:r>
            <a:endParaRPr sz="2400">
              <a:latin typeface="Carlito"/>
              <a:cs typeface="Carlito"/>
            </a:endParaRPr>
          </a:p>
          <a:p>
            <a:pPr marL="286385" marR="447040" indent="-274320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tooth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not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tendered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percussion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unless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pulpal  inflammation has spread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beyond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root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apex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into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periapical</a:t>
            </a:r>
            <a:r>
              <a:rPr sz="2400" spc="-3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region.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905002"/>
            <a:ext cx="7769225" cy="4049395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2400" u="heavy" spc="-20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HISTOLOGIC</a:t>
            </a:r>
            <a:r>
              <a:rPr sz="2400" u="heavy" spc="-30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 FEATURES: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Edema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with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vasodilation.</a:t>
            </a:r>
            <a:endParaRPr sz="2400">
              <a:latin typeface="Carlito"/>
              <a:cs typeface="Carlito"/>
            </a:endParaRPr>
          </a:p>
          <a:p>
            <a:pPr marL="287020" marR="8255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Infiltration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polymorphonuclear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leukocytes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along vascular  channels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migrate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through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endothelium lined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structures.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Destruction of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odontoblasts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at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pulp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dentin</a:t>
            </a:r>
            <a:r>
              <a:rPr sz="2400" spc="-4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45" dirty="0">
                <a:solidFill>
                  <a:srgbClr val="2F2F2F"/>
                </a:solidFill>
                <a:latin typeface="Carlito"/>
                <a:cs typeface="Carlito"/>
              </a:rPr>
              <a:t>border.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Abscess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consists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pus,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leukocytes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bacteria.</a:t>
            </a:r>
            <a:endParaRPr sz="2400">
              <a:latin typeface="Carlito"/>
              <a:cs typeface="Carlito"/>
            </a:endParaRPr>
          </a:p>
          <a:p>
            <a:pPr marL="287020" marR="508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  <a:tab pos="1167765" algn="l"/>
                <a:tab pos="2791460" algn="l"/>
                <a:tab pos="3958590" algn="l"/>
                <a:tab pos="5415915" algn="l"/>
                <a:tab pos="6522720" algn="l"/>
              </a:tabLst>
            </a:pPr>
            <a:r>
              <a:rPr sz="2400" dirty="0">
                <a:solidFill>
                  <a:srgbClr val="C00000"/>
                </a:solidFill>
                <a:latin typeface="Carlito"/>
                <a:cs typeface="Carlito"/>
              </a:rPr>
              <a:t>A</a:t>
            </a:r>
            <a:r>
              <a:rPr sz="2400" spc="5" dirty="0">
                <a:solidFill>
                  <a:srgbClr val="C00000"/>
                </a:solidFill>
                <a:latin typeface="Carlito"/>
                <a:cs typeface="Carlito"/>
              </a:rPr>
              <a:t>c</a:t>
            </a: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u</a:t>
            </a:r>
            <a:r>
              <a:rPr sz="2400" spc="-25" dirty="0">
                <a:solidFill>
                  <a:srgbClr val="C00000"/>
                </a:solidFill>
                <a:latin typeface="Carlito"/>
                <a:cs typeface="Carlito"/>
              </a:rPr>
              <a:t>t</a:t>
            </a:r>
            <a:r>
              <a:rPr sz="2400" dirty="0">
                <a:solidFill>
                  <a:srgbClr val="C00000"/>
                </a:solidFill>
                <a:latin typeface="Carlito"/>
                <a:cs typeface="Carlito"/>
              </a:rPr>
              <a:t>e	</a:t>
            </a: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sup</a:t>
            </a:r>
            <a:r>
              <a:rPr sz="2400" spc="-15" dirty="0">
                <a:solidFill>
                  <a:srgbClr val="C00000"/>
                </a:solidFill>
                <a:latin typeface="Carlito"/>
                <a:cs typeface="Carlito"/>
              </a:rPr>
              <a:t>p</a:t>
            </a: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u</a:t>
            </a:r>
            <a:r>
              <a:rPr sz="2400" spc="-50" dirty="0">
                <a:solidFill>
                  <a:srgbClr val="C00000"/>
                </a:solidFill>
                <a:latin typeface="Carlito"/>
                <a:cs typeface="Carlito"/>
              </a:rPr>
              <a:t>r</a:t>
            </a:r>
            <a:r>
              <a:rPr sz="2400" spc="-25" dirty="0">
                <a:solidFill>
                  <a:srgbClr val="C00000"/>
                </a:solidFill>
                <a:latin typeface="Carlito"/>
                <a:cs typeface="Carlito"/>
              </a:rPr>
              <a:t>a</a:t>
            </a:r>
            <a:r>
              <a:rPr sz="2400" dirty="0">
                <a:solidFill>
                  <a:srgbClr val="C00000"/>
                </a:solidFill>
                <a:latin typeface="Carlito"/>
                <a:cs typeface="Carlito"/>
              </a:rPr>
              <a:t>ti</a:t>
            </a:r>
            <a:r>
              <a:rPr sz="2400" spc="-30" dirty="0">
                <a:solidFill>
                  <a:srgbClr val="C00000"/>
                </a:solidFill>
                <a:latin typeface="Carlito"/>
                <a:cs typeface="Carlito"/>
              </a:rPr>
              <a:t>v</a:t>
            </a:r>
            <a:r>
              <a:rPr sz="2400" dirty="0">
                <a:solidFill>
                  <a:srgbClr val="C00000"/>
                </a:solidFill>
                <a:latin typeface="Carlito"/>
                <a:cs typeface="Carlito"/>
              </a:rPr>
              <a:t>e	</a:t>
            </a: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pulpiti</a:t>
            </a:r>
            <a:r>
              <a:rPr sz="2400" dirty="0">
                <a:solidFill>
                  <a:srgbClr val="C00000"/>
                </a:solidFill>
                <a:latin typeface="Carlito"/>
                <a:cs typeface="Carlito"/>
              </a:rPr>
              <a:t>s-	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Nume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ou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s	a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b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sces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s	</a:t>
            </a:r>
            <a:r>
              <a:rPr sz="2400" spc="-50" dirty="0">
                <a:solidFill>
                  <a:srgbClr val="2F2F2F"/>
                </a:solidFill>
                <a:latin typeface="Carlito"/>
                <a:cs typeface="Carlito"/>
              </a:rPr>
              <a:t>f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orm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a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tion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cause pulp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liquefaction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necrosis.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866902"/>
            <a:ext cx="3115945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541DB"/>
                </a:solidFill>
                <a:latin typeface="Carlito"/>
                <a:cs typeface="Carlito"/>
              </a:rPr>
              <a:t>DIAGNOSIS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33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001F5F"/>
                </a:solidFill>
                <a:latin typeface="Carlito"/>
                <a:cs typeface="Carlito"/>
              </a:rPr>
              <a:t>1)</a:t>
            </a:r>
            <a:r>
              <a:rPr sz="2400" spc="-2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rlito"/>
                <a:cs typeface="Carlito"/>
              </a:rPr>
              <a:t>Inspection: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Discloses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deep</a:t>
            </a:r>
            <a:r>
              <a:rPr sz="2400" spc="-10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cavity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Pulp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 exposure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001F5F"/>
                </a:solidFill>
                <a:latin typeface="Carlito"/>
                <a:cs typeface="Carlito"/>
              </a:rPr>
              <a:t>2)</a:t>
            </a:r>
            <a:r>
              <a:rPr sz="2400" spc="-2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Carlito"/>
                <a:cs typeface="Carlito"/>
              </a:rPr>
              <a:t>Radiography: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Exposure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Caries under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</a:t>
            </a:r>
            <a:r>
              <a:rPr sz="2400" spc="-4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filling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001F5F"/>
                </a:solidFill>
                <a:latin typeface="Carlito"/>
                <a:cs typeface="Carlito"/>
              </a:rPr>
              <a:t>3) Thermal</a:t>
            </a:r>
            <a:r>
              <a:rPr sz="2400" spc="-2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001F5F"/>
                </a:solidFill>
                <a:latin typeface="Carlito"/>
                <a:cs typeface="Carlito"/>
              </a:rPr>
              <a:t>test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486400" y="649223"/>
            <a:ext cx="3171444" cy="16367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0" y="2362200"/>
            <a:ext cx="3314700" cy="2133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569722"/>
            <a:ext cx="7272020" cy="3134995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2400" u="heavy" spc="-4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TREATMENT: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Drainage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exudate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from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chamber.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Pulpotomy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placing calcium 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hydroxide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over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entrance</a:t>
            </a:r>
            <a:r>
              <a:rPr sz="2400" spc="2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endParaRPr sz="2400">
              <a:latin typeface="Carlito"/>
              <a:cs typeface="Carlito"/>
            </a:endParaRPr>
          </a:p>
          <a:p>
            <a:pPr marL="286385">
              <a:lnSpc>
                <a:spcPct val="100000"/>
              </a:lnSpc>
            </a:pP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root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canal.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Root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canal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 treatment.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Extraction of</a:t>
            </a:r>
            <a:r>
              <a:rPr sz="2400" spc="-5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tooth.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86200" y="4038600"/>
            <a:ext cx="2438400" cy="19688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010400" y="3581400"/>
            <a:ext cx="2066625" cy="24109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0738" y="486305"/>
            <a:ext cx="3350261" cy="520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Impact"/>
                <a:cs typeface="Impact"/>
              </a:rPr>
              <a:t>Chronic</a:t>
            </a:r>
            <a:r>
              <a:rPr spc="-80" dirty="0">
                <a:latin typeface="Impact"/>
                <a:cs typeface="Impact"/>
              </a:rPr>
              <a:t> </a:t>
            </a:r>
            <a:r>
              <a:rPr dirty="0">
                <a:latin typeface="Impact"/>
                <a:cs typeface="Impact"/>
              </a:rPr>
              <a:t>Pulpitis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90143" y="2309258"/>
            <a:ext cx="2316480" cy="260350"/>
            <a:chOff x="390143" y="2309258"/>
            <a:chExt cx="2316480" cy="260350"/>
          </a:xfrm>
        </p:grpSpPr>
        <p:sp>
          <p:nvSpPr>
            <p:cNvPr id="4" name="object 4"/>
            <p:cNvSpPr/>
            <p:nvPr/>
          </p:nvSpPr>
          <p:spPr>
            <a:xfrm>
              <a:off x="413278" y="2309258"/>
              <a:ext cx="2270211" cy="21096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90143" y="2514600"/>
              <a:ext cx="2316480" cy="548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83540" y="1157986"/>
            <a:ext cx="7741920" cy="455231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86385" marR="944244" indent="-274320">
              <a:lnSpc>
                <a:spcPts val="2380"/>
              </a:lnSpc>
              <a:spcBef>
                <a:spcPts val="39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Persistent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inflammatory reaction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pulp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with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little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or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non  constitutional symptoms.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AC0000"/>
              </a:buClr>
              <a:buFont typeface="Wingdings"/>
              <a:buChar char=""/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2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CLINICAL</a:t>
            </a:r>
            <a:r>
              <a:rPr sz="2200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2200" u="heavy" spc="-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FEATURES:</a:t>
            </a:r>
            <a:endParaRPr sz="22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26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Pain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is </a:t>
            </a:r>
            <a:r>
              <a:rPr sz="2200" spc="-10" dirty="0">
                <a:solidFill>
                  <a:srgbClr val="CC3399"/>
                </a:solidFill>
                <a:latin typeface="Carlito"/>
                <a:cs typeface="Carlito"/>
              </a:rPr>
              <a:t>not prominent, </a:t>
            </a:r>
            <a:r>
              <a:rPr sz="2200" spc="-5" dirty="0">
                <a:solidFill>
                  <a:srgbClr val="CC3399"/>
                </a:solidFill>
                <a:latin typeface="Carlito"/>
                <a:cs typeface="Carlito"/>
              </a:rPr>
              <a:t>mild, </a:t>
            </a:r>
            <a:r>
              <a:rPr sz="2200" spc="-10" dirty="0">
                <a:solidFill>
                  <a:srgbClr val="CC3399"/>
                </a:solidFill>
                <a:latin typeface="Carlito"/>
                <a:cs typeface="Carlito"/>
              </a:rPr>
              <a:t>dull </a:t>
            </a:r>
            <a:r>
              <a:rPr sz="2200" spc="-5" dirty="0">
                <a:solidFill>
                  <a:srgbClr val="CC3399"/>
                </a:solidFill>
                <a:latin typeface="Carlito"/>
                <a:cs typeface="Carlito"/>
              </a:rPr>
              <a:t>ache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which is</a:t>
            </a:r>
            <a:r>
              <a:rPr sz="2200" spc="5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intermittent.</a:t>
            </a:r>
            <a:endParaRPr sz="2200">
              <a:latin typeface="Carlito"/>
              <a:cs typeface="Carlito"/>
            </a:endParaRPr>
          </a:p>
          <a:p>
            <a:pPr marL="287020" indent="-274320">
              <a:lnSpc>
                <a:spcPts val="2510"/>
              </a:lnSpc>
              <a:spcBef>
                <a:spcPts val="105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Reaction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thermal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changes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is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reduced because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200" spc="16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CC3399"/>
                </a:solidFill>
                <a:latin typeface="Carlito"/>
                <a:cs typeface="Carlito"/>
              </a:rPr>
              <a:t>degeneration</a:t>
            </a:r>
            <a:endParaRPr sz="2200">
              <a:latin typeface="Carlito"/>
              <a:cs typeface="Carlito"/>
            </a:endParaRPr>
          </a:p>
          <a:p>
            <a:pPr marL="286385">
              <a:lnSpc>
                <a:spcPts val="2510"/>
              </a:lnSpc>
            </a:pPr>
            <a:r>
              <a:rPr sz="2200" spc="-5" dirty="0">
                <a:solidFill>
                  <a:srgbClr val="CC3399"/>
                </a:solidFill>
                <a:latin typeface="Carlito"/>
                <a:cs typeface="Carlito"/>
              </a:rPr>
              <a:t>of</a:t>
            </a:r>
            <a:r>
              <a:rPr sz="2200" dirty="0">
                <a:solidFill>
                  <a:srgbClr val="CC3399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CC3399"/>
                </a:solidFill>
                <a:latin typeface="Carlito"/>
                <a:cs typeface="Carlito"/>
              </a:rPr>
              <a:t>nerves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.</a:t>
            </a:r>
            <a:endParaRPr sz="22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05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Response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pulp vitality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tester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is</a:t>
            </a:r>
            <a:r>
              <a:rPr sz="2200" spc="9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reduced.</a:t>
            </a:r>
            <a:endParaRPr sz="2200">
              <a:latin typeface="Carlito"/>
              <a:cs typeface="Carlito"/>
            </a:endParaRPr>
          </a:p>
          <a:p>
            <a:pPr marL="286385" marR="5080" indent="-274320">
              <a:lnSpc>
                <a:spcPts val="2380"/>
              </a:lnSpc>
              <a:spcBef>
                <a:spcPts val="135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Wide open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carious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lesion &amp; with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exposure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pulp cause relatively  little</a:t>
            </a:r>
            <a:r>
              <a:rPr sz="2200" spc="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pain.</a:t>
            </a:r>
            <a:endParaRPr sz="2200">
              <a:latin typeface="Carlito"/>
              <a:cs typeface="Carlito"/>
            </a:endParaRPr>
          </a:p>
          <a:p>
            <a:pPr marL="287020" indent="-274320">
              <a:lnSpc>
                <a:spcPts val="2510"/>
              </a:lnSpc>
              <a:spcBef>
                <a:spcPts val="101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Manipulation with small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instruments often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elicits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bleeding</a:t>
            </a:r>
            <a:r>
              <a:rPr sz="2200" spc="4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but</a:t>
            </a:r>
            <a:endParaRPr sz="2200">
              <a:latin typeface="Carlito"/>
              <a:cs typeface="Carlito"/>
            </a:endParaRPr>
          </a:p>
          <a:p>
            <a:pPr marL="286385">
              <a:lnSpc>
                <a:spcPts val="2510"/>
              </a:lnSpc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with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little</a:t>
            </a:r>
            <a:r>
              <a:rPr sz="2200" spc="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pain.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008619" y="569976"/>
            <a:ext cx="114300" cy="4312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6961631" y="304800"/>
            <a:ext cx="2182495" cy="2748280"/>
            <a:chOff x="6961631" y="304800"/>
            <a:chExt cx="2182495" cy="2748280"/>
          </a:xfrm>
        </p:grpSpPr>
        <p:sp>
          <p:nvSpPr>
            <p:cNvPr id="9" name="object 9"/>
            <p:cNvSpPr/>
            <p:nvPr/>
          </p:nvSpPr>
          <p:spPr>
            <a:xfrm>
              <a:off x="6961631" y="304800"/>
              <a:ext cx="2182367" cy="27477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39227" y="1155191"/>
              <a:ext cx="248920" cy="1574800"/>
            </a:xfrm>
            <a:custGeom>
              <a:avLst/>
              <a:gdLst/>
              <a:ahLst/>
              <a:cxnLst/>
              <a:rect l="l" t="t" r="r" b="b"/>
              <a:pathLst>
                <a:path w="248920" h="1574800">
                  <a:moveTo>
                    <a:pt x="0" y="1574292"/>
                  </a:moveTo>
                  <a:lnTo>
                    <a:pt x="9229" y="1560109"/>
                  </a:lnTo>
                  <a:lnTo>
                    <a:pt x="17351" y="1544653"/>
                  </a:lnTo>
                  <a:lnTo>
                    <a:pt x="25020" y="1528554"/>
                  </a:lnTo>
                  <a:lnTo>
                    <a:pt x="32893" y="1512443"/>
                  </a:lnTo>
                  <a:lnTo>
                    <a:pt x="38373" y="1486983"/>
                  </a:lnTo>
                  <a:lnTo>
                    <a:pt x="38208" y="1488077"/>
                  </a:lnTo>
                  <a:lnTo>
                    <a:pt x="36751" y="1497748"/>
                  </a:lnTo>
                  <a:lnTo>
                    <a:pt x="38355" y="1498019"/>
                  </a:lnTo>
                  <a:lnTo>
                    <a:pt x="47371" y="1470914"/>
                  </a:lnTo>
                  <a:lnTo>
                    <a:pt x="52536" y="1452358"/>
                  </a:lnTo>
                  <a:lnTo>
                    <a:pt x="57070" y="1433528"/>
                  </a:lnTo>
                  <a:lnTo>
                    <a:pt x="61390" y="1414531"/>
                  </a:lnTo>
                  <a:lnTo>
                    <a:pt x="65913" y="1395476"/>
                  </a:lnTo>
                  <a:lnTo>
                    <a:pt x="68788" y="1383307"/>
                  </a:lnTo>
                  <a:lnTo>
                    <a:pt x="71770" y="1369663"/>
                  </a:lnTo>
                  <a:lnTo>
                    <a:pt x="74110" y="1358542"/>
                  </a:lnTo>
                  <a:lnTo>
                    <a:pt x="75056" y="1353947"/>
                  </a:lnTo>
                  <a:lnTo>
                    <a:pt x="74437" y="1300933"/>
                  </a:lnTo>
                  <a:lnTo>
                    <a:pt x="73939" y="1247920"/>
                  </a:lnTo>
                  <a:lnTo>
                    <a:pt x="73484" y="1194906"/>
                  </a:lnTo>
                  <a:lnTo>
                    <a:pt x="72990" y="1141893"/>
                  </a:lnTo>
                  <a:lnTo>
                    <a:pt x="72380" y="1088879"/>
                  </a:lnTo>
                  <a:lnTo>
                    <a:pt x="71571" y="1035866"/>
                  </a:lnTo>
                  <a:lnTo>
                    <a:pt x="70485" y="982853"/>
                  </a:lnTo>
                  <a:lnTo>
                    <a:pt x="67977" y="935791"/>
                  </a:lnTo>
                  <a:lnTo>
                    <a:pt x="63255" y="888637"/>
                  </a:lnTo>
                  <a:lnTo>
                    <a:pt x="57086" y="841470"/>
                  </a:lnTo>
                  <a:lnTo>
                    <a:pt x="50240" y="794366"/>
                  </a:lnTo>
                  <a:lnTo>
                    <a:pt x="43485" y="747403"/>
                  </a:lnTo>
                  <a:lnTo>
                    <a:pt x="37592" y="700659"/>
                  </a:lnTo>
                  <a:lnTo>
                    <a:pt x="38186" y="648078"/>
                  </a:lnTo>
                  <a:lnTo>
                    <a:pt x="38495" y="595399"/>
                  </a:lnTo>
                  <a:lnTo>
                    <a:pt x="38782" y="542671"/>
                  </a:lnTo>
                  <a:lnTo>
                    <a:pt x="39313" y="489942"/>
                  </a:lnTo>
                  <a:lnTo>
                    <a:pt x="40352" y="437263"/>
                  </a:lnTo>
                  <a:lnTo>
                    <a:pt x="42164" y="384683"/>
                  </a:lnTo>
                  <a:lnTo>
                    <a:pt x="52943" y="338534"/>
                  </a:lnTo>
                  <a:lnTo>
                    <a:pt x="60791" y="308227"/>
                  </a:lnTo>
                  <a:lnTo>
                    <a:pt x="65913" y="282194"/>
                  </a:lnTo>
                  <a:lnTo>
                    <a:pt x="68585" y="253289"/>
                  </a:lnTo>
                  <a:lnTo>
                    <a:pt x="72056" y="223266"/>
                  </a:lnTo>
                  <a:lnTo>
                    <a:pt x="78360" y="195147"/>
                  </a:lnTo>
                  <a:lnTo>
                    <a:pt x="89535" y="171958"/>
                  </a:lnTo>
                  <a:lnTo>
                    <a:pt x="92999" y="126206"/>
                  </a:lnTo>
                  <a:lnTo>
                    <a:pt x="99631" y="84264"/>
                  </a:lnTo>
                  <a:lnTo>
                    <a:pt x="140970" y="27050"/>
                  </a:lnTo>
                  <a:lnTo>
                    <a:pt x="176704" y="5286"/>
                  </a:lnTo>
                  <a:lnTo>
                    <a:pt x="220725" y="0"/>
                  </a:lnTo>
                  <a:lnTo>
                    <a:pt x="232213" y="3784"/>
                  </a:lnTo>
                  <a:lnTo>
                    <a:pt x="237188" y="5508"/>
                  </a:lnTo>
                  <a:lnTo>
                    <a:pt x="240853" y="7875"/>
                  </a:lnTo>
                  <a:lnTo>
                    <a:pt x="248412" y="13588"/>
                  </a:lnTo>
                </a:path>
              </a:pathLst>
            </a:custGeom>
            <a:ln w="57912">
              <a:solidFill>
                <a:srgbClr val="FF7B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282939" y="1173432"/>
              <a:ext cx="273050" cy="1713230"/>
            </a:xfrm>
            <a:custGeom>
              <a:avLst/>
              <a:gdLst/>
              <a:ahLst/>
              <a:cxnLst/>
              <a:rect l="l" t="t" r="r" b="b"/>
              <a:pathLst>
                <a:path w="273050" h="1713230">
                  <a:moveTo>
                    <a:pt x="0" y="15414"/>
                  </a:moveTo>
                  <a:lnTo>
                    <a:pt x="26193" y="2950"/>
                  </a:lnTo>
                  <a:lnTo>
                    <a:pt x="39433" y="0"/>
                  </a:lnTo>
                  <a:lnTo>
                    <a:pt x="58864" y="3073"/>
                  </a:lnTo>
                  <a:lnTo>
                    <a:pt x="103631" y="8683"/>
                  </a:lnTo>
                  <a:lnTo>
                    <a:pt x="126600" y="45416"/>
                  </a:lnTo>
                  <a:lnTo>
                    <a:pt x="140590" y="93115"/>
                  </a:lnTo>
                  <a:lnTo>
                    <a:pt x="148721" y="146501"/>
                  </a:lnTo>
                  <a:lnTo>
                    <a:pt x="154115" y="200297"/>
                  </a:lnTo>
                  <a:lnTo>
                    <a:pt x="159892" y="249221"/>
                  </a:lnTo>
                  <a:lnTo>
                    <a:pt x="162933" y="261086"/>
                  </a:lnTo>
                  <a:lnTo>
                    <a:pt x="167830" y="274034"/>
                  </a:lnTo>
                  <a:lnTo>
                    <a:pt x="173394" y="286672"/>
                  </a:lnTo>
                  <a:lnTo>
                    <a:pt x="178434" y="297608"/>
                  </a:lnTo>
                  <a:lnTo>
                    <a:pt x="183389" y="331478"/>
                  </a:lnTo>
                  <a:lnTo>
                    <a:pt x="184882" y="342380"/>
                  </a:lnTo>
                  <a:lnTo>
                    <a:pt x="184413" y="339083"/>
                  </a:lnTo>
                  <a:lnTo>
                    <a:pt x="183482" y="330359"/>
                  </a:lnTo>
                  <a:lnTo>
                    <a:pt x="183589" y="324978"/>
                  </a:lnTo>
                  <a:lnTo>
                    <a:pt x="186232" y="331712"/>
                  </a:lnTo>
                  <a:lnTo>
                    <a:pt x="192912" y="359330"/>
                  </a:lnTo>
                  <a:lnTo>
                    <a:pt x="199453" y="394942"/>
                  </a:lnTo>
                  <a:lnTo>
                    <a:pt x="204469" y="431339"/>
                  </a:lnTo>
                  <a:lnTo>
                    <a:pt x="209486" y="467737"/>
                  </a:lnTo>
                  <a:lnTo>
                    <a:pt x="216026" y="503348"/>
                  </a:lnTo>
                  <a:lnTo>
                    <a:pt x="221791" y="532090"/>
                  </a:lnTo>
                  <a:lnTo>
                    <a:pt x="226901" y="561165"/>
                  </a:lnTo>
                  <a:lnTo>
                    <a:pt x="231368" y="590573"/>
                  </a:lnTo>
                  <a:lnTo>
                    <a:pt x="235203" y="620315"/>
                  </a:lnTo>
                  <a:lnTo>
                    <a:pt x="235439" y="661908"/>
                  </a:lnTo>
                  <a:lnTo>
                    <a:pt x="235205" y="711501"/>
                  </a:lnTo>
                  <a:lnTo>
                    <a:pt x="234951" y="766762"/>
                  </a:lnTo>
                  <a:lnTo>
                    <a:pt x="235124" y="825357"/>
                  </a:lnTo>
                  <a:lnTo>
                    <a:pt x="236172" y="884951"/>
                  </a:lnTo>
                  <a:lnTo>
                    <a:pt x="238543" y="943213"/>
                  </a:lnTo>
                  <a:lnTo>
                    <a:pt x="242685" y="997807"/>
                  </a:lnTo>
                  <a:lnTo>
                    <a:pt x="249046" y="1046400"/>
                  </a:lnTo>
                  <a:lnTo>
                    <a:pt x="252744" y="1095055"/>
                  </a:lnTo>
                  <a:lnTo>
                    <a:pt x="255507" y="1143902"/>
                  </a:lnTo>
                  <a:lnTo>
                    <a:pt x="257301" y="1192879"/>
                  </a:lnTo>
                  <a:lnTo>
                    <a:pt x="258091" y="1241927"/>
                  </a:lnTo>
                  <a:lnTo>
                    <a:pt x="257841" y="1290986"/>
                  </a:lnTo>
                  <a:lnTo>
                    <a:pt x="256517" y="1339996"/>
                  </a:lnTo>
                  <a:lnTo>
                    <a:pt x="254084" y="1388895"/>
                  </a:lnTo>
                  <a:lnTo>
                    <a:pt x="250505" y="1437625"/>
                  </a:lnTo>
                  <a:lnTo>
                    <a:pt x="245748" y="1486125"/>
                  </a:lnTo>
                  <a:lnTo>
                    <a:pt x="239775" y="1534334"/>
                  </a:lnTo>
                  <a:lnTo>
                    <a:pt x="243667" y="1589151"/>
                  </a:lnTo>
                  <a:lnTo>
                    <a:pt x="249380" y="1630632"/>
                  </a:lnTo>
                  <a:lnTo>
                    <a:pt x="258546" y="1668637"/>
                  </a:lnTo>
                  <a:lnTo>
                    <a:pt x="272795" y="1713023"/>
                  </a:lnTo>
                </a:path>
              </a:pathLst>
            </a:custGeom>
            <a:ln w="76200">
              <a:solidFill>
                <a:srgbClr val="FF7B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567421" y="1238250"/>
              <a:ext cx="951230" cy="1602105"/>
            </a:xfrm>
            <a:custGeom>
              <a:avLst/>
              <a:gdLst/>
              <a:ahLst/>
              <a:cxnLst/>
              <a:rect l="l" t="t" r="r" b="b"/>
              <a:pathLst>
                <a:path w="951229" h="1602105">
                  <a:moveTo>
                    <a:pt x="0" y="1505712"/>
                  </a:moveTo>
                  <a:lnTo>
                    <a:pt x="6248" y="1497202"/>
                  </a:lnTo>
                  <a:lnTo>
                    <a:pt x="12557" y="1488979"/>
                  </a:lnTo>
                  <a:lnTo>
                    <a:pt x="18555" y="1480423"/>
                  </a:lnTo>
                  <a:lnTo>
                    <a:pt x="35528" y="1445545"/>
                  </a:lnTo>
                  <a:lnTo>
                    <a:pt x="46628" y="1407546"/>
                  </a:lnTo>
                  <a:lnTo>
                    <a:pt x="51339" y="1385046"/>
                  </a:lnTo>
                  <a:lnTo>
                    <a:pt x="56384" y="1362711"/>
                  </a:lnTo>
                  <a:lnTo>
                    <a:pt x="61595" y="1340485"/>
                  </a:lnTo>
                  <a:lnTo>
                    <a:pt x="64490" y="1328402"/>
                  </a:lnTo>
                  <a:lnTo>
                    <a:pt x="67516" y="1315069"/>
                  </a:lnTo>
                  <a:lnTo>
                    <a:pt x="72454" y="1250652"/>
                  </a:lnTo>
                  <a:lnTo>
                    <a:pt x="73959" y="1201480"/>
                  </a:lnTo>
                  <a:lnTo>
                    <a:pt x="75393" y="1152324"/>
                  </a:lnTo>
                  <a:lnTo>
                    <a:pt x="76766" y="1103182"/>
                  </a:lnTo>
                  <a:lnTo>
                    <a:pt x="78089" y="1054050"/>
                  </a:lnTo>
                  <a:lnTo>
                    <a:pt x="79373" y="1004924"/>
                  </a:lnTo>
                  <a:lnTo>
                    <a:pt x="80629" y="955802"/>
                  </a:lnTo>
                  <a:lnTo>
                    <a:pt x="81867" y="906679"/>
                  </a:lnTo>
                  <a:lnTo>
                    <a:pt x="83098" y="857553"/>
                  </a:lnTo>
                  <a:lnTo>
                    <a:pt x="84334" y="808421"/>
                  </a:lnTo>
                  <a:lnTo>
                    <a:pt x="85584" y="759279"/>
                  </a:lnTo>
                  <a:lnTo>
                    <a:pt x="86861" y="710123"/>
                  </a:lnTo>
                  <a:lnTo>
                    <a:pt x="88174" y="660951"/>
                  </a:lnTo>
                  <a:lnTo>
                    <a:pt x="89534" y="611759"/>
                  </a:lnTo>
                  <a:lnTo>
                    <a:pt x="87440" y="570699"/>
                  </a:lnTo>
                  <a:lnTo>
                    <a:pt x="85088" y="523976"/>
                  </a:lnTo>
                  <a:lnTo>
                    <a:pt x="83463" y="468629"/>
                  </a:lnTo>
                  <a:lnTo>
                    <a:pt x="82809" y="441172"/>
                  </a:lnTo>
                  <a:lnTo>
                    <a:pt x="81751" y="400875"/>
                  </a:lnTo>
                  <a:lnTo>
                    <a:pt x="80136" y="344042"/>
                  </a:lnTo>
                  <a:lnTo>
                    <a:pt x="78956" y="281280"/>
                  </a:lnTo>
                  <a:lnTo>
                    <a:pt x="79200" y="244451"/>
                  </a:lnTo>
                  <a:lnTo>
                    <a:pt x="79692" y="224329"/>
                  </a:lnTo>
                  <a:lnTo>
                    <a:pt x="79252" y="211690"/>
                  </a:lnTo>
                  <a:lnTo>
                    <a:pt x="76703" y="197308"/>
                  </a:lnTo>
                  <a:lnTo>
                    <a:pt x="70866" y="171958"/>
                  </a:lnTo>
                  <a:lnTo>
                    <a:pt x="74473" y="138682"/>
                  </a:lnTo>
                  <a:lnTo>
                    <a:pt x="79343" y="106537"/>
                  </a:lnTo>
                  <a:lnTo>
                    <a:pt x="88261" y="77892"/>
                  </a:lnTo>
                  <a:lnTo>
                    <a:pt x="104012" y="55117"/>
                  </a:lnTo>
                  <a:lnTo>
                    <a:pt x="114841" y="30861"/>
                  </a:lnTo>
                  <a:lnTo>
                    <a:pt x="119491" y="20224"/>
                  </a:lnTo>
                  <a:lnTo>
                    <a:pt x="123354" y="13255"/>
                  </a:lnTo>
                  <a:lnTo>
                    <a:pt x="131825" y="0"/>
                  </a:lnTo>
                  <a:lnTo>
                    <a:pt x="151507" y="2123"/>
                  </a:lnTo>
                  <a:lnTo>
                    <a:pt x="173259" y="4317"/>
                  </a:lnTo>
                  <a:lnTo>
                    <a:pt x="190869" y="6036"/>
                  </a:lnTo>
                  <a:lnTo>
                    <a:pt x="198120" y="6730"/>
                  </a:lnTo>
                </a:path>
                <a:path w="951229" h="1602105">
                  <a:moveTo>
                    <a:pt x="748283" y="48133"/>
                  </a:moveTo>
                  <a:lnTo>
                    <a:pt x="760108" y="49184"/>
                  </a:lnTo>
                  <a:lnTo>
                    <a:pt x="772017" y="49593"/>
                  </a:lnTo>
                  <a:lnTo>
                    <a:pt x="783806" y="50954"/>
                  </a:lnTo>
                  <a:lnTo>
                    <a:pt x="795274" y="54863"/>
                  </a:lnTo>
                  <a:lnTo>
                    <a:pt x="802681" y="68429"/>
                  </a:lnTo>
                  <a:lnTo>
                    <a:pt x="807481" y="94043"/>
                  </a:lnTo>
                  <a:lnTo>
                    <a:pt x="810972" y="122515"/>
                  </a:lnTo>
                  <a:lnTo>
                    <a:pt x="814451" y="144652"/>
                  </a:lnTo>
                  <a:lnTo>
                    <a:pt x="815467" y="193760"/>
                  </a:lnTo>
                  <a:lnTo>
                    <a:pt x="816513" y="243623"/>
                  </a:lnTo>
                  <a:lnTo>
                    <a:pt x="819845" y="292986"/>
                  </a:lnTo>
                  <a:lnTo>
                    <a:pt x="827719" y="340594"/>
                  </a:lnTo>
                  <a:lnTo>
                    <a:pt x="842391" y="385190"/>
                  </a:lnTo>
                  <a:lnTo>
                    <a:pt x="846512" y="412902"/>
                  </a:lnTo>
                  <a:lnTo>
                    <a:pt x="856089" y="467326"/>
                  </a:lnTo>
                  <a:lnTo>
                    <a:pt x="864248" y="506759"/>
                  </a:lnTo>
                  <a:lnTo>
                    <a:pt x="870838" y="536066"/>
                  </a:lnTo>
                  <a:lnTo>
                    <a:pt x="874681" y="585382"/>
                  </a:lnTo>
                  <a:lnTo>
                    <a:pt x="876306" y="636161"/>
                  </a:lnTo>
                  <a:lnTo>
                    <a:pt x="877353" y="687489"/>
                  </a:lnTo>
                  <a:lnTo>
                    <a:pt x="879463" y="738450"/>
                  </a:lnTo>
                  <a:lnTo>
                    <a:pt x="884273" y="788130"/>
                  </a:lnTo>
                  <a:lnTo>
                    <a:pt x="893425" y="835612"/>
                  </a:lnTo>
                  <a:lnTo>
                    <a:pt x="908557" y="879983"/>
                  </a:lnTo>
                  <a:lnTo>
                    <a:pt x="910918" y="930062"/>
                  </a:lnTo>
                  <a:lnTo>
                    <a:pt x="912338" y="980138"/>
                  </a:lnTo>
                  <a:lnTo>
                    <a:pt x="913309" y="1030195"/>
                  </a:lnTo>
                  <a:lnTo>
                    <a:pt x="914323" y="1080214"/>
                  </a:lnTo>
                  <a:lnTo>
                    <a:pt x="915870" y="1130178"/>
                  </a:lnTo>
                  <a:lnTo>
                    <a:pt x="918441" y="1180068"/>
                  </a:lnTo>
                  <a:lnTo>
                    <a:pt x="922527" y="1229867"/>
                  </a:lnTo>
                  <a:lnTo>
                    <a:pt x="923902" y="1299649"/>
                  </a:lnTo>
                  <a:lnTo>
                    <a:pt x="924423" y="1346331"/>
                  </a:lnTo>
                  <a:lnTo>
                    <a:pt x="924782" y="1378712"/>
                  </a:lnTo>
                  <a:lnTo>
                    <a:pt x="925670" y="1405588"/>
                  </a:lnTo>
                  <a:lnTo>
                    <a:pt x="927778" y="1435760"/>
                  </a:lnTo>
                  <a:lnTo>
                    <a:pt x="931799" y="1478026"/>
                  </a:lnTo>
                  <a:lnTo>
                    <a:pt x="936509" y="1508783"/>
                  </a:lnTo>
                  <a:lnTo>
                    <a:pt x="942911" y="1539875"/>
                  </a:lnTo>
                  <a:lnTo>
                    <a:pt x="948551" y="1570966"/>
                  </a:lnTo>
                  <a:lnTo>
                    <a:pt x="950976" y="1601724"/>
                  </a:lnTo>
                </a:path>
              </a:pathLst>
            </a:custGeom>
            <a:ln w="28956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1019" y="663905"/>
            <a:ext cx="2924810" cy="280035"/>
            <a:chOff x="541019" y="663905"/>
            <a:chExt cx="2924810" cy="280035"/>
          </a:xfrm>
        </p:grpSpPr>
        <p:sp>
          <p:nvSpPr>
            <p:cNvPr id="3" name="object 3"/>
            <p:cNvSpPr/>
            <p:nvPr/>
          </p:nvSpPr>
          <p:spPr>
            <a:xfrm>
              <a:off x="577494" y="663905"/>
              <a:ext cx="2861144" cy="22018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19" y="883920"/>
              <a:ext cx="2924556" cy="5943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4811267" y="4861559"/>
            <a:ext cx="3107690" cy="680085"/>
            <a:chOff x="4811267" y="4861559"/>
            <a:chExt cx="3107690" cy="680085"/>
          </a:xfrm>
        </p:grpSpPr>
        <p:sp>
          <p:nvSpPr>
            <p:cNvPr id="6" name="object 6"/>
            <p:cNvSpPr/>
            <p:nvPr/>
          </p:nvSpPr>
          <p:spPr>
            <a:xfrm>
              <a:off x="4811267" y="4861559"/>
              <a:ext cx="1511808" cy="67970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984747" y="4861559"/>
              <a:ext cx="1933955" cy="67970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35940" y="356361"/>
            <a:ext cx="7691755" cy="4964430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2400" u="heavy" spc="-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HISTOLOGIC</a:t>
            </a:r>
            <a:r>
              <a:rPr sz="24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FEATURES:</a:t>
            </a:r>
            <a:endParaRPr sz="2400">
              <a:latin typeface="Carlito"/>
              <a:cs typeface="Carlito"/>
            </a:endParaRPr>
          </a:p>
          <a:p>
            <a:pPr marL="286385" marR="6985" indent="-274320" algn="just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Infiltration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mononuclear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cells,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lymphocytes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plasma 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cells, with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vigorous connective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tissue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reaction.</a:t>
            </a:r>
            <a:endParaRPr sz="2400">
              <a:latin typeface="Carlito"/>
              <a:cs typeface="Carlito"/>
            </a:endParaRPr>
          </a:p>
          <a:p>
            <a:pPr marL="286385" marR="8255" indent="-274320" algn="just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Capillaries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are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prominent; fibroblastic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activity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collagen  fibers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bundles.</a:t>
            </a:r>
            <a:endParaRPr sz="2400">
              <a:latin typeface="Carlito"/>
              <a:cs typeface="Carlito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When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granulation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tissue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formation occurs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wide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open 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exposed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surface </a:t>
            </a:r>
            <a:r>
              <a:rPr sz="2400" spc="-140" dirty="0">
                <a:solidFill>
                  <a:srgbClr val="2F2F2F"/>
                </a:solidFill>
                <a:latin typeface="Arial"/>
                <a:cs typeface="Arial"/>
              </a:rPr>
              <a:t>– </a:t>
            </a:r>
            <a:r>
              <a:rPr sz="2400" spc="-15" dirty="0">
                <a:solidFill>
                  <a:srgbClr val="CC3399"/>
                </a:solidFill>
                <a:latin typeface="Carlito"/>
                <a:cs typeface="Carlito"/>
              </a:rPr>
              <a:t>ulcerative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pulpitis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. (with bacterial 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stains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micro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org.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carious</a:t>
            </a:r>
            <a:r>
              <a:rPr sz="2400" spc="-7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lesion)</a:t>
            </a:r>
            <a:endParaRPr sz="2400">
              <a:latin typeface="Carlito"/>
              <a:cs typeface="Carlito"/>
            </a:endParaRPr>
          </a:p>
          <a:p>
            <a:pPr marL="286385" marR="5715" indent="-274320" algn="just">
              <a:lnSpc>
                <a:spcPct val="100000"/>
              </a:lnSpc>
              <a:spcBef>
                <a:spcPts val="144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If pulpal reaction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vacillates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between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acute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chronic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phase causes pulp abscess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formation,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which is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surrounded  by fibrous </a:t>
            </a:r>
            <a:r>
              <a:rPr sz="2400" spc="5" dirty="0">
                <a:solidFill>
                  <a:srgbClr val="2F2F2F"/>
                </a:solidFill>
                <a:latin typeface="Carlito"/>
                <a:cs typeface="Carlito"/>
              </a:rPr>
              <a:t>CT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wall,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which is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called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Pyogenic</a:t>
            </a:r>
            <a:r>
              <a:rPr sz="2400" spc="-80" dirty="0">
                <a:solidFill>
                  <a:srgbClr val="CC3399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Memberane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45819" y="975360"/>
            <a:ext cx="1891664" cy="680085"/>
            <a:chOff x="845819" y="975360"/>
            <a:chExt cx="1891664" cy="680085"/>
          </a:xfrm>
        </p:grpSpPr>
        <p:sp>
          <p:nvSpPr>
            <p:cNvPr id="3" name="object 3"/>
            <p:cNvSpPr/>
            <p:nvPr/>
          </p:nvSpPr>
          <p:spPr>
            <a:xfrm>
              <a:off x="853549" y="1166825"/>
              <a:ext cx="1543935" cy="22018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45819" y="1386840"/>
              <a:ext cx="1708404" cy="5943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249423" y="975360"/>
              <a:ext cx="487680" cy="67970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840739" y="859281"/>
            <a:ext cx="2700020" cy="1671955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2400" u="heavy" spc="-2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TREATMENT</a:t>
            </a:r>
            <a:r>
              <a:rPr sz="2400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: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Root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canal</a:t>
            </a:r>
            <a:r>
              <a:rPr sz="2400" spc="-4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therapy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Extraction of</a:t>
            </a:r>
            <a:r>
              <a:rPr sz="2400" spc="-10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tooth.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731265"/>
            <a:ext cx="6624955" cy="5148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Chronic Hyperplastic Pulpitis </a:t>
            </a:r>
            <a:r>
              <a:rPr sz="2400" spc="-5" dirty="0">
                <a:solidFill>
                  <a:srgbClr val="C00000"/>
                </a:solidFill>
                <a:latin typeface="Impact"/>
                <a:cs typeface="Impact"/>
              </a:rPr>
              <a:t>(pulp</a:t>
            </a:r>
            <a:r>
              <a:rPr sz="2400" spc="20" dirty="0">
                <a:solidFill>
                  <a:srgbClr val="C00000"/>
                </a:solidFill>
                <a:latin typeface="Impact"/>
                <a:cs typeface="Impact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Impact"/>
                <a:cs typeface="Impact"/>
              </a:rPr>
              <a:t>polyp)</a:t>
            </a:r>
            <a:endParaRPr sz="240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550">
              <a:latin typeface="Impact"/>
              <a:cs typeface="Impact"/>
            </a:endParaRPr>
          </a:p>
          <a:p>
            <a:pPr marL="286385" marR="6350" indent="-274320" algn="just">
              <a:lnSpc>
                <a:spcPts val="2590"/>
              </a:lnSpc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Overgrowth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pulp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tissue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outside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boundary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of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chamber as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protruding</a:t>
            </a:r>
            <a:r>
              <a:rPr sz="2400" spc="-3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mass.</a:t>
            </a:r>
            <a:endParaRPr sz="2400">
              <a:latin typeface="Carlito"/>
              <a:cs typeface="Carlito"/>
            </a:endParaRPr>
          </a:p>
          <a:p>
            <a:pPr marL="286385" marR="5080" indent="-274320" algn="just">
              <a:lnSpc>
                <a:spcPts val="2590"/>
              </a:lnSpc>
              <a:spcBef>
                <a:spcPts val="144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Characterized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by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development of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granulation 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tissue,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covered at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times with epithelium and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resulting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from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long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standing low grade</a:t>
            </a:r>
            <a:r>
              <a:rPr sz="2400" spc="-6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irritation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Clr>
                <a:srgbClr val="AC0000"/>
              </a:buClr>
              <a:buFont typeface="Wingdings"/>
              <a:buChar char=""/>
            </a:pP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AC0000"/>
              </a:buClr>
              <a:buFont typeface="Wingdings"/>
              <a:buChar char=""/>
            </a:pP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35" dirty="0">
                <a:solidFill>
                  <a:srgbClr val="C00000"/>
                </a:solidFill>
                <a:latin typeface="Carlito"/>
                <a:cs typeface="Carlito"/>
              </a:rPr>
              <a:t>ETIOLOGY: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15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Slow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progressive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carious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exposure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</a:t>
            </a:r>
            <a:r>
              <a:rPr sz="2400" spc="4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</a:t>
            </a:r>
            <a:endParaRPr sz="2400">
              <a:latin typeface="Carlito"/>
              <a:cs typeface="Carlito"/>
            </a:endParaRPr>
          </a:p>
          <a:p>
            <a:pPr marL="286385" marR="5715" indent="-274320" algn="just">
              <a:lnSpc>
                <a:spcPts val="2590"/>
              </a:lnSpc>
              <a:spcBef>
                <a:spcPts val="148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large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open </a:t>
            </a:r>
            <a:r>
              <a:rPr sz="2400" spc="-35" dirty="0">
                <a:solidFill>
                  <a:srgbClr val="2F2F2F"/>
                </a:solidFill>
                <a:latin typeface="Carlito"/>
                <a:cs typeface="Carlito"/>
              </a:rPr>
              <a:t>cavity,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young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resistant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 a 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chronic low grade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stimulus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are</a:t>
            </a:r>
            <a:r>
              <a:rPr sz="2400" spc="-4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necessary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965947" y="1054608"/>
            <a:ext cx="573405" cy="728980"/>
            <a:chOff x="7965947" y="1054608"/>
            <a:chExt cx="573405" cy="728980"/>
          </a:xfrm>
        </p:grpSpPr>
        <p:sp>
          <p:nvSpPr>
            <p:cNvPr id="4" name="object 4"/>
            <p:cNvSpPr/>
            <p:nvPr/>
          </p:nvSpPr>
          <p:spPr>
            <a:xfrm>
              <a:off x="7965947" y="1054608"/>
              <a:ext cx="573405" cy="702945"/>
            </a:xfrm>
            <a:custGeom>
              <a:avLst/>
              <a:gdLst/>
              <a:ahLst/>
              <a:cxnLst/>
              <a:rect l="l" t="t" r="r" b="b"/>
              <a:pathLst>
                <a:path w="573404" h="702944">
                  <a:moveTo>
                    <a:pt x="573024" y="0"/>
                  </a:moveTo>
                  <a:lnTo>
                    <a:pt x="0" y="0"/>
                  </a:lnTo>
                  <a:lnTo>
                    <a:pt x="0" y="702563"/>
                  </a:lnTo>
                  <a:lnTo>
                    <a:pt x="573024" y="702563"/>
                  </a:lnTo>
                  <a:lnTo>
                    <a:pt x="5730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8140445" y="1618488"/>
              <a:ext cx="234922" cy="16459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6819900" y="790955"/>
            <a:ext cx="2324100" cy="3820795"/>
            <a:chOff x="6819900" y="790955"/>
            <a:chExt cx="2324100" cy="3820795"/>
          </a:xfrm>
        </p:grpSpPr>
        <p:sp>
          <p:nvSpPr>
            <p:cNvPr id="7" name="object 7"/>
            <p:cNvSpPr/>
            <p:nvPr/>
          </p:nvSpPr>
          <p:spPr>
            <a:xfrm>
              <a:off x="6819900" y="790955"/>
              <a:ext cx="2324099" cy="382066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467600" y="1973580"/>
              <a:ext cx="280670" cy="2188845"/>
            </a:xfrm>
            <a:custGeom>
              <a:avLst/>
              <a:gdLst/>
              <a:ahLst/>
              <a:cxnLst/>
              <a:rect l="l" t="t" r="r" b="b"/>
              <a:pathLst>
                <a:path w="280670" h="2188845">
                  <a:moveTo>
                    <a:pt x="0" y="2188464"/>
                  </a:moveTo>
                  <a:lnTo>
                    <a:pt x="10386" y="2168725"/>
                  </a:lnTo>
                  <a:lnTo>
                    <a:pt x="19557" y="2147236"/>
                  </a:lnTo>
                  <a:lnTo>
                    <a:pt x="28253" y="2124866"/>
                  </a:lnTo>
                  <a:lnTo>
                    <a:pt x="37210" y="2102485"/>
                  </a:lnTo>
                  <a:lnTo>
                    <a:pt x="42430" y="2072345"/>
                  </a:lnTo>
                  <a:lnTo>
                    <a:pt x="43710" y="2064684"/>
                  </a:lnTo>
                  <a:lnTo>
                    <a:pt x="42836" y="2070394"/>
                  </a:lnTo>
                  <a:lnTo>
                    <a:pt x="41590" y="2080369"/>
                  </a:lnTo>
                  <a:lnTo>
                    <a:pt x="41757" y="2085504"/>
                  </a:lnTo>
                  <a:lnTo>
                    <a:pt x="45122" y="2076692"/>
                  </a:lnTo>
                  <a:lnTo>
                    <a:pt x="53467" y="2044827"/>
                  </a:lnTo>
                  <a:lnTo>
                    <a:pt x="59310" y="2018988"/>
                  </a:lnTo>
                  <a:lnTo>
                    <a:pt x="64404" y="1992804"/>
                  </a:lnTo>
                  <a:lnTo>
                    <a:pt x="69236" y="1966406"/>
                  </a:lnTo>
                  <a:lnTo>
                    <a:pt x="74295" y="1939925"/>
                  </a:lnTo>
                  <a:lnTo>
                    <a:pt x="77602" y="1922986"/>
                  </a:lnTo>
                  <a:lnTo>
                    <a:pt x="81041" y="1904047"/>
                  </a:lnTo>
                  <a:lnTo>
                    <a:pt x="83742" y="1888632"/>
                  </a:lnTo>
                  <a:lnTo>
                    <a:pt x="84835" y="1882267"/>
                  </a:lnTo>
                  <a:lnTo>
                    <a:pt x="84282" y="1830676"/>
                  </a:lnTo>
                  <a:lnTo>
                    <a:pt x="83817" y="1779078"/>
                  </a:lnTo>
                  <a:lnTo>
                    <a:pt x="83411" y="1727477"/>
                  </a:lnTo>
                  <a:lnTo>
                    <a:pt x="83031" y="1675872"/>
                  </a:lnTo>
                  <a:lnTo>
                    <a:pt x="82645" y="1624266"/>
                  </a:lnTo>
                  <a:lnTo>
                    <a:pt x="82220" y="1572660"/>
                  </a:lnTo>
                  <a:lnTo>
                    <a:pt x="81726" y="1521055"/>
                  </a:lnTo>
                  <a:lnTo>
                    <a:pt x="81129" y="1469454"/>
                  </a:lnTo>
                  <a:lnTo>
                    <a:pt x="80398" y="1417856"/>
                  </a:lnTo>
                  <a:lnTo>
                    <a:pt x="79501" y="1366266"/>
                  </a:lnTo>
                  <a:lnTo>
                    <a:pt x="77658" y="1317207"/>
                  </a:lnTo>
                  <a:lnTo>
                    <a:pt x="74279" y="1268073"/>
                  </a:lnTo>
                  <a:lnTo>
                    <a:pt x="69732" y="1218906"/>
                  </a:lnTo>
                  <a:lnTo>
                    <a:pt x="64388" y="1169749"/>
                  </a:lnTo>
                  <a:lnTo>
                    <a:pt x="58616" y="1120646"/>
                  </a:lnTo>
                  <a:lnTo>
                    <a:pt x="52784" y="1071639"/>
                  </a:lnTo>
                  <a:lnTo>
                    <a:pt x="47261" y="1022773"/>
                  </a:lnTo>
                  <a:lnTo>
                    <a:pt x="42418" y="974090"/>
                  </a:lnTo>
                  <a:lnTo>
                    <a:pt x="42926" y="925367"/>
                  </a:lnTo>
                  <a:lnTo>
                    <a:pt x="43243" y="876579"/>
                  </a:lnTo>
                  <a:lnTo>
                    <a:pt x="43457" y="827743"/>
                  </a:lnTo>
                  <a:lnTo>
                    <a:pt x="43659" y="778880"/>
                  </a:lnTo>
                  <a:lnTo>
                    <a:pt x="43937" y="730006"/>
                  </a:lnTo>
                  <a:lnTo>
                    <a:pt x="44384" y="681143"/>
                  </a:lnTo>
                  <a:lnTo>
                    <a:pt x="45087" y="632307"/>
                  </a:lnTo>
                  <a:lnTo>
                    <a:pt x="46137" y="583519"/>
                  </a:lnTo>
                  <a:lnTo>
                    <a:pt x="47625" y="534797"/>
                  </a:lnTo>
                  <a:lnTo>
                    <a:pt x="59769" y="470582"/>
                  </a:lnTo>
                  <a:lnTo>
                    <a:pt x="68609" y="428408"/>
                  </a:lnTo>
                  <a:lnTo>
                    <a:pt x="74295" y="392175"/>
                  </a:lnTo>
                  <a:lnTo>
                    <a:pt x="77374" y="352065"/>
                  </a:lnTo>
                  <a:lnTo>
                    <a:pt x="81311" y="310372"/>
                  </a:lnTo>
                  <a:lnTo>
                    <a:pt x="88439" y="271321"/>
                  </a:lnTo>
                  <a:lnTo>
                    <a:pt x="101092" y="239141"/>
                  </a:lnTo>
                  <a:lnTo>
                    <a:pt x="104116" y="188005"/>
                  </a:lnTo>
                  <a:lnTo>
                    <a:pt x="108738" y="139583"/>
                  </a:lnTo>
                  <a:lnTo>
                    <a:pt x="117651" y="96586"/>
                  </a:lnTo>
                  <a:lnTo>
                    <a:pt x="133551" y="61727"/>
                  </a:lnTo>
                  <a:lnTo>
                    <a:pt x="159130" y="37719"/>
                  </a:lnTo>
                  <a:lnTo>
                    <a:pt x="180218" y="16912"/>
                  </a:lnTo>
                  <a:lnTo>
                    <a:pt x="199437" y="7381"/>
                  </a:lnTo>
                  <a:lnTo>
                    <a:pt x="221013" y="3589"/>
                  </a:lnTo>
                  <a:lnTo>
                    <a:pt x="249174" y="0"/>
                  </a:lnTo>
                  <a:lnTo>
                    <a:pt x="262110" y="5240"/>
                  </a:lnTo>
                  <a:lnTo>
                    <a:pt x="267700" y="7635"/>
                  </a:lnTo>
                  <a:lnTo>
                    <a:pt x="271837" y="10912"/>
                  </a:lnTo>
                  <a:lnTo>
                    <a:pt x="280416" y="18796"/>
                  </a:lnTo>
                </a:path>
              </a:pathLst>
            </a:custGeom>
            <a:ln w="57912">
              <a:solidFill>
                <a:srgbClr val="FF7B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301227" y="1999948"/>
              <a:ext cx="306705" cy="2381885"/>
            </a:xfrm>
            <a:custGeom>
              <a:avLst/>
              <a:gdLst/>
              <a:ahLst/>
              <a:cxnLst/>
              <a:rect l="l" t="t" r="r" b="b"/>
              <a:pathLst>
                <a:path w="306704" h="2381885">
                  <a:moveTo>
                    <a:pt x="0" y="21510"/>
                  </a:moveTo>
                  <a:lnTo>
                    <a:pt x="29448" y="4129"/>
                  </a:lnTo>
                  <a:lnTo>
                    <a:pt x="44323" y="0"/>
                  </a:lnTo>
                  <a:lnTo>
                    <a:pt x="66151" y="4276"/>
                  </a:lnTo>
                  <a:lnTo>
                    <a:pt x="116458" y="12112"/>
                  </a:lnTo>
                  <a:lnTo>
                    <a:pt x="136063" y="46711"/>
                  </a:lnTo>
                  <a:lnTo>
                    <a:pt x="150007" y="90158"/>
                  </a:lnTo>
                  <a:lnTo>
                    <a:pt x="159566" y="139778"/>
                  </a:lnTo>
                  <a:lnTo>
                    <a:pt x="166014" y="192898"/>
                  </a:lnTo>
                  <a:lnTo>
                    <a:pt x="170628" y="246842"/>
                  </a:lnTo>
                  <a:lnTo>
                    <a:pt x="174682" y="298935"/>
                  </a:lnTo>
                  <a:lnTo>
                    <a:pt x="179450" y="346503"/>
                  </a:lnTo>
                  <a:lnTo>
                    <a:pt x="182919" y="362983"/>
                  </a:lnTo>
                  <a:lnTo>
                    <a:pt x="188436" y="381000"/>
                  </a:lnTo>
                  <a:lnTo>
                    <a:pt x="194667" y="398563"/>
                  </a:lnTo>
                  <a:lnTo>
                    <a:pt x="200278" y="413686"/>
                  </a:lnTo>
                  <a:lnTo>
                    <a:pt x="204684" y="450552"/>
                  </a:lnTo>
                  <a:lnTo>
                    <a:pt x="216535" y="499665"/>
                  </a:lnTo>
                  <a:lnTo>
                    <a:pt x="223889" y="549155"/>
                  </a:lnTo>
                  <a:lnTo>
                    <a:pt x="229552" y="599741"/>
                  </a:lnTo>
                  <a:lnTo>
                    <a:pt x="235215" y="650327"/>
                  </a:lnTo>
                  <a:lnTo>
                    <a:pt x="242570" y="699817"/>
                  </a:lnTo>
                  <a:lnTo>
                    <a:pt x="249048" y="739773"/>
                  </a:lnTo>
                  <a:lnTo>
                    <a:pt x="254777" y="780192"/>
                  </a:lnTo>
                  <a:lnTo>
                    <a:pt x="259768" y="821064"/>
                  </a:lnTo>
                  <a:lnTo>
                    <a:pt x="264032" y="862377"/>
                  </a:lnTo>
                  <a:lnTo>
                    <a:pt x="264306" y="899568"/>
                  </a:lnTo>
                  <a:lnTo>
                    <a:pt x="264272" y="942175"/>
                  </a:lnTo>
                  <a:lnTo>
                    <a:pt x="264080" y="989236"/>
                  </a:lnTo>
                  <a:lnTo>
                    <a:pt x="263877" y="1039791"/>
                  </a:lnTo>
                  <a:lnTo>
                    <a:pt x="263812" y="1092880"/>
                  </a:lnTo>
                  <a:lnTo>
                    <a:pt x="264033" y="1147540"/>
                  </a:lnTo>
                  <a:lnTo>
                    <a:pt x="264687" y="1202811"/>
                  </a:lnTo>
                  <a:lnTo>
                    <a:pt x="265923" y="1257733"/>
                  </a:lnTo>
                  <a:lnTo>
                    <a:pt x="267890" y="1311344"/>
                  </a:lnTo>
                  <a:lnTo>
                    <a:pt x="270735" y="1362684"/>
                  </a:lnTo>
                  <a:lnTo>
                    <a:pt x="274607" y="1410791"/>
                  </a:lnTo>
                  <a:lnTo>
                    <a:pt x="279653" y="1454705"/>
                  </a:lnTo>
                  <a:lnTo>
                    <a:pt x="282955" y="1506708"/>
                  </a:lnTo>
                  <a:lnTo>
                    <a:pt x="285640" y="1558885"/>
                  </a:lnTo>
                  <a:lnTo>
                    <a:pt x="287688" y="1611194"/>
                  </a:lnTo>
                  <a:lnTo>
                    <a:pt x="289083" y="1663598"/>
                  </a:lnTo>
                  <a:lnTo>
                    <a:pt x="289806" y="1716057"/>
                  </a:lnTo>
                  <a:lnTo>
                    <a:pt x="289839" y="1768532"/>
                  </a:lnTo>
                  <a:lnTo>
                    <a:pt x="289164" y="1820984"/>
                  </a:lnTo>
                  <a:lnTo>
                    <a:pt x="287763" y="1873373"/>
                  </a:lnTo>
                  <a:lnTo>
                    <a:pt x="285619" y="1925661"/>
                  </a:lnTo>
                  <a:lnTo>
                    <a:pt x="282712" y="1977808"/>
                  </a:lnTo>
                  <a:lnTo>
                    <a:pt x="279025" y="2029775"/>
                  </a:lnTo>
                  <a:lnTo>
                    <a:pt x="274540" y="2081523"/>
                  </a:lnTo>
                  <a:lnTo>
                    <a:pt x="269240" y="2133012"/>
                  </a:lnTo>
                  <a:lnTo>
                    <a:pt x="272596" y="2195948"/>
                  </a:lnTo>
                  <a:lnTo>
                    <a:pt x="277044" y="2245260"/>
                  </a:lnTo>
                  <a:lnTo>
                    <a:pt x="283522" y="2287957"/>
                  </a:lnTo>
                  <a:lnTo>
                    <a:pt x="292969" y="2331051"/>
                  </a:lnTo>
                  <a:lnTo>
                    <a:pt x="306324" y="2381551"/>
                  </a:lnTo>
                </a:path>
              </a:pathLst>
            </a:custGeom>
            <a:ln w="76199">
              <a:solidFill>
                <a:srgbClr val="FF7B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500366" y="2088641"/>
              <a:ext cx="1065530" cy="2226945"/>
            </a:xfrm>
            <a:custGeom>
              <a:avLst/>
              <a:gdLst/>
              <a:ahLst/>
              <a:cxnLst/>
              <a:rect l="l" t="t" r="r" b="b"/>
              <a:pathLst>
                <a:path w="1065529" h="2226945">
                  <a:moveTo>
                    <a:pt x="0" y="2092452"/>
                  </a:moveTo>
                  <a:lnTo>
                    <a:pt x="6951" y="2080589"/>
                  </a:lnTo>
                  <a:lnTo>
                    <a:pt x="13985" y="2069179"/>
                  </a:lnTo>
                  <a:lnTo>
                    <a:pt x="20663" y="2057340"/>
                  </a:lnTo>
                  <a:lnTo>
                    <a:pt x="39560" y="2008886"/>
                  </a:lnTo>
                  <a:lnTo>
                    <a:pt x="51972" y="1956079"/>
                  </a:lnTo>
                  <a:lnTo>
                    <a:pt x="57261" y="1924827"/>
                  </a:lnTo>
                  <a:lnTo>
                    <a:pt x="62906" y="1893790"/>
                  </a:lnTo>
                  <a:lnTo>
                    <a:pt x="68706" y="1862836"/>
                  </a:lnTo>
                  <a:lnTo>
                    <a:pt x="71941" y="1846075"/>
                  </a:lnTo>
                  <a:lnTo>
                    <a:pt x="75342" y="1827530"/>
                  </a:lnTo>
                  <a:lnTo>
                    <a:pt x="80418" y="1755938"/>
                  </a:lnTo>
                  <a:lnTo>
                    <a:pt x="81668" y="1705575"/>
                  </a:lnTo>
                  <a:lnTo>
                    <a:pt x="82873" y="1655229"/>
                  </a:lnTo>
                  <a:lnTo>
                    <a:pt x="84040" y="1604897"/>
                  </a:lnTo>
                  <a:lnTo>
                    <a:pt x="85171" y="1554577"/>
                  </a:lnTo>
                  <a:lnTo>
                    <a:pt x="86271" y="1504267"/>
                  </a:lnTo>
                  <a:lnTo>
                    <a:pt x="87346" y="1453965"/>
                  </a:lnTo>
                  <a:lnTo>
                    <a:pt x="88399" y="1403668"/>
                  </a:lnTo>
                  <a:lnTo>
                    <a:pt x="89434" y="1353375"/>
                  </a:lnTo>
                  <a:lnTo>
                    <a:pt x="90457" y="1303083"/>
                  </a:lnTo>
                  <a:lnTo>
                    <a:pt x="91472" y="1252790"/>
                  </a:lnTo>
                  <a:lnTo>
                    <a:pt x="92483" y="1202493"/>
                  </a:lnTo>
                  <a:lnTo>
                    <a:pt x="93494" y="1152191"/>
                  </a:lnTo>
                  <a:lnTo>
                    <a:pt x="94510" y="1101881"/>
                  </a:lnTo>
                  <a:lnTo>
                    <a:pt x="95536" y="1051561"/>
                  </a:lnTo>
                  <a:lnTo>
                    <a:pt x="96575" y="1001229"/>
                  </a:lnTo>
                  <a:lnTo>
                    <a:pt x="97633" y="950883"/>
                  </a:lnTo>
                  <a:lnTo>
                    <a:pt x="98714" y="900520"/>
                  </a:lnTo>
                  <a:lnTo>
                    <a:pt x="99822" y="850138"/>
                  </a:lnTo>
                  <a:lnTo>
                    <a:pt x="98081" y="807313"/>
                  </a:lnTo>
                  <a:lnTo>
                    <a:pt x="95733" y="749750"/>
                  </a:lnTo>
                  <a:lnTo>
                    <a:pt x="94123" y="705546"/>
                  </a:lnTo>
                  <a:lnTo>
                    <a:pt x="93343" y="666991"/>
                  </a:lnTo>
                  <a:lnTo>
                    <a:pt x="92983" y="646660"/>
                  </a:lnTo>
                  <a:lnTo>
                    <a:pt x="92470" y="619470"/>
                  </a:lnTo>
                  <a:lnTo>
                    <a:pt x="91744" y="583549"/>
                  </a:lnTo>
                  <a:lnTo>
                    <a:pt x="90743" y="537025"/>
                  </a:lnTo>
                  <a:lnTo>
                    <a:pt x="89407" y="478028"/>
                  </a:lnTo>
                  <a:lnTo>
                    <a:pt x="88184" y="408760"/>
                  </a:lnTo>
                  <a:lnTo>
                    <a:pt x="88050" y="361565"/>
                  </a:lnTo>
                  <a:lnTo>
                    <a:pt x="88452" y="331031"/>
                  </a:lnTo>
                  <a:lnTo>
                    <a:pt x="88836" y="311753"/>
                  </a:lnTo>
                  <a:lnTo>
                    <a:pt x="88648" y="298320"/>
                  </a:lnTo>
                  <a:lnTo>
                    <a:pt x="87336" y="285325"/>
                  </a:lnTo>
                  <a:lnTo>
                    <a:pt x="84344" y="267359"/>
                  </a:lnTo>
                  <a:lnTo>
                    <a:pt x="79120" y="239013"/>
                  </a:lnTo>
                  <a:lnTo>
                    <a:pt x="83107" y="192774"/>
                  </a:lnTo>
                  <a:lnTo>
                    <a:pt x="88534" y="148081"/>
                  </a:lnTo>
                  <a:lnTo>
                    <a:pt x="98462" y="108247"/>
                  </a:lnTo>
                  <a:lnTo>
                    <a:pt x="115950" y="76581"/>
                  </a:lnTo>
                  <a:lnTo>
                    <a:pt x="128027" y="42898"/>
                  </a:lnTo>
                  <a:lnTo>
                    <a:pt x="133223" y="28098"/>
                  </a:lnTo>
                  <a:lnTo>
                    <a:pt x="137560" y="18395"/>
                  </a:lnTo>
                  <a:lnTo>
                    <a:pt x="147065" y="0"/>
                  </a:lnTo>
                  <a:lnTo>
                    <a:pt x="169009" y="2968"/>
                  </a:lnTo>
                  <a:lnTo>
                    <a:pt x="193262" y="6032"/>
                  </a:lnTo>
                  <a:lnTo>
                    <a:pt x="212895" y="8429"/>
                  </a:lnTo>
                  <a:lnTo>
                    <a:pt x="220979" y="9398"/>
                  </a:lnTo>
                </a:path>
                <a:path w="1065529" h="2226945">
                  <a:moveTo>
                    <a:pt x="839724" y="66675"/>
                  </a:moveTo>
                  <a:lnTo>
                    <a:pt x="852882" y="68161"/>
                  </a:lnTo>
                  <a:lnTo>
                    <a:pt x="866124" y="68754"/>
                  </a:lnTo>
                  <a:lnTo>
                    <a:pt x="879246" y="70657"/>
                  </a:lnTo>
                  <a:lnTo>
                    <a:pt x="892048" y="76073"/>
                  </a:lnTo>
                  <a:lnTo>
                    <a:pt x="900293" y="94936"/>
                  </a:lnTo>
                  <a:lnTo>
                    <a:pt x="905621" y="130587"/>
                  </a:lnTo>
                  <a:lnTo>
                    <a:pt x="909496" y="170191"/>
                  </a:lnTo>
                  <a:lnTo>
                    <a:pt x="913383" y="200913"/>
                  </a:lnTo>
                  <a:lnTo>
                    <a:pt x="914314" y="249482"/>
                  </a:lnTo>
                  <a:lnTo>
                    <a:pt x="914884" y="298856"/>
                  </a:lnTo>
                  <a:lnTo>
                    <a:pt x="916009" y="348397"/>
                  </a:lnTo>
                  <a:lnTo>
                    <a:pt x="918606" y="397465"/>
                  </a:lnTo>
                  <a:lnTo>
                    <a:pt x="923588" y="445420"/>
                  </a:lnTo>
                  <a:lnTo>
                    <a:pt x="931871" y="491622"/>
                  </a:lnTo>
                  <a:lnTo>
                    <a:pt x="944372" y="535432"/>
                  </a:lnTo>
                  <a:lnTo>
                    <a:pt x="948991" y="573899"/>
                  </a:lnTo>
                  <a:lnTo>
                    <a:pt x="954087" y="611806"/>
                  </a:lnTo>
                  <a:lnTo>
                    <a:pt x="959659" y="649499"/>
                  </a:lnTo>
                  <a:lnTo>
                    <a:pt x="965707" y="687324"/>
                  </a:lnTo>
                  <a:lnTo>
                    <a:pt x="974959" y="738741"/>
                  </a:lnTo>
                  <a:lnTo>
                    <a:pt x="976122" y="745109"/>
                  </a:lnTo>
                  <a:lnTo>
                    <a:pt x="979445" y="792824"/>
                  </a:lnTo>
                  <a:lnTo>
                    <a:pt x="981298" y="841726"/>
                  </a:lnTo>
                  <a:lnTo>
                    <a:pt x="982305" y="891376"/>
                  </a:lnTo>
                  <a:lnTo>
                    <a:pt x="983091" y="941337"/>
                  </a:lnTo>
                  <a:lnTo>
                    <a:pt x="984281" y="991171"/>
                  </a:lnTo>
                  <a:lnTo>
                    <a:pt x="986500" y="1040441"/>
                  </a:lnTo>
                  <a:lnTo>
                    <a:pt x="990372" y="1088711"/>
                  </a:lnTo>
                  <a:lnTo>
                    <a:pt x="996523" y="1135541"/>
                  </a:lnTo>
                  <a:lnTo>
                    <a:pt x="1005577" y="1180495"/>
                  </a:lnTo>
                  <a:lnTo>
                    <a:pt x="1018158" y="1223137"/>
                  </a:lnTo>
                  <a:lnTo>
                    <a:pt x="1020125" y="1271903"/>
                  </a:lnTo>
                  <a:lnTo>
                    <a:pt x="1021501" y="1320662"/>
                  </a:lnTo>
                  <a:lnTo>
                    <a:pt x="1022473" y="1369406"/>
                  </a:lnTo>
                  <a:lnTo>
                    <a:pt x="1023228" y="1418127"/>
                  </a:lnTo>
                  <a:lnTo>
                    <a:pt x="1023953" y="1466818"/>
                  </a:lnTo>
                  <a:lnTo>
                    <a:pt x="1024834" y="1515470"/>
                  </a:lnTo>
                  <a:lnTo>
                    <a:pt x="1026057" y="1564077"/>
                  </a:lnTo>
                  <a:lnTo>
                    <a:pt x="1027810" y="1612630"/>
                  </a:lnTo>
                  <a:lnTo>
                    <a:pt x="1030280" y="1661123"/>
                  </a:lnTo>
                  <a:lnTo>
                    <a:pt x="1033652" y="1709547"/>
                  </a:lnTo>
                  <a:lnTo>
                    <a:pt x="1034891" y="1785803"/>
                  </a:lnTo>
                  <a:lnTo>
                    <a:pt x="1035492" y="1842275"/>
                  </a:lnTo>
                  <a:lnTo>
                    <a:pt x="1035780" y="1884124"/>
                  </a:lnTo>
                  <a:lnTo>
                    <a:pt x="1036081" y="1916509"/>
                  </a:lnTo>
                  <a:lnTo>
                    <a:pt x="1038028" y="1973526"/>
                  </a:lnTo>
                  <a:lnTo>
                    <a:pt x="1043939" y="2054606"/>
                  </a:lnTo>
                  <a:lnTo>
                    <a:pt x="1049202" y="2097369"/>
                  </a:lnTo>
                  <a:lnTo>
                    <a:pt x="1056322" y="2140585"/>
                  </a:lnTo>
                  <a:lnTo>
                    <a:pt x="1062585" y="2183800"/>
                  </a:lnTo>
                  <a:lnTo>
                    <a:pt x="1065276" y="2226564"/>
                  </a:lnTo>
                </a:path>
              </a:pathLst>
            </a:custGeom>
            <a:ln w="28956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950690" y="1097279"/>
              <a:ext cx="29845" cy="495300"/>
            </a:xfrm>
            <a:custGeom>
              <a:avLst/>
              <a:gdLst/>
              <a:ahLst/>
              <a:cxnLst/>
              <a:rect l="l" t="t" r="r" b="b"/>
              <a:pathLst>
                <a:path w="29845" h="495300">
                  <a:moveTo>
                    <a:pt x="1668" y="0"/>
                  </a:moveTo>
                  <a:lnTo>
                    <a:pt x="6351" y="60805"/>
                  </a:lnTo>
                  <a:lnTo>
                    <a:pt x="10596" y="111200"/>
                  </a:lnTo>
                  <a:lnTo>
                    <a:pt x="13797" y="156225"/>
                  </a:lnTo>
                  <a:lnTo>
                    <a:pt x="15347" y="200923"/>
                  </a:lnTo>
                  <a:lnTo>
                    <a:pt x="14639" y="250334"/>
                  </a:lnTo>
                  <a:lnTo>
                    <a:pt x="11066" y="309499"/>
                  </a:lnTo>
                  <a:lnTo>
                    <a:pt x="15626" y="332739"/>
                  </a:lnTo>
                  <a:lnTo>
                    <a:pt x="20401" y="355980"/>
                  </a:lnTo>
                  <a:lnTo>
                    <a:pt x="25175" y="379221"/>
                  </a:lnTo>
                  <a:lnTo>
                    <a:pt x="29735" y="402463"/>
                  </a:lnTo>
                  <a:lnTo>
                    <a:pt x="23014" y="422648"/>
                  </a:lnTo>
                  <a:lnTo>
                    <a:pt x="8542" y="453929"/>
                  </a:lnTo>
                  <a:lnTo>
                    <a:pt x="0" y="482687"/>
                  </a:lnTo>
                  <a:lnTo>
                    <a:pt x="11066" y="4953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935467" y="1190053"/>
              <a:ext cx="309245" cy="2066925"/>
            </a:xfrm>
            <a:custGeom>
              <a:avLst/>
              <a:gdLst/>
              <a:ahLst/>
              <a:cxnLst/>
              <a:rect l="l" t="t" r="r" b="b"/>
              <a:pathLst>
                <a:path w="309245" h="2066925">
                  <a:moveTo>
                    <a:pt x="99842" y="1899576"/>
                  </a:moveTo>
                  <a:lnTo>
                    <a:pt x="96516" y="1915443"/>
                  </a:lnTo>
                  <a:lnTo>
                    <a:pt x="89757" y="1954672"/>
                  </a:lnTo>
                  <a:lnTo>
                    <a:pt x="85998" y="1999355"/>
                  </a:lnTo>
                  <a:lnTo>
                    <a:pt x="84835" y="2064194"/>
                  </a:lnTo>
                  <a:lnTo>
                    <a:pt x="86302" y="2066597"/>
                  </a:lnTo>
                  <a:lnTo>
                    <a:pt x="95250" y="2009965"/>
                  </a:lnTo>
                  <a:lnTo>
                    <a:pt x="97502" y="1961088"/>
                  </a:lnTo>
                  <a:lnTo>
                    <a:pt x="99415" y="1912208"/>
                  </a:lnTo>
                  <a:lnTo>
                    <a:pt x="99842" y="1899576"/>
                  </a:lnTo>
                  <a:close/>
                </a:path>
                <a:path w="309245" h="2066925">
                  <a:moveTo>
                    <a:pt x="104084" y="1759050"/>
                  </a:moveTo>
                  <a:lnTo>
                    <a:pt x="102541" y="1814434"/>
                  </a:lnTo>
                  <a:lnTo>
                    <a:pt x="100945" y="1866963"/>
                  </a:lnTo>
                  <a:lnTo>
                    <a:pt x="99842" y="1899576"/>
                  </a:lnTo>
                  <a:lnTo>
                    <a:pt x="106679" y="1866963"/>
                  </a:lnTo>
                  <a:lnTo>
                    <a:pt x="104084" y="1759050"/>
                  </a:lnTo>
                  <a:close/>
                </a:path>
                <a:path w="309245" h="2066925">
                  <a:moveTo>
                    <a:pt x="99307" y="1548401"/>
                  </a:moveTo>
                  <a:lnTo>
                    <a:pt x="98163" y="1590730"/>
                  </a:lnTo>
                  <a:lnTo>
                    <a:pt x="96931" y="1642382"/>
                  </a:lnTo>
                  <a:lnTo>
                    <a:pt x="96015" y="1688329"/>
                  </a:lnTo>
                  <a:lnTo>
                    <a:pt x="95446" y="1727451"/>
                  </a:lnTo>
                  <a:lnTo>
                    <a:pt x="95250" y="1758632"/>
                  </a:lnTo>
                  <a:lnTo>
                    <a:pt x="96553" y="1761855"/>
                  </a:lnTo>
                  <a:lnTo>
                    <a:pt x="99679" y="1736407"/>
                  </a:lnTo>
                  <a:lnTo>
                    <a:pt x="102830" y="1705481"/>
                  </a:lnTo>
                  <a:lnTo>
                    <a:pt x="101584" y="1651880"/>
                  </a:lnTo>
                  <a:lnTo>
                    <a:pt x="99926" y="1577524"/>
                  </a:lnTo>
                  <a:lnTo>
                    <a:pt x="99307" y="1548401"/>
                  </a:lnTo>
                  <a:close/>
                </a:path>
                <a:path w="309245" h="2066925">
                  <a:moveTo>
                    <a:pt x="106679" y="1667700"/>
                  </a:moveTo>
                  <a:lnTo>
                    <a:pt x="102830" y="1705481"/>
                  </a:lnTo>
                  <a:lnTo>
                    <a:pt x="104084" y="1759050"/>
                  </a:lnTo>
                  <a:lnTo>
                    <a:pt x="105267" y="1716624"/>
                  </a:lnTo>
                  <a:lnTo>
                    <a:pt x="106679" y="1667700"/>
                  </a:lnTo>
                  <a:close/>
                </a:path>
                <a:path w="309245" h="2066925">
                  <a:moveTo>
                    <a:pt x="227091" y="0"/>
                  </a:moveTo>
                  <a:lnTo>
                    <a:pt x="211238" y="22415"/>
                  </a:lnTo>
                  <a:lnTo>
                    <a:pt x="191515" y="70548"/>
                  </a:lnTo>
                  <a:lnTo>
                    <a:pt x="168798" y="95033"/>
                  </a:lnTo>
                  <a:lnTo>
                    <a:pt x="159384" y="105346"/>
                  </a:lnTo>
                  <a:lnTo>
                    <a:pt x="151491" y="114331"/>
                  </a:lnTo>
                  <a:lnTo>
                    <a:pt x="135274" y="133064"/>
                  </a:lnTo>
                  <a:lnTo>
                    <a:pt x="127380" y="142049"/>
                  </a:lnTo>
                  <a:lnTo>
                    <a:pt x="98418" y="173331"/>
                  </a:lnTo>
                  <a:lnTo>
                    <a:pt x="79741" y="191930"/>
                  </a:lnTo>
                  <a:lnTo>
                    <a:pt x="68838" y="204338"/>
                  </a:lnTo>
                  <a:lnTo>
                    <a:pt x="64265" y="214634"/>
                  </a:lnTo>
                  <a:lnTo>
                    <a:pt x="64416" y="254149"/>
                  </a:lnTo>
                  <a:lnTo>
                    <a:pt x="63851" y="274749"/>
                  </a:lnTo>
                  <a:lnTo>
                    <a:pt x="61025" y="291355"/>
                  </a:lnTo>
                  <a:lnTo>
                    <a:pt x="54394" y="319849"/>
                  </a:lnTo>
                  <a:lnTo>
                    <a:pt x="42417" y="376110"/>
                  </a:lnTo>
                  <a:lnTo>
                    <a:pt x="27106" y="412445"/>
                  </a:lnTo>
                  <a:lnTo>
                    <a:pt x="19568" y="431730"/>
                  </a:lnTo>
                  <a:lnTo>
                    <a:pt x="15443" y="448887"/>
                  </a:lnTo>
                  <a:lnTo>
                    <a:pt x="10373" y="478840"/>
                  </a:lnTo>
                  <a:lnTo>
                    <a:pt x="0" y="536511"/>
                  </a:lnTo>
                  <a:lnTo>
                    <a:pt x="8074" y="581469"/>
                  </a:lnTo>
                  <a:lnTo>
                    <a:pt x="15636" y="626427"/>
                  </a:lnTo>
                  <a:lnTo>
                    <a:pt x="23413" y="671385"/>
                  </a:lnTo>
                  <a:lnTo>
                    <a:pt x="32130" y="716343"/>
                  </a:lnTo>
                  <a:lnTo>
                    <a:pt x="50976" y="755329"/>
                  </a:lnTo>
                  <a:lnTo>
                    <a:pt x="64505" y="798321"/>
                  </a:lnTo>
                  <a:lnTo>
                    <a:pt x="73594" y="844500"/>
                  </a:lnTo>
                  <a:lnTo>
                    <a:pt x="79147" y="893250"/>
                  </a:lnTo>
                  <a:lnTo>
                    <a:pt x="82038" y="943605"/>
                  </a:lnTo>
                  <a:lnTo>
                    <a:pt x="83166" y="995009"/>
                  </a:lnTo>
                  <a:lnTo>
                    <a:pt x="83676" y="1097774"/>
                  </a:lnTo>
                  <a:lnTo>
                    <a:pt x="84835" y="1147635"/>
                  </a:lnTo>
                  <a:lnTo>
                    <a:pt x="88114" y="1224412"/>
                  </a:lnTo>
                  <a:lnTo>
                    <a:pt x="90681" y="1282749"/>
                  </a:lnTo>
                  <a:lnTo>
                    <a:pt x="92634" y="1325689"/>
                  </a:lnTo>
                  <a:lnTo>
                    <a:pt x="95473" y="1385640"/>
                  </a:lnTo>
                  <a:lnTo>
                    <a:pt x="96047" y="1398647"/>
                  </a:lnTo>
                  <a:lnTo>
                    <a:pt x="96264" y="1404320"/>
                  </a:lnTo>
                  <a:lnTo>
                    <a:pt x="96449" y="1409946"/>
                  </a:lnTo>
                  <a:lnTo>
                    <a:pt x="96774" y="1422581"/>
                  </a:lnTo>
                  <a:lnTo>
                    <a:pt x="98730" y="1521235"/>
                  </a:lnTo>
                  <a:lnTo>
                    <a:pt x="99307" y="1548401"/>
                  </a:lnTo>
                  <a:lnTo>
                    <a:pt x="101465" y="1474784"/>
                  </a:lnTo>
                  <a:lnTo>
                    <a:pt x="103575" y="1409946"/>
                  </a:lnTo>
                  <a:lnTo>
                    <a:pt x="105695" y="1349438"/>
                  </a:lnTo>
                  <a:lnTo>
                    <a:pt x="108088" y="1286036"/>
                  </a:lnTo>
                  <a:lnTo>
                    <a:pt x="110628" y="1223640"/>
                  </a:lnTo>
                  <a:lnTo>
                    <a:pt x="113288" y="1163367"/>
                  </a:lnTo>
                  <a:lnTo>
                    <a:pt x="116038" y="1106336"/>
                  </a:lnTo>
                  <a:lnTo>
                    <a:pt x="118850" y="1053666"/>
                  </a:lnTo>
                  <a:lnTo>
                    <a:pt x="121697" y="1006475"/>
                  </a:lnTo>
                  <a:lnTo>
                    <a:pt x="124550" y="965882"/>
                  </a:lnTo>
                  <a:lnTo>
                    <a:pt x="131256" y="918531"/>
                  </a:lnTo>
                  <a:lnTo>
                    <a:pt x="144599" y="893186"/>
                  </a:lnTo>
                  <a:lnTo>
                    <a:pt x="149098" y="878776"/>
                  </a:lnTo>
                  <a:lnTo>
                    <a:pt x="153598" y="839001"/>
                  </a:lnTo>
                  <a:lnTo>
                    <a:pt x="155956" y="798298"/>
                  </a:lnTo>
                  <a:lnTo>
                    <a:pt x="157456" y="757261"/>
                  </a:lnTo>
                  <a:lnTo>
                    <a:pt x="159384" y="716343"/>
                  </a:lnTo>
                  <a:lnTo>
                    <a:pt x="169925" y="662715"/>
                  </a:lnTo>
                  <a:lnTo>
                    <a:pt x="191388" y="555412"/>
                  </a:lnTo>
                  <a:lnTo>
                    <a:pt x="201929" y="501713"/>
                  </a:lnTo>
                  <a:lnTo>
                    <a:pt x="228721" y="480748"/>
                  </a:lnTo>
                  <a:lnTo>
                    <a:pt x="240903" y="457057"/>
                  </a:lnTo>
                  <a:lnTo>
                    <a:pt x="247060" y="424293"/>
                  </a:lnTo>
                  <a:lnTo>
                    <a:pt x="255777" y="376110"/>
                  </a:lnTo>
                  <a:lnTo>
                    <a:pt x="280944" y="337943"/>
                  </a:lnTo>
                  <a:lnTo>
                    <a:pt x="297804" y="292827"/>
                  </a:lnTo>
                  <a:lnTo>
                    <a:pt x="306899" y="242786"/>
                  </a:lnTo>
                  <a:lnTo>
                    <a:pt x="308772" y="189843"/>
                  </a:lnTo>
                  <a:lnTo>
                    <a:pt x="303965" y="136023"/>
                  </a:lnTo>
                  <a:lnTo>
                    <a:pt x="293020" y="83349"/>
                  </a:lnTo>
                  <a:lnTo>
                    <a:pt x="276478" y="33845"/>
                  </a:lnTo>
                  <a:lnTo>
                    <a:pt x="246397" y="3683"/>
                  </a:lnTo>
                  <a:lnTo>
                    <a:pt x="227091" y="0"/>
                  </a:lnTo>
                  <a:close/>
                </a:path>
                <a:path w="309245" h="2066925">
                  <a:moveTo>
                    <a:pt x="64126" y="214949"/>
                  </a:moveTo>
                  <a:lnTo>
                    <a:pt x="63195" y="217045"/>
                  </a:lnTo>
                  <a:lnTo>
                    <a:pt x="60300" y="236544"/>
                  </a:lnTo>
                  <a:lnTo>
                    <a:pt x="57641" y="269325"/>
                  </a:lnTo>
                  <a:lnTo>
                    <a:pt x="52704" y="321881"/>
                  </a:lnTo>
                  <a:lnTo>
                    <a:pt x="64126" y="214949"/>
                  </a:lnTo>
                  <a:close/>
                </a:path>
                <a:path w="309245" h="2066925">
                  <a:moveTo>
                    <a:pt x="64261" y="213677"/>
                  </a:moveTo>
                  <a:lnTo>
                    <a:pt x="64126" y="214949"/>
                  </a:lnTo>
                  <a:lnTo>
                    <a:pt x="64265" y="214634"/>
                  </a:lnTo>
                  <a:lnTo>
                    <a:pt x="64261" y="213677"/>
                  </a:lnTo>
                  <a:close/>
                </a:path>
              </a:pathLst>
            </a:custGeom>
            <a:solidFill>
              <a:srgbClr val="C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935467" y="1190053"/>
              <a:ext cx="309245" cy="2066925"/>
            </a:xfrm>
            <a:custGeom>
              <a:avLst/>
              <a:gdLst/>
              <a:ahLst/>
              <a:cxnLst/>
              <a:rect l="l" t="t" r="r" b="b"/>
              <a:pathLst>
                <a:path w="309245" h="2066925">
                  <a:moveTo>
                    <a:pt x="52704" y="321881"/>
                  </a:moveTo>
                  <a:lnTo>
                    <a:pt x="57641" y="269325"/>
                  </a:lnTo>
                  <a:lnTo>
                    <a:pt x="60300" y="236544"/>
                  </a:lnTo>
                  <a:lnTo>
                    <a:pt x="63195" y="217045"/>
                  </a:lnTo>
                  <a:lnTo>
                    <a:pt x="68838" y="204338"/>
                  </a:lnTo>
                  <a:lnTo>
                    <a:pt x="79741" y="191930"/>
                  </a:lnTo>
                  <a:lnTo>
                    <a:pt x="98418" y="173331"/>
                  </a:lnTo>
                  <a:lnTo>
                    <a:pt x="127380" y="142049"/>
                  </a:lnTo>
                  <a:lnTo>
                    <a:pt x="135274" y="133064"/>
                  </a:lnTo>
                  <a:lnTo>
                    <a:pt x="143382" y="123697"/>
                  </a:lnTo>
                  <a:lnTo>
                    <a:pt x="151491" y="114331"/>
                  </a:lnTo>
                  <a:lnTo>
                    <a:pt x="179355" y="83613"/>
                  </a:lnTo>
                  <a:lnTo>
                    <a:pt x="191515" y="70548"/>
                  </a:lnTo>
                  <a:lnTo>
                    <a:pt x="211238" y="22415"/>
                  </a:lnTo>
                  <a:lnTo>
                    <a:pt x="227091" y="0"/>
                  </a:lnTo>
                  <a:lnTo>
                    <a:pt x="246397" y="3683"/>
                  </a:lnTo>
                  <a:lnTo>
                    <a:pt x="276478" y="33845"/>
                  </a:lnTo>
                  <a:lnTo>
                    <a:pt x="293020" y="83349"/>
                  </a:lnTo>
                  <a:lnTo>
                    <a:pt x="303965" y="136023"/>
                  </a:lnTo>
                  <a:lnTo>
                    <a:pt x="308772" y="189843"/>
                  </a:lnTo>
                  <a:lnTo>
                    <a:pt x="306899" y="242786"/>
                  </a:lnTo>
                  <a:lnTo>
                    <a:pt x="297804" y="292827"/>
                  </a:lnTo>
                  <a:lnTo>
                    <a:pt x="280944" y="337943"/>
                  </a:lnTo>
                  <a:lnTo>
                    <a:pt x="255777" y="376110"/>
                  </a:lnTo>
                  <a:lnTo>
                    <a:pt x="247060" y="424293"/>
                  </a:lnTo>
                  <a:lnTo>
                    <a:pt x="240903" y="457057"/>
                  </a:lnTo>
                  <a:lnTo>
                    <a:pt x="228721" y="480748"/>
                  </a:lnTo>
                  <a:lnTo>
                    <a:pt x="201929" y="501713"/>
                  </a:lnTo>
                  <a:lnTo>
                    <a:pt x="191388" y="555412"/>
                  </a:lnTo>
                  <a:lnTo>
                    <a:pt x="180657" y="609076"/>
                  </a:lnTo>
                  <a:lnTo>
                    <a:pt x="169925" y="662715"/>
                  </a:lnTo>
                  <a:lnTo>
                    <a:pt x="159384" y="716343"/>
                  </a:lnTo>
                  <a:lnTo>
                    <a:pt x="157456" y="757261"/>
                  </a:lnTo>
                  <a:lnTo>
                    <a:pt x="155955" y="798321"/>
                  </a:lnTo>
                  <a:lnTo>
                    <a:pt x="153598" y="839001"/>
                  </a:lnTo>
                  <a:lnTo>
                    <a:pt x="149098" y="878776"/>
                  </a:lnTo>
                  <a:lnTo>
                    <a:pt x="144579" y="893250"/>
                  </a:lnTo>
                  <a:lnTo>
                    <a:pt x="137810" y="905890"/>
                  </a:lnTo>
                  <a:lnTo>
                    <a:pt x="131256" y="918531"/>
                  </a:lnTo>
                  <a:lnTo>
                    <a:pt x="124550" y="965882"/>
                  </a:lnTo>
                  <a:lnTo>
                    <a:pt x="121697" y="1006475"/>
                  </a:lnTo>
                  <a:lnTo>
                    <a:pt x="118850" y="1053666"/>
                  </a:lnTo>
                  <a:lnTo>
                    <a:pt x="116038" y="1106336"/>
                  </a:lnTo>
                  <a:lnTo>
                    <a:pt x="113288" y="1163367"/>
                  </a:lnTo>
                  <a:lnTo>
                    <a:pt x="110628" y="1223640"/>
                  </a:lnTo>
                  <a:lnTo>
                    <a:pt x="108088" y="1286036"/>
                  </a:lnTo>
                  <a:lnTo>
                    <a:pt x="105695" y="1349438"/>
                  </a:lnTo>
                  <a:lnTo>
                    <a:pt x="103478" y="1412727"/>
                  </a:lnTo>
                  <a:lnTo>
                    <a:pt x="101465" y="1474784"/>
                  </a:lnTo>
                  <a:lnTo>
                    <a:pt x="99683" y="1534491"/>
                  </a:lnTo>
                  <a:lnTo>
                    <a:pt x="98163" y="1590730"/>
                  </a:lnTo>
                  <a:lnTo>
                    <a:pt x="96931" y="1642382"/>
                  </a:lnTo>
                  <a:lnTo>
                    <a:pt x="96015" y="1688329"/>
                  </a:lnTo>
                  <a:lnTo>
                    <a:pt x="95446" y="1727451"/>
                  </a:lnTo>
                  <a:lnTo>
                    <a:pt x="95250" y="1758632"/>
                  </a:lnTo>
                  <a:lnTo>
                    <a:pt x="96553" y="1761855"/>
                  </a:lnTo>
                  <a:lnTo>
                    <a:pt x="99679" y="1736407"/>
                  </a:lnTo>
                  <a:lnTo>
                    <a:pt x="103447" y="1699339"/>
                  </a:lnTo>
                  <a:lnTo>
                    <a:pt x="106679" y="1667700"/>
                  </a:lnTo>
                  <a:lnTo>
                    <a:pt x="105267" y="1716624"/>
                  </a:lnTo>
                  <a:lnTo>
                    <a:pt x="103914" y="1765534"/>
                  </a:lnTo>
                  <a:lnTo>
                    <a:pt x="102541" y="1814434"/>
                  </a:lnTo>
                  <a:lnTo>
                    <a:pt x="101068" y="1863324"/>
                  </a:lnTo>
                  <a:lnTo>
                    <a:pt x="99415" y="1912208"/>
                  </a:lnTo>
                  <a:lnTo>
                    <a:pt x="97502" y="1961088"/>
                  </a:lnTo>
                  <a:lnTo>
                    <a:pt x="95250" y="2009965"/>
                  </a:lnTo>
                  <a:lnTo>
                    <a:pt x="89614" y="2051605"/>
                  </a:lnTo>
                  <a:lnTo>
                    <a:pt x="86302" y="2066597"/>
                  </a:lnTo>
                  <a:lnTo>
                    <a:pt x="84835" y="2064194"/>
                  </a:lnTo>
                  <a:lnTo>
                    <a:pt x="85998" y="1999355"/>
                  </a:lnTo>
                  <a:lnTo>
                    <a:pt x="89757" y="1954672"/>
                  </a:lnTo>
                  <a:lnTo>
                    <a:pt x="96516" y="1915443"/>
                  </a:lnTo>
                  <a:lnTo>
                    <a:pt x="106679" y="1866963"/>
                  </a:lnTo>
                  <a:lnTo>
                    <a:pt x="105153" y="1803945"/>
                  </a:lnTo>
                  <a:lnTo>
                    <a:pt x="103803" y="1747346"/>
                  </a:lnTo>
                  <a:lnTo>
                    <a:pt x="102617" y="1696784"/>
                  </a:lnTo>
                  <a:lnTo>
                    <a:pt x="101584" y="1651880"/>
                  </a:lnTo>
                  <a:lnTo>
                    <a:pt x="100691" y="1612254"/>
                  </a:lnTo>
                  <a:lnTo>
                    <a:pt x="99276" y="1547311"/>
                  </a:lnTo>
                  <a:lnTo>
                    <a:pt x="98275" y="1498915"/>
                  </a:lnTo>
                  <a:lnTo>
                    <a:pt x="97335" y="1450690"/>
                  </a:lnTo>
                  <a:lnTo>
                    <a:pt x="97122" y="1439592"/>
                  </a:lnTo>
                  <a:lnTo>
                    <a:pt x="96047" y="1398647"/>
                  </a:lnTo>
                  <a:lnTo>
                    <a:pt x="94626" y="1367884"/>
                  </a:lnTo>
                  <a:lnTo>
                    <a:pt x="94071" y="1356274"/>
                  </a:lnTo>
                  <a:lnTo>
                    <a:pt x="91728" y="1305954"/>
                  </a:lnTo>
                  <a:lnTo>
                    <a:pt x="89480" y="1255695"/>
                  </a:lnTo>
                  <a:lnTo>
                    <a:pt x="86570" y="1188519"/>
                  </a:lnTo>
                  <a:lnTo>
                    <a:pt x="84835" y="1147635"/>
                  </a:lnTo>
                  <a:lnTo>
                    <a:pt x="83676" y="1097774"/>
                  </a:lnTo>
                  <a:lnTo>
                    <a:pt x="83416" y="1046649"/>
                  </a:lnTo>
                  <a:lnTo>
                    <a:pt x="83166" y="995009"/>
                  </a:lnTo>
                  <a:lnTo>
                    <a:pt x="82038" y="943605"/>
                  </a:lnTo>
                  <a:lnTo>
                    <a:pt x="79143" y="893186"/>
                  </a:lnTo>
                  <a:lnTo>
                    <a:pt x="73594" y="844500"/>
                  </a:lnTo>
                  <a:lnTo>
                    <a:pt x="64501" y="798298"/>
                  </a:lnTo>
                  <a:lnTo>
                    <a:pt x="50976" y="755329"/>
                  </a:lnTo>
                  <a:lnTo>
                    <a:pt x="32130" y="716343"/>
                  </a:lnTo>
                  <a:lnTo>
                    <a:pt x="23413" y="671385"/>
                  </a:lnTo>
                  <a:lnTo>
                    <a:pt x="15636" y="626427"/>
                  </a:lnTo>
                  <a:lnTo>
                    <a:pt x="8074" y="581469"/>
                  </a:lnTo>
                  <a:lnTo>
                    <a:pt x="0" y="536511"/>
                  </a:lnTo>
                  <a:lnTo>
                    <a:pt x="10373" y="478840"/>
                  </a:lnTo>
                  <a:lnTo>
                    <a:pt x="15443" y="448887"/>
                  </a:lnTo>
                  <a:lnTo>
                    <a:pt x="19568" y="431730"/>
                  </a:lnTo>
                  <a:lnTo>
                    <a:pt x="27106" y="412445"/>
                  </a:lnTo>
                  <a:lnTo>
                    <a:pt x="42417" y="376110"/>
                  </a:lnTo>
                  <a:lnTo>
                    <a:pt x="54394" y="319849"/>
                  </a:lnTo>
                  <a:lnTo>
                    <a:pt x="61025" y="291355"/>
                  </a:lnTo>
                  <a:lnTo>
                    <a:pt x="63851" y="274749"/>
                  </a:lnTo>
                  <a:lnTo>
                    <a:pt x="64416" y="254149"/>
                  </a:lnTo>
                  <a:lnTo>
                    <a:pt x="64261" y="213677"/>
                  </a:lnTo>
                </a:path>
              </a:pathLst>
            </a:custGeom>
            <a:ln w="9144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645922"/>
            <a:ext cx="7840345" cy="4415155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24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CLINICAL</a:t>
            </a:r>
            <a:r>
              <a:rPr sz="2400" u="heavy" spc="-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FEATURES:</a:t>
            </a:r>
            <a:endParaRPr sz="2400">
              <a:latin typeface="Carlito"/>
              <a:cs typeface="Carlito"/>
            </a:endParaRPr>
          </a:p>
          <a:p>
            <a:pPr marL="287020" marR="508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Children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young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adults with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high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degree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tissue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resistance 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reactivity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responds to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proliferative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lesions.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45" dirty="0">
                <a:solidFill>
                  <a:srgbClr val="2F2F2F"/>
                </a:solidFill>
                <a:latin typeface="Carlito"/>
                <a:cs typeface="Carlito"/>
              </a:rPr>
              <a:t>Teeth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with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large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,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open carious</a:t>
            </a:r>
            <a:r>
              <a:rPr sz="2400" spc="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lesions.</a:t>
            </a:r>
            <a:endParaRPr sz="2400">
              <a:latin typeface="Carlito"/>
              <a:cs typeface="Carlito"/>
            </a:endParaRPr>
          </a:p>
          <a:p>
            <a:pPr marL="287020" marR="8382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Pulp -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pinkish </a:t>
            </a:r>
            <a:r>
              <a:rPr sz="2400" spc="-15" dirty="0">
                <a:solidFill>
                  <a:srgbClr val="CC3399"/>
                </a:solidFill>
                <a:latin typeface="Carlito"/>
                <a:cs typeface="Carlito"/>
              </a:rPr>
              <a:t>red 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globule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tissue </a:t>
            </a:r>
            <a:r>
              <a:rPr sz="2400" spc="-10" dirty="0">
                <a:solidFill>
                  <a:srgbClr val="CC3399"/>
                </a:solidFill>
                <a:latin typeface="Carlito"/>
                <a:cs typeface="Carlito"/>
              </a:rPr>
              <a:t>protruding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from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chamber  &amp;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extend beyond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caries.</a:t>
            </a:r>
            <a:endParaRPr sz="2400">
              <a:latin typeface="Carlito"/>
              <a:cs typeface="Carlito"/>
            </a:endParaRPr>
          </a:p>
          <a:p>
            <a:pPr marL="287020" marR="1214755" indent="-274955">
              <a:lnSpc>
                <a:spcPct val="100000"/>
              </a:lnSpc>
              <a:spcBef>
                <a:spcPts val="144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Most commonly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affected are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deciduous 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molar &amp; </a:t>
            </a:r>
            <a:r>
              <a:rPr sz="2400" spc="-15" dirty="0">
                <a:solidFill>
                  <a:srgbClr val="CC3399"/>
                </a:solidFill>
                <a:latin typeface="Carlito"/>
                <a:cs typeface="Carlito"/>
              </a:rPr>
              <a:t>Ist 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permanent</a:t>
            </a:r>
            <a:r>
              <a:rPr sz="2400" spc="-20" dirty="0">
                <a:solidFill>
                  <a:srgbClr val="CC3399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CC3399"/>
                </a:solidFill>
                <a:latin typeface="Carlito"/>
                <a:cs typeface="Carlito"/>
              </a:rPr>
              <a:t>molars.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Pulp is </a:t>
            </a:r>
            <a:r>
              <a:rPr sz="2400" spc="-10" dirty="0">
                <a:solidFill>
                  <a:srgbClr val="CC3399"/>
                </a:solidFill>
                <a:latin typeface="Carlito"/>
                <a:cs typeface="Carlito"/>
              </a:rPr>
              <a:t>relatively</a:t>
            </a:r>
            <a:r>
              <a:rPr sz="2400" spc="-30" dirty="0">
                <a:solidFill>
                  <a:srgbClr val="CC3399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insensitive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1065509"/>
            <a:ext cx="7388859" cy="3500754"/>
          </a:xfrm>
          <a:prstGeom prst="rect">
            <a:avLst/>
          </a:prstGeom>
        </p:spPr>
        <p:txBody>
          <a:bodyPr vert="horz" wrap="square" lIns="0" tIns="194945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53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Lesion bleeds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profusely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upon</a:t>
            </a:r>
            <a:r>
              <a:rPr sz="2400" spc="2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provocation.</a:t>
            </a:r>
            <a:endParaRPr sz="2400">
              <a:latin typeface="Carlito"/>
              <a:cs typeface="Carlito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Due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 excellent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blood supply high, tissue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resistance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reactivity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young persons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leads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unusual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proliferative 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property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400" spc="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pulp.</a:t>
            </a:r>
            <a:endParaRPr sz="2400">
              <a:latin typeface="Carlito"/>
              <a:cs typeface="Carlito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144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Some cases,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gingival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tissue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adjacent,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may 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proliferate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into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carious lesion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superficially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resemble hyperplastic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pulpitis.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So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careful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examination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is made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determine  whether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connection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is with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 or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 gingiva.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639826"/>
            <a:ext cx="5330825" cy="4607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CAUSE </a:t>
            </a:r>
            <a:r>
              <a:rPr sz="2400" spc="-5" dirty="0">
                <a:solidFill>
                  <a:srgbClr val="C00000"/>
                </a:solidFill>
                <a:latin typeface="Impact"/>
                <a:cs typeface="Impact"/>
              </a:rPr>
              <a:t>OF </a:t>
            </a: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PULP </a:t>
            </a:r>
            <a:r>
              <a:rPr sz="2400" spc="-5" dirty="0">
                <a:solidFill>
                  <a:srgbClr val="C00000"/>
                </a:solidFill>
                <a:latin typeface="Impact"/>
                <a:cs typeface="Impact"/>
              </a:rPr>
              <a:t>DISEASE</a:t>
            </a:r>
            <a:endParaRPr sz="240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150">
              <a:latin typeface="Impact"/>
              <a:cs typeface="Impact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solidFill>
                  <a:srgbClr val="00AFEF"/>
                </a:solidFill>
                <a:latin typeface="Carlito"/>
                <a:cs typeface="Carlito"/>
              </a:rPr>
              <a:t>According </a:t>
            </a:r>
            <a:r>
              <a:rPr sz="2400" spc="-15" dirty="0">
                <a:solidFill>
                  <a:srgbClr val="00AFEF"/>
                </a:solidFill>
                <a:latin typeface="Carlito"/>
                <a:cs typeface="Carlito"/>
              </a:rPr>
              <a:t>to</a:t>
            </a:r>
            <a:r>
              <a:rPr sz="2400" spc="-30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00AFEF"/>
                </a:solidFill>
                <a:latin typeface="Carlito"/>
                <a:cs typeface="Carlito"/>
              </a:rPr>
              <a:t>Grossman,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327660" indent="-315595">
              <a:lnSpc>
                <a:spcPct val="100000"/>
              </a:lnSpc>
              <a:buAutoNum type="arabicParenR"/>
              <a:tabLst>
                <a:tab pos="328295" algn="l"/>
              </a:tabLst>
            </a:pP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PHYSICAL</a:t>
            </a:r>
            <a:endParaRPr sz="2400">
              <a:latin typeface="Carlito"/>
              <a:cs typeface="Carlito"/>
            </a:endParaRPr>
          </a:p>
          <a:p>
            <a:pPr marL="349885" lvl="1" indent="-337820">
              <a:lnSpc>
                <a:spcPct val="100000"/>
              </a:lnSpc>
              <a:spcBef>
                <a:spcPts val="580"/>
              </a:spcBef>
              <a:buAutoNum type="alphaUcParenR"/>
              <a:tabLst>
                <a:tab pos="350520" algn="l"/>
              </a:tabLst>
            </a:pPr>
            <a:r>
              <a:rPr sz="2400" spc="-5" dirty="0">
                <a:solidFill>
                  <a:srgbClr val="001F5F"/>
                </a:solidFill>
                <a:latin typeface="Carlito"/>
                <a:cs typeface="Carlito"/>
              </a:rPr>
              <a:t>Mechanical</a:t>
            </a:r>
            <a:endParaRPr sz="2400">
              <a:latin typeface="Carlito"/>
              <a:cs typeface="Carlito"/>
            </a:endParaRPr>
          </a:p>
          <a:p>
            <a:pPr marL="327660" lvl="2" indent="-315595">
              <a:lnSpc>
                <a:spcPct val="100000"/>
              </a:lnSpc>
              <a:spcBef>
                <a:spcPts val="575"/>
              </a:spcBef>
              <a:buAutoNum type="arabicParenR"/>
              <a:tabLst>
                <a:tab pos="328295" algn="l"/>
                <a:tab pos="1483360" algn="l"/>
              </a:tabLst>
            </a:pP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Trauma-	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a)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Accidental</a:t>
            </a:r>
            <a:endParaRPr sz="2400">
              <a:latin typeface="Carlito"/>
              <a:cs typeface="Carlito"/>
            </a:endParaRPr>
          </a:p>
          <a:p>
            <a:pPr marL="1446530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b)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Iatrogenic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dental</a:t>
            </a:r>
            <a:r>
              <a:rPr sz="2400" spc="-6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procedures</a:t>
            </a:r>
            <a:endParaRPr sz="2400">
              <a:latin typeface="Carlito"/>
              <a:cs typeface="Carlito"/>
            </a:endParaRPr>
          </a:p>
          <a:p>
            <a:pPr marL="327660" lvl="2" indent="-315595">
              <a:lnSpc>
                <a:spcPct val="100000"/>
              </a:lnSpc>
              <a:spcBef>
                <a:spcPts val="580"/>
              </a:spcBef>
              <a:buAutoNum type="arabicParenR" startAt="2"/>
              <a:tabLst>
                <a:tab pos="32829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Pathologic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wear</a:t>
            </a:r>
            <a:endParaRPr sz="2400">
              <a:latin typeface="Carlito"/>
              <a:cs typeface="Carlito"/>
            </a:endParaRPr>
          </a:p>
          <a:p>
            <a:pPr marL="327660" lvl="2" indent="-315595">
              <a:lnSpc>
                <a:spcPct val="100000"/>
              </a:lnSpc>
              <a:spcBef>
                <a:spcPts val="575"/>
              </a:spcBef>
              <a:buAutoNum type="arabicParenR" startAt="2"/>
              <a:tabLst>
                <a:tab pos="32829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Crack through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body 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tooth</a:t>
            </a:r>
            <a:endParaRPr sz="2400">
              <a:latin typeface="Carlito"/>
              <a:cs typeface="Carlito"/>
            </a:endParaRPr>
          </a:p>
          <a:p>
            <a:pPr marL="327660" lvl="2" indent="-315595">
              <a:lnSpc>
                <a:spcPct val="100000"/>
              </a:lnSpc>
              <a:spcBef>
                <a:spcPts val="575"/>
              </a:spcBef>
              <a:buAutoNum type="arabicParenR" startAt="2"/>
              <a:tabLst>
                <a:tab pos="32829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Barometric</a:t>
            </a:r>
            <a:r>
              <a:rPr sz="2400" spc="-4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changes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00" y="838200"/>
            <a:ext cx="5990844" cy="403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619353"/>
            <a:ext cx="8095615" cy="5109845"/>
          </a:xfrm>
          <a:prstGeom prst="rect">
            <a:avLst/>
          </a:prstGeom>
        </p:spPr>
        <p:txBody>
          <a:bodyPr vert="horz" wrap="square" lIns="0" tIns="1879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sz="2300" u="heavy" spc="-15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HISTOLOGIC</a:t>
            </a:r>
            <a:r>
              <a:rPr sz="2300" u="heavy" spc="-30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 FEATURES:</a:t>
            </a:r>
            <a:endParaRPr sz="2300">
              <a:latin typeface="Carlito"/>
              <a:cs typeface="Carlito"/>
            </a:endParaRPr>
          </a:p>
          <a:p>
            <a:pPr marL="286385" marR="749935" indent="-274320">
              <a:lnSpc>
                <a:spcPct val="100000"/>
              </a:lnSpc>
              <a:spcBef>
                <a:spcPts val="138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Hyperplastic tissue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is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basically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granulation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tissue,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consisting  delicate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CT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fibers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young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blood</a:t>
            </a:r>
            <a:r>
              <a:rPr sz="2300" spc="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capillaries.</a:t>
            </a:r>
            <a:endParaRPr sz="23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38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Inflammatory </a:t>
            </a:r>
            <a:r>
              <a:rPr sz="2300" spc="-15" dirty="0">
                <a:solidFill>
                  <a:srgbClr val="2F2F2F"/>
                </a:solidFill>
                <a:latin typeface="Carlito"/>
                <a:cs typeface="Carlito"/>
              </a:rPr>
              <a:t>infiltrates </a:t>
            </a:r>
            <a:r>
              <a:rPr sz="2300" spc="-135" dirty="0">
                <a:solidFill>
                  <a:srgbClr val="2F2F2F"/>
                </a:solidFill>
                <a:latin typeface="Arial"/>
                <a:cs typeface="Arial"/>
              </a:rPr>
              <a:t>–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lymphocytes, plasma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cells &amp;</a:t>
            </a:r>
            <a:r>
              <a:rPr sz="2300" spc="7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PMNLs.</a:t>
            </a:r>
            <a:endParaRPr sz="23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38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Fibroblast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and endothelial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cell </a:t>
            </a:r>
            <a:r>
              <a:rPr sz="2300" spc="-15" dirty="0">
                <a:solidFill>
                  <a:srgbClr val="2F2F2F"/>
                </a:solidFill>
                <a:latin typeface="Carlito"/>
                <a:cs typeface="Carlito"/>
              </a:rPr>
              <a:t>proliferation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prominent.</a:t>
            </a:r>
            <a:endParaRPr sz="2300">
              <a:latin typeface="Carlito"/>
              <a:cs typeface="Carlito"/>
            </a:endParaRPr>
          </a:p>
          <a:p>
            <a:pPr marL="286385" marR="156845" indent="-274320">
              <a:lnSpc>
                <a:spcPct val="100000"/>
              </a:lnSpc>
              <a:spcBef>
                <a:spcPts val="138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300" spc="-10" dirty="0">
                <a:solidFill>
                  <a:srgbClr val="CC3399"/>
                </a:solidFill>
                <a:latin typeface="Carlito"/>
                <a:cs typeface="Carlito"/>
              </a:rPr>
              <a:t>Stratified </a:t>
            </a:r>
            <a:r>
              <a:rPr sz="2300" spc="-5" dirty="0">
                <a:solidFill>
                  <a:srgbClr val="CC3399"/>
                </a:solidFill>
                <a:latin typeface="Carlito"/>
                <a:cs typeface="Carlito"/>
              </a:rPr>
              <a:t>squamous </a:t>
            </a:r>
            <a:r>
              <a:rPr sz="2300" dirty="0">
                <a:solidFill>
                  <a:srgbClr val="CC3399"/>
                </a:solidFill>
                <a:latin typeface="Carlito"/>
                <a:cs typeface="Carlito"/>
              </a:rPr>
              <a:t>type epithelial </a:t>
            </a:r>
            <a:r>
              <a:rPr sz="2300" spc="-5" dirty="0">
                <a:solidFill>
                  <a:srgbClr val="CC3399"/>
                </a:solidFill>
                <a:latin typeface="Carlito"/>
                <a:cs typeface="Carlito"/>
              </a:rPr>
              <a:t>lining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resembles </a:t>
            </a:r>
            <a:r>
              <a:rPr sz="2300" spc="-15" dirty="0">
                <a:solidFill>
                  <a:srgbClr val="2F2F2F"/>
                </a:solidFill>
                <a:latin typeface="Carlito"/>
                <a:cs typeface="Carlito"/>
              </a:rPr>
              <a:t>oral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mucosa 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with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well formed </a:t>
            </a:r>
            <a:r>
              <a:rPr sz="2300" spc="-20" dirty="0">
                <a:solidFill>
                  <a:srgbClr val="2F2F2F"/>
                </a:solidFill>
                <a:latin typeface="Carlito"/>
                <a:cs typeface="Carlito"/>
              </a:rPr>
              <a:t>rete</a:t>
            </a:r>
            <a:r>
              <a:rPr sz="2300" spc="4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pegs.</a:t>
            </a:r>
            <a:endParaRPr sz="23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38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300" spc="-15" dirty="0">
                <a:solidFill>
                  <a:srgbClr val="2F2F2F"/>
                </a:solidFill>
                <a:latin typeface="Carlito"/>
                <a:cs typeface="Carlito"/>
              </a:rPr>
              <a:t>Grafted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epithelial cells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are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believed </a:t>
            </a:r>
            <a:r>
              <a:rPr sz="2300" spc="-15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be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desquamated</a:t>
            </a:r>
            <a:r>
              <a:rPr sz="2300" spc="4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epithelial</a:t>
            </a:r>
            <a:endParaRPr sz="2300">
              <a:latin typeface="Carlito"/>
              <a:cs typeface="Carlito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Cells,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which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carried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by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saliva.</a:t>
            </a:r>
            <a:endParaRPr sz="2300">
              <a:latin typeface="Carlito"/>
              <a:cs typeface="Carlito"/>
            </a:endParaRPr>
          </a:p>
          <a:p>
            <a:pPr marL="286385" marR="5080" indent="-274320">
              <a:lnSpc>
                <a:spcPct val="100000"/>
              </a:lnSpc>
              <a:spcBef>
                <a:spcPts val="138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Origin of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these cells is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unknown. They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are degenerated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superficial 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squames, which </a:t>
            </a:r>
            <a:r>
              <a:rPr sz="2300" spc="-15" dirty="0">
                <a:solidFill>
                  <a:srgbClr val="2F2F2F"/>
                </a:solidFill>
                <a:latin typeface="Carlito"/>
                <a:cs typeface="Carlito"/>
              </a:rPr>
              <a:t>have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lost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dividing</a:t>
            </a:r>
            <a:r>
              <a:rPr sz="2300" spc="4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20" dirty="0">
                <a:solidFill>
                  <a:srgbClr val="2F2F2F"/>
                </a:solidFill>
                <a:latin typeface="Carlito"/>
                <a:cs typeface="Carlito"/>
              </a:rPr>
              <a:t>capacity.</a:t>
            </a:r>
            <a:endParaRPr sz="23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437133"/>
            <a:ext cx="5862320" cy="419608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u="heavy" spc="-10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DIAGNOSIS</a:t>
            </a:r>
            <a:endParaRPr sz="2400">
              <a:latin typeface="Carlito"/>
              <a:cs typeface="Carlito"/>
            </a:endParaRPr>
          </a:p>
          <a:p>
            <a:pPr marL="12700" algn="just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solidFill>
                  <a:srgbClr val="001F5F"/>
                </a:solidFill>
                <a:latin typeface="Carlito"/>
                <a:cs typeface="Carlito"/>
              </a:rPr>
              <a:t>Clinical</a:t>
            </a:r>
            <a:r>
              <a:rPr sz="2400" spc="-2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Carlito"/>
                <a:cs typeface="Carlito"/>
              </a:rPr>
              <a:t>Examination:</a:t>
            </a:r>
            <a:endParaRPr sz="2400">
              <a:latin typeface="Carlito"/>
              <a:cs typeface="Carlito"/>
            </a:endParaRPr>
          </a:p>
          <a:p>
            <a:pPr marL="287020" indent="-274320" algn="just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Seen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children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young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adults</a:t>
            </a:r>
            <a:endParaRPr sz="2400">
              <a:latin typeface="Carlito"/>
              <a:cs typeface="Carlito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 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freshly,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reddish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pulpal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mass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fills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most of 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chamber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or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cavity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or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even extends  beyond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confices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tooth.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C0000"/>
              </a:buClr>
              <a:buFont typeface="Wingdings"/>
              <a:buChar char=""/>
            </a:pPr>
            <a:endParaRPr sz="33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solidFill>
                  <a:srgbClr val="001F5F"/>
                </a:solidFill>
                <a:latin typeface="Carlito"/>
                <a:cs typeface="Carlito"/>
              </a:rPr>
              <a:t>Radiography:</a:t>
            </a:r>
            <a:endParaRPr sz="2400">
              <a:latin typeface="Carlito"/>
              <a:cs typeface="Carlito"/>
            </a:endParaRPr>
          </a:p>
          <a:p>
            <a:pPr marL="286385" marR="5715" indent="-274320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Large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open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cavity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with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direct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access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chamber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943600" y="4572000"/>
            <a:ext cx="2895600" cy="21229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324600" y="771144"/>
            <a:ext cx="2514600" cy="18958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1407541"/>
            <a:ext cx="2623185" cy="1672589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2400" u="heavy" spc="-4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TREATMENT: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Extraction of</a:t>
            </a:r>
            <a:r>
              <a:rPr sz="2400" spc="-114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tooth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  <a:tab pos="970915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Pulp	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extripation.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0739" y="807465"/>
            <a:ext cx="36169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Impact"/>
                <a:cs typeface="Impact"/>
              </a:rPr>
              <a:t>Gangrenous Necrosis of</a:t>
            </a:r>
            <a:r>
              <a:rPr spc="-15" dirty="0">
                <a:latin typeface="Impact"/>
                <a:cs typeface="Impact"/>
              </a:rPr>
              <a:t> </a:t>
            </a:r>
            <a:r>
              <a:rPr dirty="0">
                <a:latin typeface="Impact"/>
                <a:cs typeface="Impact"/>
              </a:rPr>
              <a:t>Pulp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1539091"/>
            <a:ext cx="7298690" cy="3380104"/>
          </a:xfrm>
          <a:prstGeom prst="rect">
            <a:avLst/>
          </a:prstGeom>
        </p:spPr>
        <p:txBody>
          <a:bodyPr vert="horz" wrap="square" lIns="0" tIns="180975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42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  <a:tab pos="2656840" algn="l"/>
                <a:tab pos="3479800" algn="l"/>
              </a:tabLst>
            </a:pP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Untreated</a:t>
            </a:r>
            <a:r>
              <a:rPr sz="2200" spc="2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pulpitis	</a:t>
            </a:r>
            <a:r>
              <a:rPr sz="2200" spc="-210" dirty="0">
                <a:solidFill>
                  <a:srgbClr val="2F2F2F"/>
                </a:solidFill>
                <a:latin typeface="Arial"/>
                <a:cs typeface="Arial"/>
              </a:rPr>
              <a:t>→	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results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complete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necrosis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200" spc="5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pulp.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2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As this is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associated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with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bacterial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infection </a:t>
            </a:r>
            <a:r>
              <a:rPr sz="2200" spc="-130" dirty="0">
                <a:solidFill>
                  <a:srgbClr val="2F2F2F"/>
                </a:solidFill>
                <a:latin typeface="Arial"/>
                <a:cs typeface="Arial"/>
              </a:rPr>
              <a:t>– </a:t>
            </a:r>
            <a:r>
              <a:rPr sz="2200" spc="-10" dirty="0">
                <a:solidFill>
                  <a:srgbClr val="CC3399"/>
                </a:solidFill>
                <a:latin typeface="Carlito"/>
                <a:cs typeface="Carlito"/>
              </a:rPr>
              <a:t>pulp</a:t>
            </a:r>
            <a:r>
              <a:rPr sz="2200" spc="100" dirty="0">
                <a:solidFill>
                  <a:srgbClr val="CC3399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CC3399"/>
                </a:solidFill>
                <a:latin typeface="Carlito"/>
                <a:cs typeface="Carlito"/>
              </a:rPr>
              <a:t>gangrene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.</a:t>
            </a:r>
            <a:endParaRPr sz="2200">
              <a:latin typeface="Carlito"/>
              <a:cs typeface="Carlito"/>
            </a:endParaRPr>
          </a:p>
          <a:p>
            <a:pPr marL="287020" marR="872490" indent="-274955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It is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associated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with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foul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odor when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pulp is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opened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for 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endodontic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treatment.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In sickle cell anemia,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blockage 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pulp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vessels</a:t>
            </a:r>
            <a:r>
              <a:rPr sz="2200" spc="4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seen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Dry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gangrene-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pulp dies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for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unexplained</a:t>
            </a:r>
            <a:r>
              <a:rPr sz="2200" spc="3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reasons.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This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may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be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due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trauma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or</a:t>
            </a:r>
            <a:r>
              <a:rPr sz="2200" spc="8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infarct.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4281" y="294729"/>
            <a:ext cx="2693936" cy="2288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31544" y="164084"/>
            <a:ext cx="273558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u="heavy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REVERSIBLE</a:t>
            </a:r>
            <a:r>
              <a:rPr sz="2500" u="heavy" spc="-2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sz="2500" u="heavy" spc="-1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PULPITIS</a:t>
            </a:r>
            <a:endParaRPr sz="2500"/>
          </a:p>
        </p:txBody>
      </p:sp>
      <p:sp>
        <p:nvSpPr>
          <p:cNvPr id="4" name="object 4"/>
          <p:cNvSpPr/>
          <p:nvPr/>
        </p:nvSpPr>
        <p:spPr>
          <a:xfrm>
            <a:off x="1036319" y="522731"/>
            <a:ext cx="2750820" cy="609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31140" y="866292"/>
            <a:ext cx="4145279" cy="4787265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15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5" dirty="0">
                <a:latin typeface="Carlito"/>
                <a:cs typeface="Carlito"/>
              </a:rPr>
              <a:t>Nature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pain </a:t>
            </a:r>
            <a:r>
              <a:rPr sz="2200" spc="-5" dirty="0">
                <a:latin typeface="Carlito"/>
                <a:cs typeface="Carlito"/>
              </a:rPr>
              <a:t>is mild &amp;</a:t>
            </a:r>
            <a:r>
              <a:rPr sz="2200" spc="2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diffuse.</a:t>
            </a:r>
            <a:endParaRPr sz="2200">
              <a:latin typeface="Carlito"/>
              <a:cs typeface="Carlito"/>
            </a:endParaRPr>
          </a:p>
          <a:p>
            <a:pPr marL="355600" marR="158750" indent="-342900">
              <a:lnSpc>
                <a:spcPct val="90000"/>
              </a:lnSpc>
              <a:spcBef>
                <a:spcPts val="13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Brief </a:t>
            </a:r>
            <a:r>
              <a:rPr sz="2200" spc="-15" dirty="0">
                <a:latin typeface="Carlito"/>
                <a:cs typeface="Carlito"/>
              </a:rPr>
              <a:t>duration </a:t>
            </a:r>
            <a:r>
              <a:rPr sz="2200" spc="-5" dirty="0">
                <a:latin typeface="Carlito"/>
                <a:cs typeface="Carlito"/>
              </a:rPr>
              <a:t>&amp; </a:t>
            </a:r>
            <a:r>
              <a:rPr sz="2200" spc="-15" dirty="0">
                <a:latin typeface="Carlito"/>
                <a:cs typeface="Carlito"/>
              </a:rPr>
              <a:t>can </a:t>
            </a:r>
            <a:r>
              <a:rPr sz="2200" spc="-5" dirty="0">
                <a:latin typeface="Carlito"/>
                <a:cs typeface="Carlito"/>
              </a:rPr>
              <a:t>be </a:t>
            </a:r>
            <a:r>
              <a:rPr sz="2200" spc="-15" dirty="0">
                <a:latin typeface="Carlito"/>
                <a:cs typeface="Carlito"/>
              </a:rPr>
              <a:t>produce  </a:t>
            </a:r>
            <a:r>
              <a:rPr sz="2200" spc="-10" dirty="0">
                <a:latin typeface="Carlito"/>
                <a:cs typeface="Carlito"/>
              </a:rPr>
              <a:t>cold stimuli that </a:t>
            </a:r>
            <a:r>
              <a:rPr sz="2200" spc="-5" dirty="0">
                <a:latin typeface="Carlito"/>
                <a:cs typeface="Carlito"/>
              </a:rPr>
              <a:t>elicits the </a:t>
            </a:r>
            <a:r>
              <a:rPr sz="2200" spc="-10" dirty="0">
                <a:latin typeface="Carlito"/>
                <a:cs typeface="Carlito"/>
              </a:rPr>
              <a:t>pain  </a:t>
            </a:r>
            <a:r>
              <a:rPr sz="2200" spc="-30" dirty="0">
                <a:latin typeface="Carlito"/>
                <a:cs typeface="Carlito"/>
              </a:rPr>
              <a:t>mostly, </a:t>
            </a:r>
            <a:r>
              <a:rPr sz="2200" spc="-5" dirty="0">
                <a:latin typeface="Carlito"/>
                <a:cs typeface="Carlito"/>
              </a:rPr>
              <a:t>although hot, </a:t>
            </a:r>
            <a:r>
              <a:rPr sz="2200" spc="-15" dirty="0">
                <a:latin typeface="Carlito"/>
                <a:cs typeface="Carlito"/>
              </a:rPr>
              <a:t>sweet </a:t>
            </a:r>
            <a:r>
              <a:rPr sz="2200" spc="-10" dirty="0">
                <a:latin typeface="Carlito"/>
                <a:cs typeface="Carlito"/>
              </a:rPr>
              <a:t>or  </a:t>
            </a:r>
            <a:r>
              <a:rPr sz="2200" spc="-5" dirty="0">
                <a:latin typeface="Carlito"/>
                <a:cs typeface="Carlito"/>
              </a:rPr>
              <a:t>sour </a:t>
            </a:r>
            <a:r>
              <a:rPr sz="2200" spc="-15" dirty="0">
                <a:latin typeface="Carlito"/>
                <a:cs typeface="Carlito"/>
              </a:rPr>
              <a:t>food </a:t>
            </a:r>
            <a:r>
              <a:rPr sz="2200" spc="-20" dirty="0">
                <a:latin typeface="Carlito"/>
                <a:cs typeface="Carlito"/>
              </a:rPr>
              <a:t>may </a:t>
            </a:r>
            <a:r>
              <a:rPr sz="2200" spc="-5" dirty="0">
                <a:latin typeface="Carlito"/>
                <a:cs typeface="Carlito"/>
              </a:rPr>
              <a:t>also </a:t>
            </a:r>
            <a:r>
              <a:rPr sz="2200" spc="-10" dirty="0">
                <a:latin typeface="Carlito"/>
                <a:cs typeface="Carlito"/>
              </a:rPr>
              <a:t>initiate </a:t>
            </a:r>
            <a:r>
              <a:rPr sz="2200" spc="-5" dirty="0">
                <a:latin typeface="Carlito"/>
                <a:cs typeface="Carlito"/>
              </a:rPr>
              <a:t>the  </a:t>
            </a:r>
            <a:r>
              <a:rPr sz="2200" spc="-10" dirty="0">
                <a:latin typeface="Carlito"/>
                <a:cs typeface="Carlito"/>
              </a:rPr>
              <a:t>pain.</a:t>
            </a:r>
            <a:endParaRPr sz="2200">
              <a:latin typeface="Carlito"/>
              <a:cs typeface="Carlito"/>
            </a:endParaRPr>
          </a:p>
          <a:p>
            <a:pPr marL="355600" marR="5080" indent="-342900">
              <a:lnSpc>
                <a:spcPts val="2380"/>
              </a:lnSpc>
              <a:spcBef>
                <a:spcPts val="13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Once stimulus </a:t>
            </a:r>
            <a:r>
              <a:rPr sz="2200" spc="-5" dirty="0">
                <a:latin typeface="Carlito"/>
                <a:cs typeface="Carlito"/>
              </a:rPr>
              <a:t>is </a:t>
            </a:r>
            <a:r>
              <a:rPr sz="2200" spc="-10" dirty="0">
                <a:latin typeface="Carlito"/>
                <a:cs typeface="Carlito"/>
              </a:rPr>
              <a:t>removed, pain </a:t>
            </a:r>
            <a:r>
              <a:rPr sz="2200" spc="-5" dirty="0">
                <a:latin typeface="Carlito"/>
                <a:cs typeface="Carlito"/>
              </a:rPr>
              <a:t>is  usually</a:t>
            </a:r>
            <a:r>
              <a:rPr sz="2200" spc="-2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subsides.</a:t>
            </a:r>
            <a:endParaRPr sz="2200">
              <a:latin typeface="Carlito"/>
              <a:cs typeface="Carlito"/>
            </a:endParaRPr>
          </a:p>
          <a:p>
            <a:pPr marL="355600" marR="271780" indent="-342900">
              <a:lnSpc>
                <a:spcPts val="2380"/>
              </a:lnSpc>
              <a:spcBef>
                <a:spcPts val="13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45" dirty="0">
                <a:latin typeface="Carlito"/>
                <a:cs typeface="Carlito"/>
              </a:rPr>
              <a:t>Tooth </a:t>
            </a:r>
            <a:r>
              <a:rPr sz="2200" spc="-5" dirty="0">
                <a:latin typeface="Carlito"/>
                <a:cs typeface="Carlito"/>
              </a:rPr>
              <a:t>responds </a:t>
            </a:r>
            <a:r>
              <a:rPr sz="2200" spc="-20" dirty="0">
                <a:latin typeface="Carlito"/>
                <a:cs typeface="Carlito"/>
              </a:rPr>
              <a:t>to </a:t>
            </a:r>
            <a:r>
              <a:rPr sz="2200" spc="-5" dirty="0">
                <a:latin typeface="Carlito"/>
                <a:cs typeface="Carlito"/>
              </a:rPr>
              <a:t>electric </a:t>
            </a:r>
            <a:r>
              <a:rPr sz="2200" spc="-10" dirty="0">
                <a:latin typeface="Carlito"/>
                <a:cs typeface="Carlito"/>
              </a:rPr>
              <a:t>pulp  </a:t>
            </a:r>
            <a:r>
              <a:rPr sz="2200" spc="-15" dirty="0">
                <a:latin typeface="Carlito"/>
                <a:cs typeface="Carlito"/>
              </a:rPr>
              <a:t>tester at </a:t>
            </a:r>
            <a:r>
              <a:rPr sz="2200" spc="-10" dirty="0">
                <a:latin typeface="Carlito"/>
                <a:cs typeface="Carlito"/>
              </a:rPr>
              <a:t>lower</a:t>
            </a:r>
            <a:r>
              <a:rPr sz="2200" spc="4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currents.</a:t>
            </a:r>
            <a:endParaRPr sz="2200">
              <a:latin typeface="Carlito"/>
              <a:cs typeface="Carlito"/>
            </a:endParaRPr>
          </a:p>
          <a:p>
            <a:pPr marL="355600" marR="257175" indent="-342900" algn="just">
              <a:lnSpc>
                <a:spcPts val="2380"/>
              </a:lnSpc>
              <a:spcBef>
                <a:spcPts val="1315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5" dirty="0">
                <a:latin typeface="Carlito"/>
                <a:cs typeface="Carlito"/>
              </a:rPr>
              <a:t>Reversible </a:t>
            </a:r>
            <a:r>
              <a:rPr sz="2200" spc="-10" dirty="0">
                <a:latin typeface="Carlito"/>
                <a:cs typeface="Carlito"/>
              </a:rPr>
              <a:t>pulpitis </a:t>
            </a:r>
            <a:r>
              <a:rPr sz="2200" spc="-5" dirty="0">
                <a:latin typeface="Carlito"/>
                <a:cs typeface="Carlito"/>
              </a:rPr>
              <a:t>if </a:t>
            </a:r>
            <a:r>
              <a:rPr sz="2200" spc="-10" dirty="0">
                <a:latin typeface="Carlito"/>
                <a:cs typeface="Carlito"/>
              </a:rPr>
              <a:t>allowed </a:t>
            </a:r>
            <a:r>
              <a:rPr sz="2200" spc="-20" dirty="0">
                <a:latin typeface="Carlito"/>
                <a:cs typeface="Carlito"/>
              </a:rPr>
              <a:t>to  </a:t>
            </a:r>
            <a:r>
              <a:rPr sz="2200" spc="-15" dirty="0">
                <a:latin typeface="Carlito"/>
                <a:cs typeface="Carlito"/>
              </a:rPr>
              <a:t>progress can </a:t>
            </a:r>
            <a:r>
              <a:rPr sz="2200" spc="-5" dirty="0">
                <a:latin typeface="Carlito"/>
                <a:cs typeface="Carlito"/>
              </a:rPr>
              <a:t>led </a:t>
            </a:r>
            <a:r>
              <a:rPr sz="2200" spc="-15" dirty="0">
                <a:latin typeface="Carlito"/>
                <a:cs typeface="Carlito"/>
              </a:rPr>
              <a:t>to irreversible  </a:t>
            </a:r>
            <a:r>
              <a:rPr sz="2200" spc="-10" dirty="0">
                <a:latin typeface="Carlito"/>
                <a:cs typeface="Carlito"/>
              </a:rPr>
              <a:t>pulpitis.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74988" y="294729"/>
            <a:ext cx="2955744" cy="2288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41746" y="164084"/>
            <a:ext cx="298894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IRREVERSIBLE</a:t>
            </a:r>
            <a:r>
              <a:rPr sz="2500" u="heavy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500" u="heavy" spc="-1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PULPITIS</a:t>
            </a:r>
            <a:endParaRPr sz="2500">
              <a:latin typeface="Carlito"/>
              <a:cs typeface="Carlito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346191" y="522731"/>
            <a:ext cx="3003804" cy="609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686427" y="1001013"/>
            <a:ext cx="4248785" cy="3982085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marR="137160" indent="-342900" algn="just">
              <a:lnSpc>
                <a:spcPts val="2380"/>
              </a:lnSpc>
              <a:spcBef>
                <a:spcPts val="390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Sharp, </a:t>
            </a:r>
            <a:r>
              <a:rPr sz="2200" spc="-15" dirty="0">
                <a:latin typeface="Carlito"/>
                <a:cs typeface="Carlito"/>
              </a:rPr>
              <a:t>severe, </a:t>
            </a:r>
            <a:r>
              <a:rPr sz="2200" spc="-10" dirty="0">
                <a:latin typeface="Carlito"/>
                <a:cs typeface="Carlito"/>
              </a:rPr>
              <a:t>radiating pain of  </a:t>
            </a:r>
            <a:r>
              <a:rPr sz="2200" spc="-5" dirty="0">
                <a:latin typeface="Carlito"/>
                <a:cs typeface="Carlito"/>
              </a:rPr>
              <a:t>long </a:t>
            </a:r>
            <a:r>
              <a:rPr sz="2200" spc="-15" dirty="0">
                <a:latin typeface="Carlito"/>
                <a:cs typeface="Carlito"/>
              </a:rPr>
              <a:t>duration </a:t>
            </a:r>
            <a:r>
              <a:rPr sz="2200" spc="-5" dirty="0">
                <a:latin typeface="Carlito"/>
                <a:cs typeface="Carlito"/>
              </a:rPr>
              <a:t>&amp; varying</a:t>
            </a:r>
            <a:r>
              <a:rPr sz="2200" spc="-30" dirty="0">
                <a:latin typeface="Carlito"/>
                <a:cs typeface="Carlito"/>
              </a:rPr>
              <a:t> </a:t>
            </a:r>
            <a:r>
              <a:rPr sz="2200" spc="-25" dirty="0">
                <a:latin typeface="Carlito"/>
                <a:cs typeface="Carlito"/>
              </a:rPr>
              <a:t>intensity.</a:t>
            </a:r>
            <a:endParaRPr sz="2200">
              <a:latin typeface="Carlito"/>
              <a:cs typeface="Carlito"/>
            </a:endParaRPr>
          </a:p>
          <a:p>
            <a:pPr marL="355600" indent="-342900" algn="just">
              <a:lnSpc>
                <a:spcPts val="2510"/>
              </a:lnSpc>
              <a:spcBef>
                <a:spcPts val="885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5" dirty="0">
                <a:latin typeface="Carlito"/>
                <a:cs typeface="Carlito"/>
              </a:rPr>
              <a:t>Pain </a:t>
            </a:r>
            <a:r>
              <a:rPr sz="2200" spc="-10" dirty="0">
                <a:latin typeface="Carlito"/>
                <a:cs typeface="Carlito"/>
              </a:rPr>
              <a:t>continues </a:t>
            </a:r>
            <a:r>
              <a:rPr sz="2200" spc="-15" dirty="0">
                <a:latin typeface="Carlito"/>
                <a:cs typeface="Carlito"/>
              </a:rPr>
              <a:t>even after</a:t>
            </a:r>
            <a:r>
              <a:rPr sz="2200" spc="5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the</a:t>
            </a:r>
            <a:endParaRPr sz="2200">
              <a:latin typeface="Carlito"/>
              <a:cs typeface="Carlito"/>
            </a:endParaRPr>
          </a:p>
          <a:p>
            <a:pPr marL="355600" algn="just">
              <a:lnSpc>
                <a:spcPts val="2510"/>
              </a:lnSpc>
            </a:pPr>
            <a:r>
              <a:rPr sz="2200" spc="-10" dirty="0">
                <a:latin typeface="Carlito"/>
                <a:cs typeface="Carlito"/>
              </a:rPr>
              <a:t>stimulus </a:t>
            </a:r>
            <a:r>
              <a:rPr sz="2200" spc="-5" dirty="0">
                <a:latin typeface="Carlito"/>
                <a:cs typeface="Carlito"/>
              </a:rPr>
              <a:t>is</a:t>
            </a:r>
            <a:r>
              <a:rPr sz="2200" spc="5" dirty="0">
                <a:latin typeface="Carlito"/>
                <a:cs typeface="Carlito"/>
              </a:rPr>
              <a:t> </a:t>
            </a:r>
            <a:r>
              <a:rPr sz="2200" spc="-15" dirty="0">
                <a:latin typeface="Carlito"/>
                <a:cs typeface="Carlito"/>
              </a:rPr>
              <a:t>removed.</a:t>
            </a:r>
            <a:endParaRPr sz="2200">
              <a:latin typeface="Carlito"/>
              <a:cs typeface="Carlito"/>
            </a:endParaRPr>
          </a:p>
          <a:p>
            <a:pPr marL="355600" marR="5080" indent="-342900" algn="just">
              <a:lnSpc>
                <a:spcPts val="2380"/>
              </a:lnSpc>
              <a:spcBef>
                <a:spcPts val="1220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5" dirty="0">
                <a:latin typeface="Carlito"/>
                <a:cs typeface="Carlito"/>
              </a:rPr>
              <a:t>Pain may </a:t>
            </a:r>
            <a:r>
              <a:rPr sz="2200" spc="-20" dirty="0">
                <a:latin typeface="Carlito"/>
                <a:cs typeface="Carlito"/>
              </a:rPr>
              <a:t>exacerbate </a:t>
            </a:r>
            <a:r>
              <a:rPr sz="2200" spc="-5" dirty="0">
                <a:latin typeface="Carlito"/>
                <a:cs typeface="Carlito"/>
              </a:rPr>
              <a:t>with </a:t>
            </a:r>
            <a:r>
              <a:rPr sz="2200" spc="-10" dirty="0">
                <a:latin typeface="Carlito"/>
                <a:cs typeface="Carlito"/>
              </a:rPr>
              <a:t>bending  </a:t>
            </a:r>
            <a:r>
              <a:rPr sz="2200" spc="-15" dirty="0">
                <a:latin typeface="Carlito"/>
                <a:cs typeface="Carlito"/>
              </a:rPr>
              <a:t>over </a:t>
            </a:r>
            <a:r>
              <a:rPr sz="2200" spc="-5" dirty="0">
                <a:latin typeface="Carlito"/>
                <a:cs typeface="Carlito"/>
              </a:rPr>
              <a:t>or lying</a:t>
            </a:r>
            <a:r>
              <a:rPr sz="2200" spc="1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down..</a:t>
            </a:r>
            <a:endParaRPr sz="2200">
              <a:latin typeface="Carlito"/>
              <a:cs typeface="Carlito"/>
            </a:endParaRPr>
          </a:p>
          <a:p>
            <a:pPr marL="355600" marR="54610" indent="-342900" algn="just">
              <a:lnSpc>
                <a:spcPts val="2380"/>
              </a:lnSpc>
              <a:spcBef>
                <a:spcPts val="1185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10" dirty="0">
                <a:latin typeface="Carlito"/>
                <a:cs typeface="Carlito"/>
              </a:rPr>
              <a:t>Increased by stimulus, </a:t>
            </a:r>
            <a:r>
              <a:rPr sz="2200" spc="-25" dirty="0">
                <a:latin typeface="Carlito"/>
                <a:cs typeface="Carlito"/>
              </a:rPr>
              <a:t>like </a:t>
            </a:r>
            <a:r>
              <a:rPr sz="2200" spc="-10" dirty="0">
                <a:latin typeface="Carlito"/>
                <a:cs typeface="Carlito"/>
              </a:rPr>
              <a:t>heat </a:t>
            </a:r>
            <a:r>
              <a:rPr sz="2200" spc="-5" dirty="0">
                <a:latin typeface="Carlito"/>
                <a:cs typeface="Carlito"/>
              </a:rPr>
              <a:t>&amp;  </a:t>
            </a:r>
            <a:r>
              <a:rPr sz="2200" spc="-15" dirty="0">
                <a:latin typeface="Carlito"/>
                <a:cs typeface="Carlito"/>
              </a:rPr>
              <a:t>at </a:t>
            </a:r>
            <a:r>
              <a:rPr sz="2200" spc="-5" dirty="0">
                <a:latin typeface="Carlito"/>
                <a:cs typeface="Carlito"/>
              </a:rPr>
              <a:t>times </a:t>
            </a:r>
            <a:r>
              <a:rPr sz="2200" spc="-10" dirty="0">
                <a:latin typeface="Carlito"/>
                <a:cs typeface="Carlito"/>
              </a:rPr>
              <a:t>relieved by cold although  </a:t>
            </a:r>
            <a:r>
              <a:rPr sz="2200" spc="-5" dirty="0">
                <a:latin typeface="Carlito"/>
                <a:cs typeface="Carlito"/>
              </a:rPr>
              <a:t>the </a:t>
            </a:r>
            <a:r>
              <a:rPr sz="2200" spc="-15" dirty="0">
                <a:latin typeface="Carlito"/>
                <a:cs typeface="Carlito"/>
              </a:rPr>
              <a:t>cold </a:t>
            </a:r>
            <a:r>
              <a:rPr sz="2200" spc="-20" dirty="0">
                <a:latin typeface="Carlito"/>
                <a:cs typeface="Carlito"/>
              </a:rPr>
              <a:t>may </a:t>
            </a:r>
            <a:r>
              <a:rPr sz="2200" spc="-10" dirty="0">
                <a:latin typeface="Carlito"/>
                <a:cs typeface="Carlito"/>
              </a:rPr>
              <a:t>intensify </a:t>
            </a:r>
            <a:r>
              <a:rPr sz="2200" spc="-5" dirty="0">
                <a:latin typeface="Carlito"/>
                <a:cs typeface="Carlito"/>
              </a:rPr>
              <a:t>the</a:t>
            </a:r>
            <a:r>
              <a:rPr sz="2200" spc="65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pain.</a:t>
            </a:r>
            <a:endParaRPr sz="2200">
              <a:latin typeface="Carlito"/>
              <a:cs typeface="Carlito"/>
            </a:endParaRPr>
          </a:p>
          <a:p>
            <a:pPr marL="355600" marR="37465" indent="-342900" algn="just">
              <a:lnSpc>
                <a:spcPts val="2380"/>
              </a:lnSpc>
              <a:spcBef>
                <a:spcPts val="1175"/>
              </a:spcBef>
              <a:buFont typeface="Arial"/>
              <a:buChar char="•"/>
              <a:tabLst>
                <a:tab pos="355600" algn="l"/>
              </a:tabLst>
            </a:pPr>
            <a:r>
              <a:rPr sz="2200" spc="-5" dirty="0">
                <a:latin typeface="Carlito"/>
                <a:cs typeface="Carlito"/>
              </a:rPr>
              <a:t>When </a:t>
            </a:r>
            <a:r>
              <a:rPr sz="2200" spc="-15" dirty="0">
                <a:latin typeface="Carlito"/>
                <a:cs typeface="Carlito"/>
              </a:rPr>
              <a:t>infection extends </a:t>
            </a:r>
            <a:r>
              <a:rPr sz="2200" spc="-20" dirty="0">
                <a:latin typeface="Carlito"/>
                <a:cs typeface="Carlito"/>
              </a:rPr>
              <a:t>into </a:t>
            </a:r>
            <a:r>
              <a:rPr sz="2200" spc="-5" dirty="0">
                <a:latin typeface="Carlito"/>
                <a:cs typeface="Carlito"/>
              </a:rPr>
              <a:t>PDL -  </a:t>
            </a:r>
            <a:r>
              <a:rPr sz="2200" spc="-10" dirty="0">
                <a:latin typeface="Carlito"/>
                <a:cs typeface="Carlito"/>
              </a:rPr>
              <a:t>apical</a:t>
            </a:r>
            <a:r>
              <a:rPr sz="2200" spc="-20" dirty="0">
                <a:latin typeface="Carlito"/>
                <a:cs typeface="Carlito"/>
              </a:rPr>
              <a:t> </a:t>
            </a:r>
            <a:r>
              <a:rPr sz="2200" spc="-10" dirty="0">
                <a:latin typeface="Carlito"/>
                <a:cs typeface="Carlito"/>
              </a:rPr>
              <a:t>periodontitis.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2687599"/>
            <a:ext cx="2714625" cy="1306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100"/>
              </a:lnSpc>
              <a:spcBef>
                <a:spcPts val="100"/>
              </a:spcBef>
            </a:pPr>
            <a:r>
              <a:rPr sz="2800" spc="-5" dirty="0">
                <a:latin typeface="Impact"/>
                <a:cs typeface="Impact"/>
              </a:rPr>
              <a:t>Diseases </a:t>
            </a:r>
            <a:r>
              <a:rPr sz="2800" spc="-10" dirty="0">
                <a:latin typeface="Impact"/>
                <a:cs typeface="Impact"/>
              </a:rPr>
              <a:t>Of  </a:t>
            </a:r>
            <a:r>
              <a:rPr sz="2800" spc="-5" dirty="0">
                <a:latin typeface="Impact"/>
                <a:cs typeface="Impact"/>
              </a:rPr>
              <a:t>Periapical</a:t>
            </a:r>
            <a:r>
              <a:rPr sz="2800" spc="-65" dirty="0">
                <a:latin typeface="Impact"/>
                <a:cs typeface="Impact"/>
              </a:rPr>
              <a:t> </a:t>
            </a:r>
            <a:r>
              <a:rPr sz="2800" spc="-5" dirty="0">
                <a:latin typeface="Impact"/>
                <a:cs typeface="Impact"/>
              </a:rPr>
              <a:t>Tissues</a:t>
            </a:r>
            <a:endParaRPr sz="2800">
              <a:latin typeface="Impact"/>
              <a:cs typeface="Impac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962400" y="685800"/>
            <a:ext cx="5000244" cy="57348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1633473"/>
            <a:ext cx="7387590" cy="273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955" algn="just">
              <a:lnSpc>
                <a:spcPct val="100000"/>
              </a:lnSpc>
              <a:spcBef>
                <a:spcPts val="100"/>
              </a:spcBef>
              <a:buClr>
                <a:srgbClr val="AC0000"/>
              </a:buClr>
              <a:buFont typeface="Arial"/>
              <a:buChar char="•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Once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infection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has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established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the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dental pulp, spread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process can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be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one direction-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through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root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canals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into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periapical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region.</a:t>
            </a:r>
            <a:endParaRPr sz="2400">
              <a:latin typeface="Carlito"/>
              <a:cs typeface="Carlito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Arial"/>
              <a:buChar char="•"/>
              <a:tabLst>
                <a:tab pos="287655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Number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different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tissue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reaction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may </a:t>
            </a:r>
            <a:r>
              <a:rPr sz="2400" spc="-40" dirty="0">
                <a:solidFill>
                  <a:srgbClr val="2F2F2F"/>
                </a:solidFill>
                <a:latin typeface="Carlito"/>
                <a:cs typeface="Carlito"/>
              </a:rPr>
              <a:t>occur,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depending upon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variety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400" spc="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circumstances.</a:t>
            </a:r>
            <a:endParaRPr sz="2400">
              <a:latin typeface="Carlito"/>
              <a:cs typeface="Carlito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Arial"/>
              <a:buChar char="•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Subtle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transformation from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one type of lesion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into 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another type in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most</a:t>
            </a:r>
            <a:r>
              <a:rPr sz="2400" spc="-4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cases.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06671" y="358597"/>
            <a:ext cx="85915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Pu</a:t>
            </a:r>
            <a:r>
              <a:rPr sz="2000" b="1" spc="-10" dirty="0">
                <a:latin typeface="Times New Roman"/>
                <a:cs typeface="Times New Roman"/>
              </a:rPr>
              <a:t>l</a:t>
            </a:r>
            <a:r>
              <a:rPr sz="2000" b="1" dirty="0">
                <a:latin typeface="Times New Roman"/>
                <a:cs typeface="Times New Roman"/>
              </a:rPr>
              <a:t>pit</a:t>
            </a:r>
            <a:r>
              <a:rPr sz="2000" b="1" spc="-1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014215" y="1101852"/>
            <a:ext cx="1114425" cy="96520"/>
            <a:chOff x="4014215" y="1101852"/>
            <a:chExt cx="1114425" cy="96520"/>
          </a:xfrm>
        </p:grpSpPr>
        <p:sp>
          <p:nvSpPr>
            <p:cNvPr id="4" name="object 4"/>
            <p:cNvSpPr/>
            <p:nvPr/>
          </p:nvSpPr>
          <p:spPr>
            <a:xfrm>
              <a:off x="4018787" y="1106424"/>
              <a:ext cx="1104900" cy="86995"/>
            </a:xfrm>
            <a:custGeom>
              <a:avLst/>
              <a:gdLst/>
              <a:ahLst/>
              <a:cxnLst/>
              <a:rect l="l" t="t" r="r" b="b"/>
              <a:pathLst>
                <a:path w="1104900" h="86994">
                  <a:moveTo>
                    <a:pt x="830707" y="0"/>
                  </a:moveTo>
                  <a:lnTo>
                    <a:pt x="830707" y="21716"/>
                  </a:lnTo>
                  <a:lnTo>
                    <a:pt x="274192" y="21716"/>
                  </a:lnTo>
                  <a:lnTo>
                    <a:pt x="274192" y="0"/>
                  </a:lnTo>
                  <a:lnTo>
                    <a:pt x="0" y="43434"/>
                  </a:lnTo>
                  <a:lnTo>
                    <a:pt x="274192" y="86867"/>
                  </a:lnTo>
                  <a:lnTo>
                    <a:pt x="274192" y="65150"/>
                  </a:lnTo>
                  <a:lnTo>
                    <a:pt x="830707" y="65150"/>
                  </a:lnTo>
                  <a:lnTo>
                    <a:pt x="830707" y="86867"/>
                  </a:lnTo>
                  <a:lnTo>
                    <a:pt x="1104900" y="43434"/>
                  </a:lnTo>
                  <a:lnTo>
                    <a:pt x="8307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018787" y="1106424"/>
              <a:ext cx="1104900" cy="86995"/>
            </a:xfrm>
            <a:custGeom>
              <a:avLst/>
              <a:gdLst/>
              <a:ahLst/>
              <a:cxnLst/>
              <a:rect l="l" t="t" r="r" b="b"/>
              <a:pathLst>
                <a:path w="1104900" h="86994">
                  <a:moveTo>
                    <a:pt x="0" y="43434"/>
                  </a:moveTo>
                  <a:lnTo>
                    <a:pt x="274192" y="0"/>
                  </a:lnTo>
                  <a:lnTo>
                    <a:pt x="274192" y="21716"/>
                  </a:lnTo>
                  <a:lnTo>
                    <a:pt x="830707" y="21716"/>
                  </a:lnTo>
                  <a:lnTo>
                    <a:pt x="830707" y="0"/>
                  </a:lnTo>
                  <a:lnTo>
                    <a:pt x="1104900" y="43434"/>
                  </a:lnTo>
                  <a:lnTo>
                    <a:pt x="830707" y="86867"/>
                  </a:lnTo>
                  <a:lnTo>
                    <a:pt x="830707" y="65150"/>
                  </a:lnTo>
                  <a:lnTo>
                    <a:pt x="274192" y="65150"/>
                  </a:lnTo>
                  <a:lnTo>
                    <a:pt x="274192" y="86867"/>
                  </a:lnTo>
                  <a:lnTo>
                    <a:pt x="0" y="4343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243833" y="873632"/>
            <a:ext cx="2795270" cy="12750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  <a:tabLst>
                <a:tab pos="2004060" algn="l"/>
              </a:tabLst>
            </a:pPr>
            <a:r>
              <a:rPr sz="2000" dirty="0">
                <a:latin typeface="Times New Roman"/>
                <a:cs typeface="Times New Roman"/>
              </a:rPr>
              <a:t>Ac</a:t>
            </a:r>
            <a:r>
              <a:rPr sz="2000" spc="5" dirty="0">
                <a:latin typeface="Times New Roman"/>
                <a:cs typeface="Times New Roman"/>
              </a:rPr>
              <a:t>u</a:t>
            </a:r>
            <a:r>
              <a:rPr sz="2000" dirty="0">
                <a:latin typeface="Times New Roman"/>
                <a:cs typeface="Times New Roman"/>
              </a:rPr>
              <a:t>te	ch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10" dirty="0">
                <a:latin typeface="Times New Roman"/>
                <a:cs typeface="Times New Roman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ic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00">
              <a:latin typeface="Times New Roman"/>
              <a:cs typeface="Times New Roman"/>
            </a:endParaRPr>
          </a:p>
          <a:p>
            <a:pPr marR="59055" algn="ctr">
              <a:lnSpc>
                <a:spcPts val="2385"/>
              </a:lnSpc>
            </a:pPr>
            <a:r>
              <a:rPr sz="2000" b="1" dirty="0">
                <a:latin typeface="Times New Roman"/>
                <a:cs typeface="Times New Roman"/>
              </a:rPr>
              <a:t>Apical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periodontitis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ts val="2385"/>
              </a:lnSpc>
              <a:tabLst>
                <a:tab pos="2004060" algn="l"/>
              </a:tabLst>
            </a:pPr>
            <a:r>
              <a:rPr sz="2000" dirty="0">
                <a:latin typeface="Times New Roman"/>
                <a:cs typeface="Times New Roman"/>
              </a:rPr>
              <a:t>Ac</a:t>
            </a:r>
            <a:r>
              <a:rPr sz="2000" spc="5" dirty="0">
                <a:latin typeface="Times New Roman"/>
                <a:cs typeface="Times New Roman"/>
              </a:rPr>
              <a:t>u</a:t>
            </a:r>
            <a:r>
              <a:rPr sz="2000" dirty="0">
                <a:latin typeface="Times New Roman"/>
                <a:cs typeface="Times New Roman"/>
              </a:rPr>
              <a:t>te	ch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10" dirty="0">
                <a:latin typeface="Times New Roman"/>
                <a:cs typeface="Times New Roman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ic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014215" y="2046732"/>
            <a:ext cx="1114425" cy="96520"/>
            <a:chOff x="4014215" y="2046732"/>
            <a:chExt cx="1114425" cy="96520"/>
          </a:xfrm>
        </p:grpSpPr>
        <p:sp>
          <p:nvSpPr>
            <p:cNvPr id="8" name="object 8"/>
            <p:cNvSpPr/>
            <p:nvPr/>
          </p:nvSpPr>
          <p:spPr>
            <a:xfrm>
              <a:off x="4018787" y="2051304"/>
              <a:ext cx="1104900" cy="86995"/>
            </a:xfrm>
            <a:custGeom>
              <a:avLst/>
              <a:gdLst/>
              <a:ahLst/>
              <a:cxnLst/>
              <a:rect l="l" t="t" r="r" b="b"/>
              <a:pathLst>
                <a:path w="1104900" h="86994">
                  <a:moveTo>
                    <a:pt x="830707" y="0"/>
                  </a:moveTo>
                  <a:lnTo>
                    <a:pt x="830707" y="21717"/>
                  </a:lnTo>
                  <a:lnTo>
                    <a:pt x="274192" y="21717"/>
                  </a:lnTo>
                  <a:lnTo>
                    <a:pt x="274192" y="0"/>
                  </a:lnTo>
                  <a:lnTo>
                    <a:pt x="0" y="43434"/>
                  </a:lnTo>
                  <a:lnTo>
                    <a:pt x="274192" y="86868"/>
                  </a:lnTo>
                  <a:lnTo>
                    <a:pt x="274192" y="65150"/>
                  </a:lnTo>
                  <a:lnTo>
                    <a:pt x="830707" y="65150"/>
                  </a:lnTo>
                  <a:lnTo>
                    <a:pt x="830707" y="86868"/>
                  </a:lnTo>
                  <a:lnTo>
                    <a:pt x="1104900" y="43434"/>
                  </a:lnTo>
                  <a:lnTo>
                    <a:pt x="8307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018787" y="2051304"/>
              <a:ext cx="1104900" cy="86995"/>
            </a:xfrm>
            <a:custGeom>
              <a:avLst/>
              <a:gdLst/>
              <a:ahLst/>
              <a:cxnLst/>
              <a:rect l="l" t="t" r="r" b="b"/>
              <a:pathLst>
                <a:path w="1104900" h="86994">
                  <a:moveTo>
                    <a:pt x="0" y="43434"/>
                  </a:moveTo>
                  <a:lnTo>
                    <a:pt x="274192" y="0"/>
                  </a:lnTo>
                  <a:lnTo>
                    <a:pt x="274192" y="21717"/>
                  </a:lnTo>
                  <a:lnTo>
                    <a:pt x="830707" y="21717"/>
                  </a:lnTo>
                  <a:lnTo>
                    <a:pt x="830707" y="0"/>
                  </a:lnTo>
                  <a:lnTo>
                    <a:pt x="1104900" y="43434"/>
                  </a:lnTo>
                  <a:lnTo>
                    <a:pt x="830707" y="86868"/>
                  </a:lnTo>
                  <a:lnTo>
                    <a:pt x="830707" y="65150"/>
                  </a:lnTo>
                  <a:lnTo>
                    <a:pt x="274192" y="65150"/>
                  </a:lnTo>
                  <a:lnTo>
                    <a:pt x="274192" y="86868"/>
                  </a:lnTo>
                  <a:lnTo>
                    <a:pt x="0" y="4343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894080" y="2465679"/>
            <a:ext cx="2795270" cy="71437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R="57150" algn="ctr">
              <a:lnSpc>
                <a:spcPct val="100000"/>
              </a:lnSpc>
              <a:spcBef>
                <a:spcPts val="409"/>
              </a:spcBef>
            </a:pPr>
            <a:r>
              <a:rPr sz="2000" b="1" dirty="0">
                <a:latin typeface="Times New Roman"/>
                <a:cs typeface="Times New Roman"/>
              </a:rPr>
              <a:t>Periapical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abscess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310"/>
              </a:spcBef>
              <a:tabLst>
                <a:tab pos="2004060" algn="l"/>
              </a:tabLst>
            </a:pPr>
            <a:r>
              <a:rPr sz="2000" dirty="0">
                <a:latin typeface="Times New Roman"/>
                <a:cs typeface="Times New Roman"/>
              </a:rPr>
              <a:t>Ac</a:t>
            </a:r>
            <a:r>
              <a:rPr sz="2000" spc="5" dirty="0">
                <a:latin typeface="Times New Roman"/>
                <a:cs typeface="Times New Roman"/>
              </a:rPr>
              <a:t>u</a:t>
            </a:r>
            <a:r>
              <a:rPr sz="2000" dirty="0">
                <a:latin typeface="Times New Roman"/>
                <a:cs typeface="Times New Roman"/>
              </a:rPr>
              <a:t>te	ch</a:t>
            </a:r>
            <a:r>
              <a:rPr sz="2000" spc="5" dirty="0">
                <a:latin typeface="Times New Roman"/>
                <a:cs typeface="Times New Roman"/>
              </a:rPr>
              <a:t>r</a:t>
            </a: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10" dirty="0">
                <a:latin typeface="Times New Roman"/>
                <a:cs typeface="Times New Roman"/>
              </a:rPr>
              <a:t>n</a:t>
            </a:r>
            <a:r>
              <a:rPr sz="2000" dirty="0">
                <a:latin typeface="Times New Roman"/>
                <a:cs typeface="Times New Roman"/>
              </a:rPr>
              <a:t>ic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27370" y="2591816"/>
            <a:ext cx="23755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Periapical</a:t>
            </a:r>
            <a:r>
              <a:rPr sz="2000" b="1" spc="-9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granuloma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26073" y="3448939"/>
            <a:ext cx="17811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Times New Roman"/>
                <a:cs typeface="Times New Roman"/>
              </a:rPr>
              <a:t>Periodontal</a:t>
            </a:r>
            <a:r>
              <a:rPr sz="2000" b="1" spc="-10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cyst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664207" y="3076955"/>
            <a:ext cx="1115695" cy="96520"/>
            <a:chOff x="1664207" y="3076955"/>
            <a:chExt cx="1115695" cy="96520"/>
          </a:xfrm>
        </p:grpSpPr>
        <p:sp>
          <p:nvSpPr>
            <p:cNvPr id="14" name="object 14"/>
            <p:cNvSpPr/>
            <p:nvPr/>
          </p:nvSpPr>
          <p:spPr>
            <a:xfrm>
              <a:off x="1668779" y="3081527"/>
              <a:ext cx="1106805" cy="86995"/>
            </a:xfrm>
            <a:custGeom>
              <a:avLst/>
              <a:gdLst/>
              <a:ahLst/>
              <a:cxnLst/>
              <a:rect l="l" t="t" r="r" b="b"/>
              <a:pathLst>
                <a:path w="1106805" h="86994">
                  <a:moveTo>
                    <a:pt x="832231" y="0"/>
                  </a:moveTo>
                  <a:lnTo>
                    <a:pt x="832231" y="21717"/>
                  </a:lnTo>
                  <a:lnTo>
                    <a:pt x="274193" y="21717"/>
                  </a:lnTo>
                  <a:lnTo>
                    <a:pt x="274193" y="0"/>
                  </a:lnTo>
                  <a:lnTo>
                    <a:pt x="0" y="43434"/>
                  </a:lnTo>
                  <a:lnTo>
                    <a:pt x="274193" y="86868"/>
                  </a:lnTo>
                  <a:lnTo>
                    <a:pt x="274193" y="65150"/>
                  </a:lnTo>
                  <a:lnTo>
                    <a:pt x="832231" y="65150"/>
                  </a:lnTo>
                  <a:lnTo>
                    <a:pt x="832231" y="86868"/>
                  </a:lnTo>
                  <a:lnTo>
                    <a:pt x="1106424" y="43434"/>
                  </a:lnTo>
                  <a:lnTo>
                    <a:pt x="8322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668779" y="3081527"/>
              <a:ext cx="1106805" cy="86995"/>
            </a:xfrm>
            <a:custGeom>
              <a:avLst/>
              <a:gdLst/>
              <a:ahLst/>
              <a:cxnLst/>
              <a:rect l="l" t="t" r="r" b="b"/>
              <a:pathLst>
                <a:path w="1106805" h="86994">
                  <a:moveTo>
                    <a:pt x="0" y="43434"/>
                  </a:moveTo>
                  <a:lnTo>
                    <a:pt x="274193" y="0"/>
                  </a:lnTo>
                  <a:lnTo>
                    <a:pt x="274193" y="21717"/>
                  </a:lnTo>
                  <a:lnTo>
                    <a:pt x="832231" y="21717"/>
                  </a:lnTo>
                  <a:lnTo>
                    <a:pt x="832231" y="0"/>
                  </a:lnTo>
                  <a:lnTo>
                    <a:pt x="1106424" y="43434"/>
                  </a:lnTo>
                  <a:lnTo>
                    <a:pt x="832231" y="86868"/>
                  </a:lnTo>
                  <a:lnTo>
                    <a:pt x="832231" y="65150"/>
                  </a:lnTo>
                  <a:lnTo>
                    <a:pt x="274193" y="65150"/>
                  </a:lnTo>
                  <a:lnTo>
                    <a:pt x="274193" y="86868"/>
                  </a:lnTo>
                  <a:lnTo>
                    <a:pt x="0" y="4343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201159" y="5422493"/>
            <a:ext cx="122618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Per</a:t>
            </a:r>
            <a:r>
              <a:rPr sz="2000" b="1" spc="-10" dirty="0">
                <a:latin typeface="Times New Roman"/>
                <a:cs typeface="Times New Roman"/>
              </a:rPr>
              <a:t>i</a:t>
            </a:r>
            <a:r>
              <a:rPr sz="2000" b="1" dirty="0">
                <a:latin typeface="Times New Roman"/>
                <a:cs typeface="Times New Roman"/>
              </a:rPr>
              <a:t>osteitis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02611" y="6150965"/>
            <a:ext cx="9994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latin typeface="Times New Roman"/>
                <a:cs typeface="Times New Roman"/>
              </a:rPr>
              <a:t>Cellulitis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56069" y="6109208"/>
            <a:ext cx="874394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Abscess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455989" y="4307840"/>
            <a:ext cx="7924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chronic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221479" y="4535423"/>
            <a:ext cx="1114425" cy="96520"/>
            <a:chOff x="4221479" y="4535423"/>
            <a:chExt cx="1114425" cy="96520"/>
          </a:xfrm>
        </p:grpSpPr>
        <p:sp>
          <p:nvSpPr>
            <p:cNvPr id="21" name="object 21"/>
            <p:cNvSpPr/>
            <p:nvPr/>
          </p:nvSpPr>
          <p:spPr>
            <a:xfrm>
              <a:off x="4226051" y="4539995"/>
              <a:ext cx="1104900" cy="86995"/>
            </a:xfrm>
            <a:custGeom>
              <a:avLst/>
              <a:gdLst/>
              <a:ahLst/>
              <a:cxnLst/>
              <a:rect l="l" t="t" r="r" b="b"/>
              <a:pathLst>
                <a:path w="1104900" h="86995">
                  <a:moveTo>
                    <a:pt x="830707" y="0"/>
                  </a:moveTo>
                  <a:lnTo>
                    <a:pt x="830707" y="21716"/>
                  </a:lnTo>
                  <a:lnTo>
                    <a:pt x="274193" y="21716"/>
                  </a:lnTo>
                  <a:lnTo>
                    <a:pt x="274193" y="0"/>
                  </a:lnTo>
                  <a:lnTo>
                    <a:pt x="0" y="43433"/>
                  </a:lnTo>
                  <a:lnTo>
                    <a:pt x="274193" y="86867"/>
                  </a:lnTo>
                  <a:lnTo>
                    <a:pt x="274193" y="65150"/>
                  </a:lnTo>
                  <a:lnTo>
                    <a:pt x="830707" y="65150"/>
                  </a:lnTo>
                  <a:lnTo>
                    <a:pt x="830707" y="86867"/>
                  </a:lnTo>
                  <a:lnTo>
                    <a:pt x="1104900" y="43433"/>
                  </a:lnTo>
                  <a:lnTo>
                    <a:pt x="83070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226051" y="4539995"/>
              <a:ext cx="1104900" cy="86995"/>
            </a:xfrm>
            <a:custGeom>
              <a:avLst/>
              <a:gdLst/>
              <a:ahLst/>
              <a:cxnLst/>
              <a:rect l="l" t="t" r="r" b="b"/>
              <a:pathLst>
                <a:path w="1104900" h="86995">
                  <a:moveTo>
                    <a:pt x="0" y="43433"/>
                  </a:moveTo>
                  <a:lnTo>
                    <a:pt x="274193" y="0"/>
                  </a:lnTo>
                  <a:lnTo>
                    <a:pt x="274193" y="21716"/>
                  </a:lnTo>
                  <a:lnTo>
                    <a:pt x="830707" y="21716"/>
                  </a:lnTo>
                  <a:lnTo>
                    <a:pt x="830707" y="0"/>
                  </a:lnTo>
                  <a:lnTo>
                    <a:pt x="1104900" y="43433"/>
                  </a:lnTo>
                  <a:lnTo>
                    <a:pt x="830707" y="86867"/>
                  </a:lnTo>
                  <a:lnTo>
                    <a:pt x="830707" y="65150"/>
                  </a:lnTo>
                  <a:lnTo>
                    <a:pt x="274193" y="65150"/>
                  </a:lnTo>
                  <a:lnTo>
                    <a:pt x="274193" y="86867"/>
                  </a:lnTo>
                  <a:lnTo>
                    <a:pt x="0" y="43433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3450716" y="4092321"/>
            <a:ext cx="1972945" cy="1061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1490">
              <a:lnSpc>
                <a:spcPts val="2050"/>
              </a:lnSpc>
              <a:spcBef>
                <a:spcPts val="100"/>
              </a:spcBef>
            </a:pPr>
            <a:r>
              <a:rPr sz="2000" b="1" spc="-5" dirty="0">
                <a:latin typeface="Times New Roman"/>
                <a:cs typeface="Times New Roman"/>
              </a:rPr>
              <a:t>Osteomyelitis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050"/>
              </a:lnSpc>
            </a:pPr>
            <a:r>
              <a:rPr sz="2000" dirty="0">
                <a:latin typeface="Times New Roman"/>
                <a:cs typeface="Times New Roman"/>
              </a:rPr>
              <a:t>Acute</a:t>
            </a:r>
            <a:endParaRPr sz="2000">
              <a:latin typeface="Times New Roman"/>
              <a:cs typeface="Times New Roman"/>
            </a:endParaRPr>
          </a:p>
          <a:p>
            <a:pPr marL="1141095">
              <a:lnSpc>
                <a:spcPct val="100000"/>
              </a:lnSpc>
              <a:spcBef>
                <a:spcPts val="1655"/>
              </a:spcBef>
            </a:pPr>
            <a:r>
              <a:rPr sz="2000" dirty="0">
                <a:latin typeface="Times New Roman"/>
                <a:cs typeface="Times New Roman"/>
              </a:rPr>
              <a:t>Focal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539779" y="4822697"/>
            <a:ext cx="7854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Di</a:t>
            </a:r>
            <a:r>
              <a:rPr sz="2000" spc="-35" dirty="0">
                <a:latin typeface="Times New Roman"/>
                <a:cs typeface="Times New Roman"/>
              </a:rPr>
              <a:t>f</a:t>
            </a:r>
            <a:r>
              <a:rPr sz="2000" dirty="0">
                <a:latin typeface="Times New Roman"/>
                <a:cs typeface="Times New Roman"/>
              </a:rPr>
              <a:t>f</a:t>
            </a:r>
            <a:r>
              <a:rPr sz="2000" spc="5" dirty="0">
                <a:latin typeface="Times New Roman"/>
                <a:cs typeface="Times New Roman"/>
              </a:rPr>
              <a:t>u</a:t>
            </a:r>
            <a:r>
              <a:rPr sz="2000" dirty="0">
                <a:latin typeface="Times New Roman"/>
                <a:cs typeface="Times New Roman"/>
              </a:rPr>
              <a:t>se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331714" y="4998720"/>
            <a:ext cx="1104900" cy="114300"/>
          </a:xfrm>
          <a:custGeom>
            <a:avLst/>
            <a:gdLst/>
            <a:ahLst/>
            <a:cxnLst/>
            <a:rect l="l" t="t" r="r" b="b"/>
            <a:pathLst>
              <a:path w="1104900" h="114300">
                <a:moveTo>
                  <a:pt x="990600" y="0"/>
                </a:moveTo>
                <a:lnTo>
                  <a:pt x="990600" y="114299"/>
                </a:lnTo>
                <a:lnTo>
                  <a:pt x="1066800" y="76199"/>
                </a:lnTo>
                <a:lnTo>
                  <a:pt x="1009650" y="76199"/>
                </a:lnTo>
                <a:lnTo>
                  <a:pt x="1009650" y="38099"/>
                </a:lnTo>
                <a:lnTo>
                  <a:pt x="1066800" y="38099"/>
                </a:lnTo>
                <a:lnTo>
                  <a:pt x="990600" y="0"/>
                </a:lnTo>
                <a:close/>
              </a:path>
              <a:path w="1104900" h="114300">
                <a:moveTo>
                  <a:pt x="990600" y="38099"/>
                </a:moveTo>
                <a:lnTo>
                  <a:pt x="0" y="38099"/>
                </a:lnTo>
                <a:lnTo>
                  <a:pt x="0" y="76199"/>
                </a:lnTo>
                <a:lnTo>
                  <a:pt x="990600" y="76199"/>
                </a:lnTo>
                <a:lnTo>
                  <a:pt x="990600" y="38099"/>
                </a:lnTo>
                <a:close/>
              </a:path>
              <a:path w="1104900" h="114300">
                <a:moveTo>
                  <a:pt x="1066800" y="38099"/>
                </a:moveTo>
                <a:lnTo>
                  <a:pt x="1009650" y="38099"/>
                </a:lnTo>
                <a:lnTo>
                  <a:pt x="1009650" y="76199"/>
                </a:lnTo>
                <a:lnTo>
                  <a:pt x="1066800" y="76199"/>
                </a:lnTo>
                <a:lnTo>
                  <a:pt x="1104900" y="57149"/>
                </a:lnTo>
                <a:lnTo>
                  <a:pt x="1066800" y="380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533900" y="1278636"/>
            <a:ext cx="76200" cy="344805"/>
          </a:xfrm>
          <a:custGeom>
            <a:avLst/>
            <a:gdLst/>
            <a:ahLst/>
            <a:cxnLst/>
            <a:rect l="l" t="t" r="r" b="b"/>
            <a:pathLst>
              <a:path w="76200" h="344805">
                <a:moveTo>
                  <a:pt x="31750" y="268224"/>
                </a:moveTo>
                <a:lnTo>
                  <a:pt x="0" y="268224"/>
                </a:lnTo>
                <a:lnTo>
                  <a:pt x="38100" y="344424"/>
                </a:lnTo>
                <a:lnTo>
                  <a:pt x="69850" y="280924"/>
                </a:lnTo>
                <a:lnTo>
                  <a:pt x="31750" y="280924"/>
                </a:lnTo>
                <a:lnTo>
                  <a:pt x="31750" y="268224"/>
                </a:lnTo>
                <a:close/>
              </a:path>
              <a:path w="76200" h="344805">
                <a:moveTo>
                  <a:pt x="44450" y="0"/>
                </a:moveTo>
                <a:lnTo>
                  <a:pt x="31750" y="0"/>
                </a:lnTo>
                <a:lnTo>
                  <a:pt x="31750" y="280924"/>
                </a:lnTo>
                <a:lnTo>
                  <a:pt x="44450" y="280924"/>
                </a:lnTo>
                <a:lnTo>
                  <a:pt x="44450" y="0"/>
                </a:lnTo>
                <a:close/>
              </a:path>
              <a:path w="76200" h="344805">
                <a:moveTo>
                  <a:pt x="76200" y="268224"/>
                </a:moveTo>
                <a:lnTo>
                  <a:pt x="44450" y="268224"/>
                </a:lnTo>
                <a:lnTo>
                  <a:pt x="44450" y="280924"/>
                </a:lnTo>
                <a:lnTo>
                  <a:pt x="69850" y="280924"/>
                </a:lnTo>
                <a:lnTo>
                  <a:pt x="76200" y="2682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89732" y="2389631"/>
            <a:ext cx="2418715" cy="445134"/>
          </a:xfrm>
          <a:custGeom>
            <a:avLst/>
            <a:gdLst/>
            <a:ahLst/>
            <a:cxnLst/>
            <a:rect l="l" t="t" r="r" b="b"/>
            <a:pathLst>
              <a:path w="2418715" h="445135">
                <a:moveTo>
                  <a:pt x="2418588" y="437388"/>
                </a:moveTo>
                <a:lnTo>
                  <a:pt x="2403094" y="420243"/>
                </a:lnTo>
                <a:lnTo>
                  <a:pt x="2361438" y="374142"/>
                </a:lnTo>
                <a:lnTo>
                  <a:pt x="2349855" y="403821"/>
                </a:lnTo>
                <a:lnTo>
                  <a:pt x="1315974" y="127"/>
                </a:lnTo>
                <a:lnTo>
                  <a:pt x="1313688" y="6096"/>
                </a:lnTo>
                <a:lnTo>
                  <a:pt x="1312037" y="0"/>
                </a:lnTo>
                <a:lnTo>
                  <a:pt x="72123" y="322186"/>
                </a:lnTo>
                <a:lnTo>
                  <a:pt x="64122" y="291465"/>
                </a:lnTo>
                <a:lnTo>
                  <a:pt x="0" y="347472"/>
                </a:lnTo>
                <a:lnTo>
                  <a:pt x="83312" y="365125"/>
                </a:lnTo>
                <a:lnTo>
                  <a:pt x="76161" y="337693"/>
                </a:lnTo>
                <a:lnTo>
                  <a:pt x="75323" y="334492"/>
                </a:lnTo>
                <a:lnTo>
                  <a:pt x="1313167" y="12763"/>
                </a:lnTo>
                <a:lnTo>
                  <a:pt x="2345258" y="415620"/>
                </a:lnTo>
                <a:lnTo>
                  <a:pt x="2333752" y="445135"/>
                </a:lnTo>
                <a:lnTo>
                  <a:pt x="2418588" y="4373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221229" y="3333115"/>
            <a:ext cx="1797685" cy="701675"/>
          </a:xfrm>
          <a:custGeom>
            <a:avLst/>
            <a:gdLst/>
            <a:ahLst/>
            <a:cxnLst/>
            <a:rect l="l" t="t" r="r" b="b"/>
            <a:pathLst>
              <a:path w="1797685" h="701675">
                <a:moveTo>
                  <a:pt x="1724099" y="671987"/>
                </a:moveTo>
                <a:lnTo>
                  <a:pt x="1712721" y="701675"/>
                </a:lnTo>
                <a:lnTo>
                  <a:pt x="1797558" y="693293"/>
                </a:lnTo>
                <a:lnTo>
                  <a:pt x="1782216" y="676529"/>
                </a:lnTo>
                <a:lnTo>
                  <a:pt x="1735962" y="676529"/>
                </a:lnTo>
                <a:lnTo>
                  <a:pt x="1724099" y="671987"/>
                </a:lnTo>
                <a:close/>
              </a:path>
              <a:path w="1797685" h="701675">
                <a:moveTo>
                  <a:pt x="1728632" y="660160"/>
                </a:moveTo>
                <a:lnTo>
                  <a:pt x="1724099" y="671987"/>
                </a:lnTo>
                <a:lnTo>
                  <a:pt x="1735962" y="676529"/>
                </a:lnTo>
                <a:lnTo>
                  <a:pt x="1740534" y="664718"/>
                </a:lnTo>
                <a:lnTo>
                  <a:pt x="1728632" y="660160"/>
                </a:lnTo>
                <a:close/>
              </a:path>
              <a:path w="1797685" h="701675">
                <a:moveTo>
                  <a:pt x="1740027" y="630428"/>
                </a:moveTo>
                <a:lnTo>
                  <a:pt x="1728632" y="660160"/>
                </a:lnTo>
                <a:lnTo>
                  <a:pt x="1740534" y="664718"/>
                </a:lnTo>
                <a:lnTo>
                  <a:pt x="1735962" y="676529"/>
                </a:lnTo>
                <a:lnTo>
                  <a:pt x="1782216" y="676529"/>
                </a:lnTo>
                <a:lnTo>
                  <a:pt x="1740027" y="630428"/>
                </a:lnTo>
                <a:close/>
              </a:path>
              <a:path w="1797685" h="701675">
                <a:moveTo>
                  <a:pt x="4571" y="0"/>
                </a:moveTo>
                <a:lnTo>
                  <a:pt x="0" y="11937"/>
                </a:lnTo>
                <a:lnTo>
                  <a:pt x="1724099" y="671987"/>
                </a:lnTo>
                <a:lnTo>
                  <a:pt x="1728632" y="660160"/>
                </a:lnTo>
                <a:lnTo>
                  <a:pt x="45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43700" y="3081527"/>
            <a:ext cx="76200" cy="428625"/>
          </a:xfrm>
          <a:custGeom>
            <a:avLst/>
            <a:gdLst/>
            <a:ahLst/>
            <a:cxnLst/>
            <a:rect l="l" t="t" r="r" b="b"/>
            <a:pathLst>
              <a:path w="76200" h="428625">
                <a:moveTo>
                  <a:pt x="31750" y="352044"/>
                </a:moveTo>
                <a:lnTo>
                  <a:pt x="0" y="352044"/>
                </a:lnTo>
                <a:lnTo>
                  <a:pt x="38100" y="428244"/>
                </a:lnTo>
                <a:lnTo>
                  <a:pt x="69850" y="364744"/>
                </a:lnTo>
                <a:lnTo>
                  <a:pt x="31750" y="364744"/>
                </a:lnTo>
                <a:lnTo>
                  <a:pt x="31750" y="352044"/>
                </a:lnTo>
                <a:close/>
              </a:path>
              <a:path w="76200" h="428625">
                <a:moveTo>
                  <a:pt x="44450" y="0"/>
                </a:moveTo>
                <a:lnTo>
                  <a:pt x="31750" y="0"/>
                </a:lnTo>
                <a:lnTo>
                  <a:pt x="31750" y="364744"/>
                </a:lnTo>
                <a:lnTo>
                  <a:pt x="44450" y="364744"/>
                </a:lnTo>
                <a:lnTo>
                  <a:pt x="44450" y="0"/>
                </a:lnTo>
                <a:close/>
              </a:path>
              <a:path w="76200" h="428625">
                <a:moveTo>
                  <a:pt x="76200" y="352044"/>
                </a:moveTo>
                <a:lnTo>
                  <a:pt x="44450" y="352044"/>
                </a:lnTo>
                <a:lnTo>
                  <a:pt x="44450" y="364744"/>
                </a:lnTo>
                <a:lnTo>
                  <a:pt x="69850" y="364744"/>
                </a:lnTo>
                <a:lnTo>
                  <a:pt x="76200" y="3520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985004" y="3162299"/>
            <a:ext cx="1660525" cy="1130300"/>
          </a:xfrm>
          <a:custGeom>
            <a:avLst/>
            <a:gdLst/>
            <a:ahLst/>
            <a:cxnLst/>
            <a:rect l="l" t="t" r="r" b="b"/>
            <a:pathLst>
              <a:path w="1660525" h="1130300">
                <a:moveTo>
                  <a:pt x="903605" y="9144"/>
                </a:moveTo>
                <a:lnTo>
                  <a:pt x="894715" y="0"/>
                </a:lnTo>
                <a:lnTo>
                  <a:pt x="50647" y="806881"/>
                </a:lnTo>
                <a:lnTo>
                  <a:pt x="28702" y="783971"/>
                </a:lnTo>
                <a:lnTo>
                  <a:pt x="0" y="864108"/>
                </a:lnTo>
                <a:lnTo>
                  <a:pt x="81407" y="838962"/>
                </a:lnTo>
                <a:lnTo>
                  <a:pt x="67894" y="824865"/>
                </a:lnTo>
                <a:lnTo>
                  <a:pt x="59474" y="816089"/>
                </a:lnTo>
                <a:lnTo>
                  <a:pt x="903605" y="9144"/>
                </a:lnTo>
                <a:close/>
              </a:path>
              <a:path w="1660525" h="1130300">
                <a:moveTo>
                  <a:pt x="1660271" y="697865"/>
                </a:moveTo>
                <a:lnTo>
                  <a:pt x="1655940" y="685927"/>
                </a:lnTo>
                <a:lnTo>
                  <a:pt x="554062" y="1088110"/>
                </a:lnTo>
                <a:lnTo>
                  <a:pt x="543179" y="1058164"/>
                </a:lnTo>
                <a:lnTo>
                  <a:pt x="484632" y="1120140"/>
                </a:lnTo>
                <a:lnTo>
                  <a:pt x="569214" y="1129792"/>
                </a:lnTo>
                <a:lnTo>
                  <a:pt x="559981" y="1104392"/>
                </a:lnTo>
                <a:lnTo>
                  <a:pt x="558393" y="1100048"/>
                </a:lnTo>
                <a:lnTo>
                  <a:pt x="1660271" y="6978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192267" y="5306567"/>
            <a:ext cx="625475" cy="194945"/>
          </a:xfrm>
          <a:custGeom>
            <a:avLst/>
            <a:gdLst/>
            <a:ahLst/>
            <a:cxnLst/>
            <a:rect l="l" t="t" r="r" b="b"/>
            <a:pathLst>
              <a:path w="625475" h="194945">
                <a:moveTo>
                  <a:pt x="63246" y="121284"/>
                </a:moveTo>
                <a:lnTo>
                  <a:pt x="0" y="178307"/>
                </a:lnTo>
                <a:lnTo>
                  <a:pt x="83566" y="194690"/>
                </a:lnTo>
                <a:lnTo>
                  <a:pt x="76042" y="167512"/>
                </a:lnTo>
                <a:lnTo>
                  <a:pt x="62865" y="167512"/>
                </a:lnTo>
                <a:lnTo>
                  <a:pt x="59562" y="155320"/>
                </a:lnTo>
                <a:lnTo>
                  <a:pt x="71736" y="151957"/>
                </a:lnTo>
                <a:lnTo>
                  <a:pt x="63246" y="121284"/>
                </a:lnTo>
                <a:close/>
              </a:path>
              <a:path w="625475" h="194945">
                <a:moveTo>
                  <a:pt x="71736" y="151957"/>
                </a:moveTo>
                <a:lnTo>
                  <a:pt x="59562" y="155320"/>
                </a:lnTo>
                <a:lnTo>
                  <a:pt x="62865" y="167512"/>
                </a:lnTo>
                <a:lnTo>
                  <a:pt x="75106" y="164130"/>
                </a:lnTo>
                <a:lnTo>
                  <a:pt x="71736" y="151957"/>
                </a:lnTo>
                <a:close/>
              </a:path>
              <a:path w="625475" h="194945">
                <a:moveTo>
                  <a:pt x="75106" y="164130"/>
                </a:moveTo>
                <a:lnTo>
                  <a:pt x="62865" y="167512"/>
                </a:lnTo>
                <a:lnTo>
                  <a:pt x="76042" y="167512"/>
                </a:lnTo>
                <a:lnTo>
                  <a:pt x="75106" y="164130"/>
                </a:lnTo>
                <a:close/>
              </a:path>
              <a:path w="625475" h="194945">
                <a:moveTo>
                  <a:pt x="621665" y="0"/>
                </a:moveTo>
                <a:lnTo>
                  <a:pt x="71736" y="151957"/>
                </a:lnTo>
                <a:lnTo>
                  <a:pt x="75106" y="164130"/>
                </a:lnTo>
                <a:lnTo>
                  <a:pt x="624967" y="12191"/>
                </a:lnTo>
                <a:lnTo>
                  <a:pt x="62166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738753" y="4707509"/>
            <a:ext cx="765175" cy="690880"/>
          </a:xfrm>
          <a:custGeom>
            <a:avLst/>
            <a:gdLst/>
            <a:ahLst/>
            <a:cxnLst/>
            <a:rect l="l" t="t" r="r" b="b"/>
            <a:pathLst>
              <a:path w="765175" h="690879">
                <a:moveTo>
                  <a:pt x="703793" y="644140"/>
                </a:moveTo>
                <a:lnTo>
                  <a:pt x="682498" y="667766"/>
                </a:lnTo>
                <a:lnTo>
                  <a:pt x="764667" y="690499"/>
                </a:lnTo>
                <a:lnTo>
                  <a:pt x="749831" y="652653"/>
                </a:lnTo>
                <a:lnTo>
                  <a:pt x="713232" y="652653"/>
                </a:lnTo>
                <a:lnTo>
                  <a:pt x="703793" y="644140"/>
                </a:lnTo>
                <a:close/>
              </a:path>
              <a:path w="765175" h="690879">
                <a:moveTo>
                  <a:pt x="712280" y="634723"/>
                </a:moveTo>
                <a:lnTo>
                  <a:pt x="703793" y="644140"/>
                </a:lnTo>
                <a:lnTo>
                  <a:pt x="713232" y="652653"/>
                </a:lnTo>
                <a:lnTo>
                  <a:pt x="721741" y="643255"/>
                </a:lnTo>
                <a:lnTo>
                  <a:pt x="712280" y="634723"/>
                </a:lnTo>
                <a:close/>
              </a:path>
              <a:path w="765175" h="690879">
                <a:moveTo>
                  <a:pt x="733551" y="611124"/>
                </a:moveTo>
                <a:lnTo>
                  <a:pt x="712280" y="634723"/>
                </a:lnTo>
                <a:lnTo>
                  <a:pt x="721741" y="643255"/>
                </a:lnTo>
                <a:lnTo>
                  <a:pt x="713232" y="652653"/>
                </a:lnTo>
                <a:lnTo>
                  <a:pt x="749831" y="652653"/>
                </a:lnTo>
                <a:lnTo>
                  <a:pt x="733551" y="611124"/>
                </a:lnTo>
                <a:close/>
              </a:path>
              <a:path w="765175" h="690879">
                <a:moveTo>
                  <a:pt x="8382" y="0"/>
                </a:moveTo>
                <a:lnTo>
                  <a:pt x="0" y="9398"/>
                </a:lnTo>
                <a:lnTo>
                  <a:pt x="703793" y="644140"/>
                </a:lnTo>
                <a:lnTo>
                  <a:pt x="712280" y="634723"/>
                </a:lnTo>
                <a:lnTo>
                  <a:pt x="838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121151" y="5736742"/>
            <a:ext cx="1039494" cy="520065"/>
          </a:xfrm>
          <a:custGeom>
            <a:avLst/>
            <a:gdLst/>
            <a:ahLst/>
            <a:cxnLst/>
            <a:rect l="l" t="t" r="r" b="b"/>
            <a:pathLst>
              <a:path w="1039495" h="520064">
                <a:moveTo>
                  <a:pt x="51308" y="451294"/>
                </a:moveTo>
                <a:lnTo>
                  <a:pt x="0" y="519277"/>
                </a:lnTo>
                <a:lnTo>
                  <a:pt x="85217" y="519582"/>
                </a:lnTo>
                <a:lnTo>
                  <a:pt x="73890" y="496773"/>
                </a:lnTo>
                <a:lnTo>
                  <a:pt x="59690" y="496773"/>
                </a:lnTo>
                <a:lnTo>
                  <a:pt x="54102" y="485394"/>
                </a:lnTo>
                <a:lnTo>
                  <a:pt x="65448" y="479770"/>
                </a:lnTo>
                <a:lnTo>
                  <a:pt x="51308" y="451294"/>
                </a:lnTo>
                <a:close/>
              </a:path>
              <a:path w="1039495" h="520064">
                <a:moveTo>
                  <a:pt x="65448" y="479770"/>
                </a:moveTo>
                <a:lnTo>
                  <a:pt x="54102" y="485394"/>
                </a:lnTo>
                <a:lnTo>
                  <a:pt x="59690" y="496773"/>
                </a:lnTo>
                <a:lnTo>
                  <a:pt x="71086" y="491125"/>
                </a:lnTo>
                <a:lnTo>
                  <a:pt x="65448" y="479770"/>
                </a:lnTo>
                <a:close/>
              </a:path>
              <a:path w="1039495" h="520064">
                <a:moveTo>
                  <a:pt x="71086" y="491125"/>
                </a:moveTo>
                <a:lnTo>
                  <a:pt x="59690" y="496773"/>
                </a:lnTo>
                <a:lnTo>
                  <a:pt x="73890" y="496773"/>
                </a:lnTo>
                <a:lnTo>
                  <a:pt x="71086" y="491125"/>
                </a:lnTo>
                <a:close/>
              </a:path>
              <a:path w="1039495" h="520064">
                <a:moveTo>
                  <a:pt x="1033526" y="0"/>
                </a:moveTo>
                <a:lnTo>
                  <a:pt x="65448" y="479770"/>
                </a:lnTo>
                <a:lnTo>
                  <a:pt x="71086" y="491125"/>
                </a:lnTo>
                <a:lnTo>
                  <a:pt x="1039113" y="11379"/>
                </a:lnTo>
                <a:lnTo>
                  <a:pt x="10335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397500" y="5820219"/>
            <a:ext cx="1038860" cy="362585"/>
          </a:xfrm>
          <a:custGeom>
            <a:avLst/>
            <a:gdLst/>
            <a:ahLst/>
            <a:cxnLst/>
            <a:rect l="l" t="t" r="r" b="b"/>
            <a:pathLst>
              <a:path w="1038860" h="362585">
                <a:moveTo>
                  <a:pt x="964030" y="332430"/>
                </a:moveTo>
                <a:lnTo>
                  <a:pt x="954024" y="362572"/>
                </a:lnTo>
                <a:lnTo>
                  <a:pt x="1038351" y="350456"/>
                </a:lnTo>
                <a:lnTo>
                  <a:pt x="1024311" y="336448"/>
                </a:lnTo>
                <a:lnTo>
                  <a:pt x="976122" y="336448"/>
                </a:lnTo>
                <a:lnTo>
                  <a:pt x="964030" y="332430"/>
                </a:lnTo>
                <a:close/>
              </a:path>
              <a:path w="1038860" h="362585">
                <a:moveTo>
                  <a:pt x="968025" y="320396"/>
                </a:moveTo>
                <a:lnTo>
                  <a:pt x="964030" y="332430"/>
                </a:lnTo>
                <a:lnTo>
                  <a:pt x="976122" y="336448"/>
                </a:lnTo>
                <a:lnTo>
                  <a:pt x="980059" y="324396"/>
                </a:lnTo>
                <a:lnTo>
                  <a:pt x="968025" y="320396"/>
                </a:lnTo>
                <a:close/>
              </a:path>
              <a:path w="1038860" h="362585">
                <a:moveTo>
                  <a:pt x="978026" y="290271"/>
                </a:moveTo>
                <a:lnTo>
                  <a:pt x="968025" y="320396"/>
                </a:lnTo>
                <a:lnTo>
                  <a:pt x="980059" y="324396"/>
                </a:lnTo>
                <a:lnTo>
                  <a:pt x="976122" y="336448"/>
                </a:lnTo>
                <a:lnTo>
                  <a:pt x="1024311" y="336448"/>
                </a:lnTo>
                <a:lnTo>
                  <a:pt x="978026" y="290271"/>
                </a:lnTo>
                <a:close/>
              </a:path>
              <a:path w="1038860" h="362585">
                <a:moveTo>
                  <a:pt x="4063" y="0"/>
                </a:moveTo>
                <a:lnTo>
                  <a:pt x="0" y="12052"/>
                </a:lnTo>
                <a:lnTo>
                  <a:pt x="964030" y="332430"/>
                </a:lnTo>
                <a:lnTo>
                  <a:pt x="968025" y="320396"/>
                </a:lnTo>
                <a:lnTo>
                  <a:pt x="406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231140" y="334467"/>
            <a:ext cx="220408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C00000"/>
                </a:solidFill>
                <a:latin typeface="Impact"/>
                <a:cs typeface="Impact"/>
              </a:rPr>
              <a:t>Interrelationships</a:t>
            </a:r>
            <a:r>
              <a:rPr sz="2000" spc="-30" dirty="0">
                <a:solidFill>
                  <a:srgbClr val="C00000"/>
                </a:solidFill>
                <a:latin typeface="Impact"/>
                <a:cs typeface="Impact"/>
              </a:rPr>
              <a:t> </a:t>
            </a:r>
            <a:r>
              <a:rPr sz="2000" spc="-5" dirty="0">
                <a:solidFill>
                  <a:srgbClr val="C00000"/>
                </a:solidFill>
                <a:latin typeface="Impact"/>
                <a:cs typeface="Impact"/>
              </a:rPr>
              <a:t>of</a:t>
            </a:r>
            <a:endParaRPr sz="2000">
              <a:latin typeface="Impact"/>
              <a:cs typeface="Impact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C00000"/>
                </a:solidFill>
                <a:latin typeface="Impact"/>
                <a:cs typeface="Impact"/>
              </a:rPr>
              <a:t>periapical</a:t>
            </a:r>
            <a:r>
              <a:rPr sz="2000" spc="-65" dirty="0">
                <a:solidFill>
                  <a:srgbClr val="C00000"/>
                </a:solidFill>
                <a:latin typeface="Impact"/>
                <a:cs typeface="Impact"/>
              </a:rPr>
              <a:t> </a:t>
            </a:r>
            <a:r>
              <a:rPr sz="2000" spc="-5" dirty="0">
                <a:solidFill>
                  <a:srgbClr val="C00000"/>
                </a:solidFill>
                <a:latin typeface="Impact"/>
                <a:cs typeface="Impact"/>
              </a:rPr>
              <a:t>infections</a:t>
            </a:r>
            <a:endParaRPr sz="200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B713E-5A90-4773-AD70-53393F56B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84A10D-BC05-43A7-931A-00463EC75B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CHIEF COMPLAINT: Pain on biting, pain with swelling, pus discharge etc. </a:t>
            </a:r>
          </a:p>
          <a:p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DENTAL HISTORY : Recurring episodes of pain, swelling with discharge, swelling which reduces on its own.</a:t>
            </a:r>
          </a:p>
          <a:p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 OBJECTIVE EXAMINATION</a:t>
            </a:r>
          </a:p>
          <a:p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 Extraoral examination- general appearance, skin tone, facial asymmetry, swelling, extraoral sinus, sinus tract, tender or enlarged cervical lymph nodes. </a:t>
            </a:r>
          </a:p>
          <a:p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• Intraoral examination- examination of soft tissues and teeth to look for discolouration, abrasion, caries, restoration etc.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4974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754126"/>
            <a:ext cx="7155815" cy="390334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dirty="0">
                <a:solidFill>
                  <a:srgbClr val="001F5F"/>
                </a:solidFill>
                <a:latin typeface="Carlito"/>
                <a:cs typeface="Carlito"/>
              </a:rPr>
              <a:t>B)</a:t>
            </a:r>
            <a:r>
              <a:rPr sz="2400" spc="-1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001F5F"/>
                </a:solidFill>
                <a:latin typeface="Carlito"/>
                <a:cs typeface="Carlito"/>
              </a:rPr>
              <a:t>Thermal</a:t>
            </a:r>
            <a:endParaRPr sz="24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Heat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during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cavity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preparation</a:t>
            </a:r>
            <a:endParaRPr sz="24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Exothermic heat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during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setting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400" spc="-5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cement</a:t>
            </a:r>
            <a:endParaRPr sz="2400">
              <a:latin typeface="Carlito"/>
              <a:cs typeface="Carlito"/>
            </a:endParaRPr>
          </a:p>
          <a:p>
            <a:pPr marL="469900" marR="5080" indent="-457834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Conduction of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heat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cold through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deep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restoration 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with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out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protective</a:t>
            </a:r>
            <a:r>
              <a:rPr sz="2400" spc="-4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base</a:t>
            </a:r>
            <a:endParaRPr sz="24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AutoNum type="arabicPeriod"/>
              <a:tabLst>
                <a:tab pos="469900" algn="l"/>
                <a:tab pos="470534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Frictional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heat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during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polishing of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restoration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1F5F"/>
                </a:solidFill>
                <a:latin typeface="Carlito"/>
                <a:cs typeface="Carlito"/>
              </a:rPr>
              <a:t>c)</a:t>
            </a:r>
            <a:r>
              <a:rPr sz="2400" spc="-5" dirty="0">
                <a:solidFill>
                  <a:srgbClr val="001F5F"/>
                </a:solidFill>
                <a:latin typeface="Carlito"/>
                <a:cs typeface="Carlito"/>
              </a:rPr>
              <a:t> Electrical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-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Galvanic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shock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DBF7-9153-486D-AA29-73DE000EB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IN" dirty="0"/>
              <a:t>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5705C-48D0-4EE1-9F86-E363FB9476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/>
          <a:p>
            <a:r>
              <a:rPr lang="en-US" b="0" i="0">
                <a:effectLst/>
              </a:rPr>
              <a:t>CLINICAL PERIAPICAL TESTS </a:t>
            </a:r>
          </a:p>
          <a:p>
            <a:r>
              <a:rPr lang="en-US" b="0" i="0">
                <a:effectLst/>
              </a:rPr>
              <a:t>1. PERCUSSION- indicates inflammation of the </a:t>
            </a:r>
            <a:r>
              <a:rPr lang="en-US" b="0" i="0" err="1">
                <a:effectLst/>
              </a:rPr>
              <a:t>peridontium</a:t>
            </a:r>
            <a:r>
              <a:rPr lang="en-US" b="0" i="0">
                <a:effectLst/>
              </a:rPr>
              <a:t>.</a:t>
            </a:r>
          </a:p>
          <a:p>
            <a:pPr marL="0" indent="0">
              <a:buNone/>
            </a:pPr>
            <a:endParaRPr lang="en-US" b="0" i="0">
              <a:effectLst/>
            </a:endParaRPr>
          </a:p>
          <a:p>
            <a:r>
              <a:rPr lang="en-US" b="0" i="0">
                <a:effectLst/>
              </a:rPr>
              <a:t> 2. PALPATION- determines how far the inflammatory process has extended </a:t>
            </a:r>
            <a:r>
              <a:rPr lang="en-US" b="0" i="0" err="1">
                <a:effectLst/>
              </a:rPr>
              <a:t>periapically</a:t>
            </a:r>
            <a:r>
              <a:rPr lang="en-US" b="0" i="0">
                <a:effectLst/>
              </a:rPr>
              <a:t>.</a:t>
            </a:r>
            <a:endParaRPr lang="en-IN" dirty="0"/>
          </a:p>
        </p:txBody>
      </p:sp>
      <p:pic>
        <p:nvPicPr>
          <p:cNvPr id="5" name="Picture 4" descr="A dentist examining a patient's teeth&#10;&#10;Description automatically generated with medium confidence">
            <a:extLst>
              <a:ext uri="{FF2B5EF4-FFF2-40B4-BE49-F238E27FC236}">
                <a16:creationId xmlns:a16="http://schemas.microsoft.com/office/drawing/2014/main" id="{6756E956-DB56-4637-B24A-C9232F0A33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24" r="5381" b="2"/>
          <a:stretch/>
        </p:blipFill>
        <p:spPr>
          <a:xfrm>
            <a:off x="4629150" y="1825625"/>
            <a:ext cx="3886200" cy="4351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4479886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A7816-23EA-40E2-9E6B-F1FCA6913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VITALITY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4F1B0-A1D7-465F-AD9C-2CC5E6159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B3835"/>
                </a:solidFill>
                <a:effectLst/>
                <a:latin typeface="HelveticaNeue-Light"/>
              </a:rPr>
              <a:t>3. PULP VITALITY- 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3B3835"/>
                </a:solidFill>
                <a:effectLst/>
                <a:latin typeface="HelveticaNeue-Light"/>
              </a:rPr>
              <a:t>• Thermal tests- includes heat and cold testing 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3B3835"/>
                </a:solidFill>
                <a:effectLst/>
                <a:latin typeface="HelveticaNeue-Light"/>
              </a:rPr>
              <a:t>• Anesthetic testing • Test Cavity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3B3835"/>
                </a:solidFill>
                <a:effectLst/>
                <a:latin typeface="HelveticaNeue-Light"/>
              </a:rPr>
              <a:t> • Electrical pulp testing 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3B3835"/>
                </a:solidFill>
                <a:effectLst/>
                <a:latin typeface="HelveticaNeue-Light"/>
              </a:rPr>
              <a:t>4. PERIODONTAL EXAMINATION- 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3B3835"/>
                </a:solidFill>
                <a:effectLst/>
                <a:latin typeface="HelveticaNeue-Light"/>
              </a:rPr>
              <a:t>• Probing- determines the level of connective tissue attachment.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3B3835"/>
                </a:solidFill>
                <a:effectLst/>
                <a:latin typeface="HelveticaNeue-Light"/>
              </a:rPr>
              <a:t> • Mobility- determines the status of pdl.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051997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9C846-AA20-473F-8953-6A62EDC67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anchor="ctr">
            <a:normAutofit/>
          </a:bodyPr>
          <a:lstStyle/>
          <a:p>
            <a:r>
              <a:rPr lang="en-IN" dirty="0"/>
              <a:t>RADIOGRAPHY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753F0-1B76-4D6D-B606-289D05CF6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>
            <a:normAutofit/>
          </a:bodyPr>
          <a:lstStyle/>
          <a:p>
            <a:r>
              <a:rPr lang="en-US" b="0" i="0">
                <a:effectLst/>
              </a:rPr>
              <a:t>5. RADIOGRAPHIC EXAMINATION-</a:t>
            </a:r>
          </a:p>
          <a:p>
            <a:r>
              <a:rPr lang="en-US" b="0" i="0">
                <a:effectLst/>
              </a:rPr>
              <a:t>  Loss of lamina dura apically</a:t>
            </a:r>
          </a:p>
          <a:p>
            <a:r>
              <a:rPr lang="en-US" b="0" i="0">
                <a:effectLst/>
              </a:rPr>
              <a:t>  Radiolucency at apex regardless of cone angle </a:t>
            </a:r>
            <a:r>
              <a:rPr lang="en-US" b="0" i="0" err="1">
                <a:effectLst/>
              </a:rPr>
              <a:t>nd</a:t>
            </a:r>
            <a:r>
              <a:rPr lang="en-US" b="0" i="0">
                <a:effectLst/>
              </a:rPr>
              <a:t> usually resembles a hanging drop.</a:t>
            </a:r>
          </a:p>
          <a:p>
            <a:r>
              <a:rPr lang="en-US" b="0" i="0">
                <a:effectLst/>
              </a:rPr>
              <a:t>  Cause of pulp necrosis is usually evident.</a:t>
            </a:r>
            <a:endParaRPr lang="en-IN" dirty="0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7EC6F634-CFC1-41E4-B640-EE41833986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80" r="2658" b="1"/>
          <a:stretch/>
        </p:blipFill>
        <p:spPr>
          <a:xfrm>
            <a:off x="4629150" y="1825625"/>
            <a:ext cx="3886200" cy="4351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528903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B074-55A0-452F-9D28-10C545FDB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303"/>
            <a:ext cx="7886700" cy="930274"/>
          </a:xfrm>
        </p:spPr>
        <p:txBody>
          <a:bodyPr/>
          <a:lstStyle/>
          <a:p>
            <a:r>
              <a:rPr lang="en-IN" dirty="0"/>
              <a:t>CLASSIFICATION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16EDF-31AB-4793-AAC1-1F634A6B5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06474"/>
            <a:ext cx="8286750" cy="5622926"/>
          </a:xfrm>
        </p:spPr>
        <p:txBody>
          <a:bodyPr>
            <a:normAutofit/>
          </a:bodyPr>
          <a:lstStyle/>
          <a:p>
            <a:r>
              <a:rPr lang="en-IN" b="1" i="0" dirty="0">
                <a:solidFill>
                  <a:srgbClr val="3B3835"/>
                </a:solidFill>
                <a:effectLst/>
                <a:latin typeface="HelveticaNeue-Light"/>
              </a:rPr>
              <a:t>GROSSMAN’S CLASSIFICATION </a:t>
            </a:r>
          </a:p>
          <a:p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 Acute </a:t>
            </a:r>
            <a:r>
              <a:rPr lang="en-IN" b="0" i="0" dirty="0" err="1">
                <a:solidFill>
                  <a:srgbClr val="3B3835"/>
                </a:solidFill>
                <a:effectLst/>
                <a:latin typeface="HelveticaNeue-Light"/>
              </a:rPr>
              <a:t>Periradicular</a:t>
            </a:r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 disease </a:t>
            </a:r>
          </a:p>
          <a:p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(a) Acute alveolar abscess </a:t>
            </a:r>
          </a:p>
          <a:p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(b) Acute apical periodontitis(symptomatic periodontitis) - Vital - Non Vital </a:t>
            </a:r>
          </a:p>
          <a:p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(c) Acute exacerbation of chronic apical periodontitis(phoenix abscess)</a:t>
            </a:r>
          </a:p>
          <a:p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  Chronic </a:t>
            </a:r>
            <a:r>
              <a:rPr lang="en-IN" b="0" i="0" dirty="0" err="1">
                <a:solidFill>
                  <a:srgbClr val="3B3835"/>
                </a:solidFill>
                <a:effectLst/>
                <a:latin typeface="HelveticaNeue-Light"/>
              </a:rPr>
              <a:t>periradicular</a:t>
            </a:r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 diseases</a:t>
            </a:r>
          </a:p>
          <a:p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 (a) Chronic apical periodontitis - chronic alveolar abscess - cystic apical periodontitis</a:t>
            </a:r>
          </a:p>
          <a:p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 (b) Persistent apical periodontitis </a:t>
            </a:r>
          </a:p>
          <a:p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 Condensing osteitis</a:t>
            </a:r>
          </a:p>
          <a:p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  External root resorption</a:t>
            </a:r>
          </a:p>
          <a:p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  Diseases of the </a:t>
            </a:r>
            <a:r>
              <a:rPr lang="en-IN" b="0" i="0" dirty="0" err="1">
                <a:solidFill>
                  <a:srgbClr val="3B3835"/>
                </a:solidFill>
                <a:effectLst/>
                <a:latin typeface="HelveticaNeue-Light"/>
              </a:rPr>
              <a:t>periradicular</a:t>
            </a:r>
            <a:r>
              <a:rPr lang="en-IN" b="0" i="0" dirty="0">
                <a:solidFill>
                  <a:srgbClr val="3B3835"/>
                </a:solidFill>
                <a:effectLst/>
                <a:latin typeface="HelveticaNeue-Light"/>
              </a:rPr>
              <a:t> tissues of non-endodontic origin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040239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0739" y="578865"/>
            <a:ext cx="2498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Impact"/>
                <a:cs typeface="Impact"/>
              </a:rPr>
              <a:t>Apical</a:t>
            </a:r>
            <a:r>
              <a:rPr spc="-55" dirty="0">
                <a:latin typeface="Impact"/>
                <a:cs typeface="Impact"/>
              </a:rPr>
              <a:t> </a:t>
            </a:r>
            <a:r>
              <a:rPr dirty="0">
                <a:latin typeface="Impact"/>
                <a:cs typeface="Impact"/>
              </a:rPr>
              <a:t>Periodontitis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1067948"/>
            <a:ext cx="6031230" cy="4923155"/>
          </a:xfrm>
          <a:prstGeom prst="rect">
            <a:avLst/>
          </a:prstGeom>
        </p:spPr>
        <p:txBody>
          <a:bodyPr vert="horz" wrap="square" lIns="0" tIns="179705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41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Inflammation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of PDL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around apical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portion of</a:t>
            </a:r>
            <a:r>
              <a:rPr sz="2200" spc="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root.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Types: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1.Acute Apical</a:t>
            </a:r>
            <a:r>
              <a:rPr sz="2200" spc="3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Periodontitis</a:t>
            </a:r>
            <a:endParaRPr sz="2200">
              <a:latin typeface="Carlito"/>
              <a:cs typeface="Carlito"/>
            </a:endParaRPr>
          </a:p>
          <a:p>
            <a:pPr marL="12700" marR="1730375" indent="952500">
              <a:lnSpc>
                <a:spcPct val="150000"/>
              </a:lnSpc>
              <a:spcBef>
                <a:spcPts val="5"/>
              </a:spcBef>
            </a:pP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2.Chronic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Apical Periodontitis </a:t>
            </a:r>
            <a:r>
              <a:rPr sz="2200" spc="-1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C00000"/>
                </a:solidFill>
                <a:latin typeface="Carlito"/>
                <a:cs typeface="Carlito"/>
              </a:rPr>
              <a:t>Etiology: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00"/>
              </a:spcBef>
              <a:buClr>
                <a:srgbClr val="AC0000"/>
              </a:buClr>
              <a:buFont typeface="Wingdings"/>
              <a:buChar char=""/>
              <a:tabLst>
                <a:tab pos="287020" algn="l"/>
                <a:tab pos="287655" algn="l"/>
              </a:tabLst>
            </a:pPr>
            <a:r>
              <a:rPr sz="2100" spc="-10" dirty="0">
                <a:solidFill>
                  <a:srgbClr val="2F2F2F"/>
                </a:solidFill>
                <a:latin typeface="Carlito"/>
                <a:cs typeface="Carlito"/>
              </a:rPr>
              <a:t>spread </a:t>
            </a:r>
            <a:r>
              <a:rPr sz="21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100" spc="-10" dirty="0">
                <a:solidFill>
                  <a:srgbClr val="2F2F2F"/>
                </a:solidFill>
                <a:latin typeface="Carlito"/>
                <a:cs typeface="Carlito"/>
              </a:rPr>
              <a:t>infection following </a:t>
            </a:r>
            <a:r>
              <a:rPr sz="2100" spc="-5" dirty="0">
                <a:solidFill>
                  <a:srgbClr val="2F2F2F"/>
                </a:solidFill>
                <a:latin typeface="Carlito"/>
                <a:cs typeface="Carlito"/>
              </a:rPr>
              <a:t>pulp</a:t>
            </a:r>
            <a:r>
              <a:rPr sz="2100" spc="5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100" spc="-10" dirty="0">
                <a:solidFill>
                  <a:srgbClr val="2F2F2F"/>
                </a:solidFill>
                <a:latin typeface="Carlito"/>
                <a:cs typeface="Carlito"/>
              </a:rPr>
              <a:t>necrosis,</a:t>
            </a:r>
            <a:endParaRPr sz="21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260"/>
              </a:spcBef>
              <a:buClr>
                <a:srgbClr val="AC0000"/>
              </a:buClr>
              <a:buFont typeface="Wingdings"/>
              <a:buChar char=""/>
              <a:tabLst>
                <a:tab pos="287020" algn="l"/>
                <a:tab pos="287655" algn="l"/>
              </a:tabLst>
            </a:pPr>
            <a:r>
              <a:rPr sz="2100" spc="-5" dirty="0">
                <a:solidFill>
                  <a:srgbClr val="2F2F2F"/>
                </a:solidFill>
                <a:latin typeface="Carlito"/>
                <a:cs typeface="Carlito"/>
              </a:rPr>
              <a:t>occlusal</a:t>
            </a:r>
            <a:r>
              <a:rPr sz="2100" spc="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100" spc="-10" dirty="0">
                <a:solidFill>
                  <a:srgbClr val="2F2F2F"/>
                </a:solidFill>
                <a:latin typeface="Carlito"/>
                <a:cs typeface="Carlito"/>
              </a:rPr>
              <a:t>trauma,</a:t>
            </a:r>
            <a:endParaRPr sz="21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260"/>
              </a:spcBef>
              <a:buClr>
                <a:srgbClr val="AC0000"/>
              </a:buClr>
              <a:buFont typeface="Wingdings"/>
              <a:buChar char=""/>
              <a:tabLst>
                <a:tab pos="287020" algn="l"/>
                <a:tab pos="287655" algn="l"/>
              </a:tabLst>
            </a:pPr>
            <a:r>
              <a:rPr sz="2100" spc="-5" dirty="0">
                <a:solidFill>
                  <a:srgbClr val="2F2F2F"/>
                </a:solidFill>
                <a:latin typeface="Carlito"/>
                <a:cs typeface="Carlito"/>
              </a:rPr>
              <a:t>Bitting suddenly on high objects</a:t>
            </a:r>
            <a:endParaRPr sz="21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260"/>
              </a:spcBef>
              <a:buClr>
                <a:srgbClr val="AC0000"/>
              </a:buClr>
              <a:buFont typeface="Wingdings"/>
              <a:buChar char=""/>
              <a:tabLst>
                <a:tab pos="287020" algn="l"/>
                <a:tab pos="287655" algn="l"/>
              </a:tabLst>
            </a:pPr>
            <a:r>
              <a:rPr sz="2100" spc="-10" dirty="0">
                <a:solidFill>
                  <a:srgbClr val="2F2F2F"/>
                </a:solidFill>
                <a:latin typeface="Carlito"/>
                <a:cs typeface="Carlito"/>
              </a:rPr>
              <a:t>Inadvertent </a:t>
            </a:r>
            <a:r>
              <a:rPr sz="2100" spc="-5" dirty="0">
                <a:solidFill>
                  <a:srgbClr val="2F2F2F"/>
                </a:solidFill>
                <a:latin typeface="Carlito"/>
                <a:cs typeface="Carlito"/>
              </a:rPr>
              <a:t>endodontic </a:t>
            </a:r>
            <a:r>
              <a:rPr sz="2100" spc="-10" dirty="0">
                <a:solidFill>
                  <a:srgbClr val="2F2F2F"/>
                </a:solidFill>
                <a:latin typeface="Carlito"/>
                <a:cs typeface="Carlito"/>
              </a:rPr>
              <a:t>procedures</a:t>
            </a:r>
            <a:endParaRPr sz="21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265"/>
              </a:spcBef>
              <a:buClr>
                <a:srgbClr val="AC0000"/>
              </a:buClr>
              <a:buFont typeface="Wingdings"/>
              <a:buChar char=""/>
              <a:tabLst>
                <a:tab pos="287020" algn="l"/>
                <a:tab pos="287655" algn="l"/>
              </a:tabLst>
            </a:pPr>
            <a:r>
              <a:rPr sz="2100" spc="-5" dirty="0">
                <a:solidFill>
                  <a:srgbClr val="2F2F2F"/>
                </a:solidFill>
                <a:latin typeface="Carlito"/>
                <a:cs typeface="Carlito"/>
              </a:rPr>
              <a:t>Pushing </a:t>
            </a:r>
            <a:r>
              <a:rPr sz="21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100" spc="-15" dirty="0">
                <a:solidFill>
                  <a:srgbClr val="2F2F2F"/>
                </a:solidFill>
                <a:latin typeface="Carlito"/>
                <a:cs typeface="Carlito"/>
              </a:rPr>
              <a:t>infected </a:t>
            </a:r>
            <a:r>
              <a:rPr sz="2100" spc="-10" dirty="0">
                <a:solidFill>
                  <a:srgbClr val="2F2F2F"/>
                </a:solidFill>
                <a:latin typeface="Carlito"/>
                <a:cs typeface="Carlito"/>
              </a:rPr>
              <a:t>material into </a:t>
            </a:r>
            <a:r>
              <a:rPr sz="2100" spc="-5" dirty="0">
                <a:solidFill>
                  <a:srgbClr val="2F2F2F"/>
                </a:solidFill>
                <a:latin typeface="Carlito"/>
                <a:cs typeface="Carlito"/>
              </a:rPr>
              <a:t>apical</a:t>
            </a:r>
            <a:r>
              <a:rPr sz="2100" spc="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100" spc="-5" dirty="0">
                <a:solidFill>
                  <a:srgbClr val="2F2F2F"/>
                </a:solidFill>
                <a:latin typeface="Carlito"/>
                <a:cs typeface="Carlito"/>
              </a:rPr>
              <a:t>portion</a:t>
            </a:r>
            <a:endParaRPr sz="21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260"/>
              </a:spcBef>
              <a:buClr>
                <a:srgbClr val="AC0000"/>
              </a:buClr>
              <a:buFont typeface="Wingdings"/>
              <a:buChar char=""/>
              <a:tabLst>
                <a:tab pos="287020" algn="l"/>
                <a:tab pos="287655" algn="l"/>
              </a:tabLst>
            </a:pPr>
            <a:r>
              <a:rPr sz="2100" spc="-10" dirty="0">
                <a:solidFill>
                  <a:srgbClr val="2F2F2F"/>
                </a:solidFill>
                <a:latin typeface="Carlito"/>
                <a:cs typeface="Carlito"/>
              </a:rPr>
              <a:t>Chemical </a:t>
            </a:r>
            <a:r>
              <a:rPr sz="2100" spc="-5" dirty="0">
                <a:solidFill>
                  <a:srgbClr val="2F2F2F"/>
                </a:solidFill>
                <a:latin typeface="Carlito"/>
                <a:cs typeface="Carlito"/>
              </a:rPr>
              <a:t>irritation </a:t>
            </a:r>
            <a:r>
              <a:rPr sz="2100" spc="-15" dirty="0">
                <a:solidFill>
                  <a:srgbClr val="2F2F2F"/>
                </a:solidFill>
                <a:latin typeface="Carlito"/>
                <a:cs typeface="Carlito"/>
              </a:rPr>
              <a:t>from root </a:t>
            </a:r>
            <a:r>
              <a:rPr sz="2100" spc="-5" dirty="0">
                <a:solidFill>
                  <a:srgbClr val="2F2F2F"/>
                </a:solidFill>
                <a:latin typeface="Carlito"/>
                <a:cs typeface="Carlito"/>
              </a:rPr>
              <a:t>canal</a:t>
            </a:r>
            <a:r>
              <a:rPr sz="2100" spc="4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100" spc="-5" dirty="0">
                <a:solidFill>
                  <a:srgbClr val="2F2F2F"/>
                </a:solidFill>
                <a:latin typeface="Carlito"/>
                <a:cs typeface="Carlito"/>
              </a:rPr>
              <a:t>medicaments</a:t>
            </a:r>
            <a:endParaRPr sz="21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33473"/>
            <a:ext cx="5711190" cy="36468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 algn="just">
              <a:lnSpc>
                <a:spcPct val="100000"/>
              </a:lnSpc>
              <a:spcBef>
                <a:spcPts val="95"/>
              </a:spcBef>
              <a:buClr>
                <a:srgbClr val="AC0000"/>
              </a:buClr>
              <a:buFont typeface="Wingdings"/>
              <a:buChar char=""/>
              <a:tabLst>
                <a:tab pos="299720" algn="l"/>
              </a:tabLst>
            </a:pP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Painful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inflammation 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peridontium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as a  result of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trauma, irritation,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or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infection through 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root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canal,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regardless 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whether the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pulp 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is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vital 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or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 nonvital.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C0000"/>
              </a:buClr>
              <a:buFont typeface="Wingdings"/>
              <a:buChar char=""/>
            </a:pPr>
            <a:endParaRPr sz="30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buClr>
                <a:srgbClr val="AC0000"/>
              </a:buClr>
              <a:buFont typeface="Wingdings"/>
              <a:buChar char=""/>
              <a:tabLst>
                <a:tab pos="299720" algn="l"/>
                <a:tab pos="1057910" algn="l"/>
                <a:tab pos="2258695" algn="l"/>
                <a:tab pos="2774315" algn="l"/>
                <a:tab pos="3295650" algn="l"/>
                <a:tab pos="5039360" algn="l"/>
              </a:tabLst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Also	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referred	to	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as	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symptomatic	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apical</a:t>
            </a:r>
            <a:endParaRPr sz="2200">
              <a:latin typeface="Carlito"/>
              <a:cs typeface="Carlito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periodontitis.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0">
              <a:latin typeface="Carlito"/>
              <a:cs typeface="Carlito"/>
            </a:endParaRPr>
          </a:p>
          <a:p>
            <a:pPr marL="299085" indent="-287020">
              <a:lnSpc>
                <a:spcPct val="100000"/>
              </a:lnSpc>
              <a:buClr>
                <a:srgbClr val="AC0000"/>
              </a:buClr>
              <a:buFont typeface="Wingdings"/>
              <a:buChar char=""/>
              <a:tabLst>
                <a:tab pos="299720" algn="l"/>
              </a:tabLst>
            </a:pPr>
            <a:r>
              <a:rPr sz="2200" spc="-45" dirty="0">
                <a:solidFill>
                  <a:srgbClr val="2F2F2F"/>
                </a:solidFill>
                <a:latin typeface="Carlito"/>
                <a:cs typeface="Carlito"/>
              </a:rPr>
              <a:t>Tooth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is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tender 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on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percussion &amp;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pain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can</a:t>
            </a:r>
            <a:r>
              <a:rPr sz="2200" spc="8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5" dirty="0">
                <a:solidFill>
                  <a:srgbClr val="2F2F2F"/>
                </a:solidFill>
                <a:latin typeface="Carlito"/>
                <a:cs typeface="Carlito"/>
              </a:rPr>
              <a:t>be</a:t>
            </a:r>
            <a:endParaRPr sz="2200">
              <a:latin typeface="Carlito"/>
              <a:cs typeface="Carlito"/>
            </a:endParaRPr>
          </a:p>
          <a:p>
            <a:pPr marL="299085">
              <a:lnSpc>
                <a:spcPct val="100000"/>
              </a:lnSpc>
            </a:pP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severe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making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closure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of the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teeth</a:t>
            </a:r>
            <a:r>
              <a:rPr sz="2200" spc="8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difficult.</a:t>
            </a:r>
            <a:endParaRPr sz="2200">
              <a:latin typeface="Carlito"/>
              <a:cs typeface="Carlito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0738" y="778515"/>
            <a:ext cx="4874261" cy="520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Impact"/>
                <a:cs typeface="Impact"/>
              </a:rPr>
              <a:t>Acute Apical</a:t>
            </a:r>
            <a:r>
              <a:rPr spc="-50" dirty="0">
                <a:latin typeface="Impact"/>
                <a:cs typeface="Impact"/>
              </a:rPr>
              <a:t> </a:t>
            </a:r>
            <a:r>
              <a:rPr dirty="0">
                <a:latin typeface="Impact"/>
                <a:cs typeface="Impact"/>
              </a:rPr>
              <a:t>Periodontitis</a:t>
            </a:r>
          </a:p>
        </p:txBody>
      </p:sp>
      <p:sp>
        <p:nvSpPr>
          <p:cNvPr id="4" name="object 4"/>
          <p:cNvSpPr/>
          <p:nvPr/>
        </p:nvSpPr>
        <p:spPr>
          <a:xfrm>
            <a:off x="5865876" y="1232916"/>
            <a:ext cx="3278123" cy="43921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46050" y="603250"/>
          <a:ext cx="8991600" cy="58419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3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4140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22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VITAL</a:t>
                      </a:r>
                      <a:r>
                        <a:rPr sz="2200" b="1" spc="-16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TOOTH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C0000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2200" b="1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NON </a:t>
                      </a:r>
                      <a:r>
                        <a:rPr sz="2200" b="1" spc="-4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VITAL</a:t>
                      </a:r>
                      <a:r>
                        <a:rPr sz="2200" b="1" spc="-18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TOOTH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127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Occlusal</a:t>
                      </a:r>
                      <a:r>
                        <a:rPr sz="2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trauma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440"/>
                        </a:spcBef>
                      </a:pP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Sequelae of pulpitis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558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3435">
                <a:tc>
                  <a:txBody>
                    <a:bodyPr/>
                    <a:lstStyle/>
                    <a:p>
                      <a:pPr marL="90805" marR="316865">
                        <a:lnSpc>
                          <a:spcPct val="114999"/>
                        </a:lnSpc>
                        <a:spcBef>
                          <a:spcPts val="50"/>
                        </a:spcBef>
                      </a:pPr>
                      <a:r>
                        <a:rPr sz="2200" b="1" spc="-25" dirty="0">
                          <a:latin typeface="Times New Roman"/>
                          <a:cs typeface="Times New Roman"/>
                        </a:rPr>
                        <a:t>Wedging </a:t>
                      </a:r>
                      <a:r>
                        <a:rPr sz="2200" b="1" dirty="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2200" b="1" spc="-10" dirty="0">
                          <a:latin typeface="Times New Roman"/>
                          <a:cs typeface="Times New Roman"/>
                        </a:rPr>
                        <a:t>foreign </a:t>
                      </a: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body  between</a:t>
                      </a:r>
                      <a:r>
                        <a:rPr sz="2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teeth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96520">
                        <a:lnSpc>
                          <a:spcPct val="114999"/>
                        </a:lnSpc>
                        <a:spcBef>
                          <a:spcPts val="50"/>
                        </a:spcBef>
                      </a:pP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During </a:t>
                      </a:r>
                      <a:r>
                        <a:rPr sz="2200" b="1" spc="-10" dirty="0">
                          <a:latin typeface="Times New Roman"/>
                          <a:cs typeface="Times New Roman"/>
                        </a:rPr>
                        <a:t>root </a:t>
                      </a: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canal therapy </a:t>
                      </a:r>
                      <a:r>
                        <a:rPr sz="2200" b="1" spc="-15" dirty="0">
                          <a:latin typeface="Carlito"/>
                          <a:cs typeface="Carlito"/>
                        </a:rPr>
                        <a:t>Forcing </a:t>
                      </a:r>
                      <a:r>
                        <a:rPr sz="2200" b="1" spc="-5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2200" b="1" spc="-10" dirty="0">
                          <a:latin typeface="Carlito"/>
                          <a:cs typeface="Carlito"/>
                        </a:rPr>
                        <a:t>irrigating  irrigants </a:t>
                      </a:r>
                      <a:r>
                        <a:rPr sz="2200" b="1" spc="-5" dirty="0">
                          <a:latin typeface="Carlito"/>
                          <a:cs typeface="Carlito"/>
                        </a:rPr>
                        <a:t>or </a:t>
                      </a:r>
                      <a:r>
                        <a:rPr sz="2200" b="1" spc="-10" dirty="0">
                          <a:latin typeface="Carlito"/>
                          <a:cs typeface="Carlito"/>
                        </a:rPr>
                        <a:t>medicaments through the apical  </a:t>
                      </a:r>
                      <a:r>
                        <a:rPr sz="2200" b="1" spc="-15" dirty="0">
                          <a:latin typeface="Carlito"/>
                          <a:cs typeface="Carlito"/>
                        </a:rPr>
                        <a:t>foramen</a:t>
                      </a:r>
                      <a:endParaRPr sz="2200">
                        <a:latin typeface="Carlito"/>
                        <a:cs typeface="Carlito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4491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Blow on</a:t>
                      </a:r>
                      <a:r>
                        <a:rPr sz="22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teeth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5306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200" b="1" spc="-10" dirty="0">
                          <a:latin typeface="Carlito"/>
                          <a:cs typeface="Carlito"/>
                        </a:rPr>
                        <a:t>Extension </a:t>
                      </a:r>
                      <a:r>
                        <a:rPr sz="2200" b="1" spc="-5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2200" b="1" spc="-15" dirty="0">
                          <a:latin typeface="Carlito"/>
                          <a:cs typeface="Carlito"/>
                        </a:rPr>
                        <a:t>obturating material </a:t>
                      </a:r>
                      <a:r>
                        <a:rPr sz="2200" b="1" spc="-10" dirty="0">
                          <a:latin typeface="Carlito"/>
                          <a:cs typeface="Carlito"/>
                        </a:rPr>
                        <a:t>through the  apical </a:t>
                      </a:r>
                      <a:r>
                        <a:rPr sz="2200" b="1" spc="-15" dirty="0">
                          <a:latin typeface="Carlito"/>
                          <a:cs typeface="Carlito"/>
                        </a:rPr>
                        <a:t>foramen </a:t>
                      </a:r>
                      <a:r>
                        <a:rPr sz="2200" b="1" spc="-5" dirty="0">
                          <a:latin typeface="Carlito"/>
                          <a:cs typeface="Carlito"/>
                        </a:rPr>
                        <a:t>, </a:t>
                      </a:r>
                      <a:r>
                        <a:rPr sz="2200" b="1" spc="-20" dirty="0">
                          <a:latin typeface="Carlito"/>
                          <a:cs typeface="Carlito"/>
                        </a:rPr>
                        <a:t>Perforation </a:t>
                      </a:r>
                      <a:r>
                        <a:rPr sz="2200" b="1" spc="-5" dirty="0">
                          <a:latin typeface="Carlito"/>
                          <a:cs typeface="Carlito"/>
                        </a:rPr>
                        <a:t>of </a:t>
                      </a:r>
                      <a:r>
                        <a:rPr sz="2200" b="1" spc="-10" dirty="0">
                          <a:latin typeface="Carlito"/>
                          <a:cs typeface="Carlito"/>
                        </a:rPr>
                        <a:t>the </a:t>
                      </a:r>
                      <a:r>
                        <a:rPr sz="2200" b="1" spc="-15" dirty="0">
                          <a:latin typeface="Carlito"/>
                          <a:cs typeface="Carlito"/>
                        </a:rPr>
                        <a:t>root,  Overinstrumentation</a:t>
                      </a:r>
                      <a:endParaRPr sz="2200">
                        <a:latin typeface="Carlito"/>
                        <a:cs typeface="Carlito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4134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2200" b="1" spc="-5" dirty="0">
                          <a:latin typeface="Times New Roman"/>
                          <a:cs typeface="Times New Roman"/>
                        </a:rPr>
                        <a:t>Orthodontic</a:t>
                      </a:r>
                      <a:r>
                        <a:rPr sz="2200" b="1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15" dirty="0">
                          <a:latin typeface="Times New Roman"/>
                          <a:cs typeface="Times New Roman"/>
                        </a:rPr>
                        <a:t>pressure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571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6939" y="164084"/>
            <a:ext cx="105918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spc="-5" dirty="0">
                <a:latin typeface="Impact"/>
                <a:cs typeface="Impact"/>
              </a:rPr>
              <a:t>Etiology</a:t>
            </a:r>
            <a:endParaRPr sz="250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1225528"/>
            <a:ext cx="7153275" cy="3500754"/>
          </a:xfrm>
          <a:prstGeom prst="rect">
            <a:avLst/>
          </a:prstGeom>
        </p:spPr>
        <p:txBody>
          <a:bodyPr vert="horz" wrap="square" lIns="0" tIns="194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sz="24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CLINICAL</a:t>
            </a:r>
            <a:r>
              <a:rPr sz="2400" u="heavy" spc="-2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FEATURES: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Thermal changes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does not induce</a:t>
            </a:r>
            <a:r>
              <a:rPr sz="2400" spc="-15" dirty="0">
                <a:solidFill>
                  <a:srgbClr val="CC3399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pain.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CC3399"/>
                </a:solidFill>
                <a:latin typeface="Carlito"/>
                <a:cs typeface="Carlito"/>
              </a:rPr>
              <a:t>Slight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extrusion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tooth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from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socket.</a:t>
            </a:r>
            <a:endParaRPr sz="2400">
              <a:latin typeface="Carlito"/>
              <a:cs typeface="Carlito"/>
            </a:endParaRPr>
          </a:p>
          <a:p>
            <a:pPr marL="287020" marR="164465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Cause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tenderness on </a:t>
            </a:r>
            <a:r>
              <a:rPr sz="2400" spc="-10" dirty="0">
                <a:solidFill>
                  <a:srgbClr val="CC3399"/>
                </a:solidFill>
                <a:latin typeface="Carlito"/>
                <a:cs typeface="Carlito"/>
              </a:rPr>
              <a:t>mastication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due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inflammatory 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edema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collected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PDL.</a:t>
            </a:r>
            <a:endParaRPr sz="2400">
              <a:latin typeface="Carlito"/>
              <a:cs typeface="Carlito"/>
            </a:endParaRPr>
          </a:p>
          <a:p>
            <a:pPr marL="287020" marR="508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Due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external pressure,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forcing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edema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fluid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against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already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sensitized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nerve endings results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severe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pain.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859282"/>
            <a:ext cx="3335654" cy="35007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F541DB"/>
                </a:solidFill>
                <a:latin typeface="Carlito"/>
                <a:cs typeface="Carlito"/>
              </a:rPr>
              <a:t>DIAGNOSIS: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sz="2400" spc="-5" dirty="0">
                <a:solidFill>
                  <a:srgbClr val="001F5F"/>
                </a:solidFill>
                <a:latin typeface="Carlito"/>
                <a:cs typeface="Carlito"/>
              </a:rPr>
              <a:t>CLINICAL</a:t>
            </a:r>
            <a:r>
              <a:rPr sz="2400" spc="-2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001F5F"/>
                </a:solidFill>
                <a:latin typeface="Carlito"/>
                <a:cs typeface="Carlito"/>
              </a:rPr>
              <a:t>DIAGNOSIS: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020"/>
              </a:spcBef>
            </a:pPr>
            <a:r>
              <a:rPr sz="2400" spc="-40" dirty="0">
                <a:solidFill>
                  <a:srgbClr val="2F2F2F"/>
                </a:solidFill>
                <a:latin typeface="Carlito"/>
                <a:cs typeface="Carlito"/>
              </a:rPr>
              <a:t>Tender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</a:t>
            </a:r>
            <a:r>
              <a:rPr sz="2400" spc="4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percussion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2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solidFill>
                  <a:srgbClr val="001F5F"/>
                </a:solidFill>
                <a:latin typeface="Carlito"/>
                <a:cs typeface="Carlito"/>
              </a:rPr>
              <a:t>RADIOGRAPHIC</a:t>
            </a:r>
            <a:r>
              <a:rPr sz="2400" spc="-1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00" spc="-30" dirty="0">
                <a:solidFill>
                  <a:srgbClr val="001F5F"/>
                </a:solidFill>
                <a:latin typeface="Carlito"/>
                <a:cs typeface="Carlito"/>
              </a:rPr>
              <a:t>FEATURES: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widening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PDL</a:t>
            </a:r>
            <a:r>
              <a:rPr sz="2400" spc="-5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space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800" y="3124200"/>
            <a:ext cx="3733800" cy="29428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581253"/>
            <a:ext cx="6708775" cy="2129790"/>
          </a:xfrm>
          <a:prstGeom prst="rect">
            <a:avLst/>
          </a:prstGeom>
        </p:spPr>
        <p:txBody>
          <a:bodyPr vert="horz" wrap="square" lIns="0" tIns="1879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80"/>
              </a:spcBef>
            </a:pPr>
            <a:r>
              <a:rPr sz="2300" u="heavy" spc="-15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HISTOLOGIC</a:t>
            </a:r>
            <a:r>
              <a:rPr sz="2300" u="heavy" spc="-50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 </a:t>
            </a:r>
            <a:r>
              <a:rPr sz="2300" u="heavy" spc="-30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FEATURES:</a:t>
            </a:r>
            <a:endParaRPr sz="23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8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PDL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shows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signs of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inflammation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-vascular</a:t>
            </a:r>
            <a:r>
              <a:rPr sz="2300" spc="3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dilation</a:t>
            </a:r>
            <a:endParaRPr sz="2300">
              <a:latin typeface="Carlito"/>
              <a:cs typeface="Carlito"/>
            </a:endParaRPr>
          </a:p>
          <a:p>
            <a:pPr marL="4280535">
              <a:lnSpc>
                <a:spcPct val="100000"/>
              </a:lnSpc>
              <a:spcBef>
                <a:spcPts val="1380"/>
              </a:spcBef>
            </a:pP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-infiltration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300" spc="-6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PMNs</a:t>
            </a:r>
            <a:endParaRPr sz="23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8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Inflammation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is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transient,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if caused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by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acute</a:t>
            </a:r>
            <a:r>
              <a:rPr sz="2300" spc="1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trauma.</a:t>
            </a:r>
            <a:endParaRPr sz="23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39" y="2860039"/>
            <a:ext cx="7689850" cy="3765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0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  <a:tab pos="640715" algn="l"/>
                <a:tab pos="1651000" algn="l"/>
                <a:tab pos="2248535" algn="l"/>
                <a:tab pos="3573145" algn="l"/>
                <a:tab pos="4779010" algn="l"/>
                <a:tab pos="5435600" algn="l"/>
                <a:tab pos="7069455" algn="l"/>
              </a:tabLst>
            </a:pP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I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f	ir</a:t>
            </a:r>
            <a:r>
              <a:rPr sz="2300" spc="-15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i</a:t>
            </a:r>
            <a:r>
              <a:rPr sz="2300" spc="-30" dirty="0">
                <a:solidFill>
                  <a:srgbClr val="2F2F2F"/>
                </a:solidFill>
                <a:latin typeface="Carlito"/>
                <a:cs typeface="Carlito"/>
              </a:rPr>
              <a:t>t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a</a:t>
            </a:r>
            <a:r>
              <a:rPr sz="2300" spc="-25" dirty="0">
                <a:solidFill>
                  <a:srgbClr val="2F2F2F"/>
                </a:solidFill>
                <a:latin typeface="Carlito"/>
                <a:cs typeface="Carlito"/>
              </a:rPr>
              <a:t>n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t	</a:t>
            </a:r>
            <a:r>
              <a:rPr sz="2300" spc="10" dirty="0">
                <a:solidFill>
                  <a:srgbClr val="2F2F2F"/>
                </a:solidFill>
                <a:latin typeface="Carlito"/>
                <a:cs typeface="Carlito"/>
              </a:rPr>
              <a:t>n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t	</a:t>
            </a:r>
            <a:r>
              <a:rPr sz="2300" spc="-40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em</a:t>
            </a:r>
            <a:r>
              <a:rPr sz="2300" spc="-15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300" spc="-20" dirty="0">
                <a:solidFill>
                  <a:srgbClr val="2F2F2F"/>
                </a:solidFill>
                <a:latin typeface="Carlito"/>
                <a:cs typeface="Carlito"/>
              </a:rPr>
              <a:t>v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e</a:t>
            </a:r>
            <a:r>
              <a:rPr sz="2300" spc="15" dirty="0">
                <a:solidFill>
                  <a:srgbClr val="2F2F2F"/>
                </a:solidFill>
                <a:latin typeface="Carlito"/>
                <a:cs typeface="Carlito"/>
              </a:rPr>
              <a:t>d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,	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p</a:t>
            </a:r>
            <a:r>
              <a:rPr sz="2300" spc="-40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g</a:t>
            </a:r>
            <a:r>
              <a:rPr sz="2300" spc="-40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ess	i</a:t>
            </a:r>
            <a:r>
              <a:rPr sz="2300" spc="-25" dirty="0">
                <a:solidFill>
                  <a:srgbClr val="2F2F2F"/>
                </a:solidFill>
                <a:latin typeface="Carlito"/>
                <a:cs typeface="Carlito"/>
              </a:rPr>
              <a:t>n</a:t>
            </a:r>
            <a:r>
              <a:rPr sz="2300" spc="-30" dirty="0">
                <a:solidFill>
                  <a:srgbClr val="2F2F2F"/>
                </a:solidFill>
                <a:latin typeface="Carlito"/>
                <a:cs typeface="Carlito"/>
              </a:rPr>
              <a:t>t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o	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sur</a:t>
            </a:r>
            <a:r>
              <a:rPr sz="2300" spc="-35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ou</a:t>
            </a:r>
            <a:r>
              <a:rPr sz="2300" spc="10" dirty="0">
                <a:solidFill>
                  <a:srgbClr val="2F2F2F"/>
                </a:solidFill>
                <a:latin typeface="Carlito"/>
                <a:cs typeface="Carlito"/>
              </a:rPr>
              <a:t>n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din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g	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bone</a:t>
            </a:r>
            <a:endParaRPr sz="23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0739" y="3035909"/>
            <a:ext cx="7690484" cy="1076960"/>
          </a:xfrm>
          <a:prstGeom prst="rect">
            <a:avLst/>
          </a:prstGeom>
        </p:spPr>
        <p:txBody>
          <a:bodyPr vert="horz" wrap="square" lIns="0" tIns="187960" rIns="0" bIns="0" rtlCol="0">
            <a:spAutoFit/>
          </a:bodyPr>
          <a:lstStyle/>
          <a:p>
            <a:pPr marL="287020">
              <a:lnSpc>
                <a:spcPct val="100000"/>
              </a:lnSpc>
              <a:spcBef>
                <a:spcPts val="1480"/>
              </a:spcBef>
            </a:pP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resorption.</a:t>
            </a:r>
            <a:endParaRPr sz="23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8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Abscess</a:t>
            </a:r>
            <a:r>
              <a:rPr sz="2300" spc="16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formation</a:t>
            </a:r>
            <a:r>
              <a:rPr sz="2300" spc="19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20" dirty="0">
                <a:solidFill>
                  <a:srgbClr val="2F2F2F"/>
                </a:solidFill>
                <a:latin typeface="Carlito"/>
                <a:cs typeface="Carlito"/>
              </a:rPr>
              <a:t>may</a:t>
            </a:r>
            <a:r>
              <a:rPr sz="2300" spc="18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occur</a:t>
            </a:r>
            <a:r>
              <a:rPr sz="2300" spc="18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if</a:t>
            </a:r>
            <a:r>
              <a:rPr sz="2300" spc="18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5" dirty="0">
                <a:solidFill>
                  <a:srgbClr val="2F2F2F"/>
                </a:solidFill>
                <a:latin typeface="Carlito"/>
                <a:cs typeface="Carlito"/>
              </a:rPr>
              <a:t>it</a:t>
            </a:r>
            <a:r>
              <a:rPr sz="2300" spc="18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is</a:t>
            </a:r>
            <a:r>
              <a:rPr sz="2300" spc="18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associated</a:t>
            </a:r>
            <a:r>
              <a:rPr sz="2300" spc="18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with</a:t>
            </a:r>
            <a:r>
              <a:rPr sz="2300" spc="17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bacterial</a:t>
            </a:r>
            <a:endParaRPr sz="2300">
              <a:latin typeface="Carlito"/>
              <a:cs typeface="Carlito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656332" y="4024884"/>
            <a:ext cx="5459095" cy="649605"/>
            <a:chOff x="2656332" y="4024884"/>
            <a:chExt cx="5459095" cy="649605"/>
          </a:xfrm>
        </p:grpSpPr>
        <p:sp>
          <p:nvSpPr>
            <p:cNvPr id="6" name="object 6"/>
            <p:cNvSpPr/>
            <p:nvPr/>
          </p:nvSpPr>
          <p:spPr>
            <a:xfrm>
              <a:off x="2656332" y="4024884"/>
              <a:ext cx="1074420" cy="6492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410712" y="4024884"/>
              <a:ext cx="1545336" cy="6492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634483" y="4024884"/>
              <a:ext cx="1292352" cy="6492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605272" y="4024884"/>
              <a:ext cx="499872" cy="64922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785104" y="4024884"/>
              <a:ext cx="1362455" cy="64922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822947" y="4024884"/>
              <a:ext cx="1292352" cy="64922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115364" y="4086555"/>
            <a:ext cx="6809740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722120" algn="l"/>
              </a:tabLst>
            </a:pP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infection	</a:t>
            </a:r>
            <a:r>
              <a:rPr sz="2300" spc="-10" dirty="0">
                <a:solidFill>
                  <a:srgbClr val="CC3399"/>
                </a:solidFill>
                <a:latin typeface="Carlito"/>
                <a:cs typeface="Carlito"/>
              </a:rPr>
              <a:t>Acute </a:t>
            </a:r>
            <a:r>
              <a:rPr sz="2300" spc="-5" dirty="0">
                <a:solidFill>
                  <a:srgbClr val="CC3399"/>
                </a:solidFill>
                <a:latin typeface="Carlito"/>
                <a:cs typeface="Carlito"/>
              </a:rPr>
              <a:t>periapical abscess </a:t>
            </a:r>
            <a:r>
              <a:rPr sz="2300" dirty="0">
                <a:solidFill>
                  <a:srgbClr val="CC3399"/>
                </a:solidFill>
                <a:latin typeface="Carlito"/>
                <a:cs typeface="Carlito"/>
              </a:rPr>
              <a:t>/ </a:t>
            </a:r>
            <a:r>
              <a:rPr sz="2300" spc="-5" dirty="0">
                <a:solidFill>
                  <a:srgbClr val="CC3399"/>
                </a:solidFill>
                <a:latin typeface="Carlito"/>
                <a:cs typeface="Carlito"/>
              </a:rPr>
              <a:t>Alveolar</a:t>
            </a:r>
            <a:r>
              <a:rPr sz="2300" spc="-15" dirty="0">
                <a:solidFill>
                  <a:srgbClr val="CC3399"/>
                </a:solidFill>
                <a:latin typeface="Carlito"/>
                <a:cs typeface="Carlito"/>
              </a:rPr>
              <a:t> </a:t>
            </a:r>
            <a:r>
              <a:rPr sz="2300" dirty="0">
                <a:solidFill>
                  <a:srgbClr val="CC3399"/>
                </a:solidFill>
                <a:latin typeface="Carlito"/>
                <a:cs typeface="Carlito"/>
              </a:rPr>
              <a:t>abscess</a:t>
            </a:r>
            <a:endParaRPr sz="23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033018"/>
            <a:ext cx="6002020" cy="35375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II)</a:t>
            </a:r>
            <a:r>
              <a:rPr sz="2400" spc="-2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CHEMICAL</a:t>
            </a:r>
            <a:endParaRPr sz="24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AutoNum type="alphaUcParenR"/>
              <a:tabLst>
                <a:tab pos="469900" algn="l"/>
                <a:tab pos="470534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Phosphoric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acid, acrylic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monomer</a:t>
            </a:r>
            <a:endParaRPr sz="2400">
              <a:latin typeface="Carlito"/>
              <a:cs typeface="Carlito"/>
            </a:endParaRPr>
          </a:p>
          <a:p>
            <a:pPr marL="338455" indent="-326390">
              <a:lnSpc>
                <a:spcPct val="100000"/>
              </a:lnSpc>
              <a:spcBef>
                <a:spcPts val="580"/>
              </a:spcBef>
              <a:buAutoNum type="alphaUcParenR"/>
              <a:tabLst>
                <a:tab pos="339090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Erosion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33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III)</a:t>
            </a:r>
            <a:r>
              <a:rPr sz="2400" spc="-2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C00000"/>
                </a:solidFill>
                <a:latin typeface="Carlito"/>
                <a:cs typeface="Carlito"/>
              </a:rPr>
              <a:t>BACTERIAL</a:t>
            </a:r>
            <a:endParaRPr sz="24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AutoNum type="alphaUcParenR"/>
              <a:tabLst>
                <a:tab pos="469900" algn="l"/>
                <a:tab pos="470534" algn="l"/>
              </a:tabLst>
            </a:pPr>
            <a:r>
              <a:rPr sz="2400" spc="-50" dirty="0">
                <a:solidFill>
                  <a:srgbClr val="2F2F2F"/>
                </a:solidFill>
                <a:latin typeface="Carlito"/>
                <a:cs typeface="Carlito"/>
              </a:rPr>
              <a:t>Toxins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associated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with</a:t>
            </a:r>
            <a:r>
              <a:rPr sz="2400" spc="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caries</a:t>
            </a:r>
            <a:endParaRPr sz="24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AutoNum type="alphaUcParenR"/>
              <a:tabLst>
                <a:tab pos="469900" algn="l"/>
                <a:tab pos="470534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Direct invasion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pulp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from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caries or</a:t>
            </a:r>
            <a:r>
              <a:rPr sz="2400" spc="-5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trauma</a:t>
            </a:r>
            <a:endParaRPr sz="24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AutoNum type="alphaUcParenR"/>
              <a:tabLst>
                <a:tab pos="469900" algn="l"/>
                <a:tab pos="470534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Anachoresis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1042648"/>
            <a:ext cx="6811645" cy="2402840"/>
          </a:xfrm>
          <a:prstGeom prst="rect">
            <a:avLst/>
          </a:prstGeom>
        </p:spPr>
        <p:txBody>
          <a:bodyPr vert="horz" wrap="square" lIns="0" tIns="194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sz="2400" u="heavy" spc="-4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TREATMENT:</a:t>
            </a:r>
            <a:endParaRPr sz="24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Selective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grinding if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inflammation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due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</a:t>
            </a:r>
            <a:r>
              <a:rPr sz="2400" spc="-5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occlusal</a:t>
            </a:r>
            <a:endParaRPr sz="24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trauma.</a:t>
            </a:r>
            <a:endParaRPr sz="2400">
              <a:latin typeface="Carlito"/>
              <a:cs typeface="Carlito"/>
            </a:endParaRPr>
          </a:p>
          <a:p>
            <a:pPr marL="355600" marR="5080" indent="-34353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Extraction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endodontic treatment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be done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 drain  exudate.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0739" y="1002770"/>
            <a:ext cx="5788661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u="heavy" dirty="0">
                <a:uFill>
                  <a:solidFill>
                    <a:srgbClr val="C00000"/>
                  </a:solidFill>
                </a:uFill>
                <a:latin typeface="Impact"/>
                <a:cs typeface="Impact"/>
              </a:rPr>
              <a:t>Chronic Apical</a:t>
            </a:r>
            <a:r>
              <a:rPr u="heavy" spc="-75" dirty="0">
                <a:uFill>
                  <a:solidFill>
                    <a:srgbClr val="C00000"/>
                  </a:solidFill>
                </a:uFill>
                <a:latin typeface="Impact"/>
                <a:cs typeface="Impact"/>
              </a:rPr>
              <a:t> </a:t>
            </a:r>
            <a:r>
              <a:rPr u="heavy" dirty="0">
                <a:uFill>
                  <a:solidFill>
                    <a:srgbClr val="C00000"/>
                  </a:solidFill>
                </a:uFill>
                <a:latin typeface="Impact"/>
                <a:cs typeface="Impact"/>
              </a:rPr>
              <a:t>Periodontitis </a:t>
            </a:r>
            <a:r>
              <a:rPr dirty="0">
                <a:latin typeface="Impact"/>
                <a:cs typeface="Impact"/>
              </a:rPr>
              <a:t> (Periapical</a:t>
            </a:r>
            <a:r>
              <a:rPr spc="-15" dirty="0">
                <a:latin typeface="Impact"/>
                <a:cs typeface="Impact"/>
              </a:rPr>
              <a:t> </a:t>
            </a:r>
            <a:r>
              <a:rPr spc="-5" dirty="0">
                <a:latin typeface="Impact"/>
                <a:cs typeface="Impact"/>
              </a:rPr>
              <a:t>Granuloma)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2140" y="2669539"/>
            <a:ext cx="8225155" cy="28759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9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A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growth 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granulomatous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tissue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continuous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with the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Periodontal  ligament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resulting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from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death 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pulp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and the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diffusion 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of 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bacterial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toxins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from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root canals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into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surrounding periradicular 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tissue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through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apical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and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lateral</a:t>
            </a:r>
            <a:r>
              <a:rPr sz="2200" spc="2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canals</a:t>
            </a:r>
            <a:endParaRPr sz="2200" dirty="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Low-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grade</a:t>
            </a:r>
            <a:r>
              <a:rPr sz="2200" spc="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infection</a:t>
            </a:r>
            <a:endParaRPr sz="2200" dirty="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Most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common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sequelae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of pulpitis or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apical</a:t>
            </a:r>
            <a:r>
              <a:rPr sz="2200" spc="8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periodontitis.</a:t>
            </a:r>
            <a:endParaRPr sz="2200" dirty="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32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  <a:tab pos="4218940" algn="l"/>
              </a:tabLst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If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acute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(exudative)</a:t>
            </a:r>
            <a:r>
              <a:rPr sz="2200" spc="7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left</a:t>
            </a:r>
            <a:r>
              <a:rPr sz="2200" spc="2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untreated	</a:t>
            </a:r>
            <a:r>
              <a:rPr sz="2200" spc="-215" dirty="0">
                <a:solidFill>
                  <a:srgbClr val="2F2F2F"/>
                </a:solidFill>
                <a:latin typeface="Arial"/>
                <a:cs typeface="Arial"/>
              </a:rPr>
              <a:t>→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chronic</a:t>
            </a:r>
            <a:r>
              <a:rPr sz="2200" spc="7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(proliferative).</a:t>
            </a:r>
            <a:endParaRPr sz="2200" dirty="0">
              <a:latin typeface="Carlito"/>
              <a:cs typeface="Carlito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475219" y="598038"/>
            <a:ext cx="1203960" cy="1933575"/>
            <a:chOff x="7475219" y="598038"/>
            <a:chExt cx="1203960" cy="1933575"/>
          </a:xfrm>
        </p:grpSpPr>
        <p:sp>
          <p:nvSpPr>
            <p:cNvPr id="5" name="object 5"/>
            <p:cNvSpPr/>
            <p:nvPr/>
          </p:nvSpPr>
          <p:spPr>
            <a:xfrm>
              <a:off x="7546397" y="598038"/>
              <a:ext cx="1058573" cy="19333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029955" y="655320"/>
              <a:ext cx="126492" cy="32918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978139" y="923417"/>
              <a:ext cx="177165" cy="868680"/>
            </a:xfrm>
            <a:custGeom>
              <a:avLst/>
              <a:gdLst/>
              <a:ahLst/>
              <a:cxnLst/>
              <a:rect l="l" t="t" r="r" b="b"/>
              <a:pathLst>
                <a:path w="177165" h="868680">
                  <a:moveTo>
                    <a:pt x="86607" y="760129"/>
                  </a:moveTo>
                  <a:lnTo>
                    <a:pt x="85534" y="785812"/>
                  </a:lnTo>
                  <a:lnTo>
                    <a:pt x="84220" y="826103"/>
                  </a:lnTo>
                  <a:lnTo>
                    <a:pt x="83692" y="866394"/>
                  </a:lnTo>
                  <a:lnTo>
                    <a:pt x="84506" y="868291"/>
                  </a:lnTo>
                  <a:lnTo>
                    <a:pt x="86296" y="852328"/>
                  </a:lnTo>
                  <a:lnTo>
                    <a:pt x="88086" y="829175"/>
                  </a:lnTo>
                  <a:lnTo>
                    <a:pt x="88900" y="809498"/>
                  </a:lnTo>
                  <a:lnTo>
                    <a:pt x="88354" y="787419"/>
                  </a:lnTo>
                  <a:lnTo>
                    <a:pt x="87010" y="765365"/>
                  </a:lnTo>
                  <a:lnTo>
                    <a:pt x="86607" y="760129"/>
                  </a:lnTo>
                  <a:close/>
                </a:path>
                <a:path w="177165" h="868680">
                  <a:moveTo>
                    <a:pt x="143765" y="156083"/>
                  </a:moveTo>
                  <a:lnTo>
                    <a:pt x="55117" y="156083"/>
                  </a:lnTo>
                  <a:lnTo>
                    <a:pt x="57666" y="161184"/>
                  </a:lnTo>
                  <a:lnTo>
                    <a:pt x="60846" y="169652"/>
                  </a:lnTo>
                  <a:lnTo>
                    <a:pt x="62214" y="178593"/>
                  </a:lnTo>
                  <a:lnTo>
                    <a:pt x="62605" y="187773"/>
                  </a:lnTo>
                  <a:lnTo>
                    <a:pt x="62864" y="196977"/>
                  </a:lnTo>
                  <a:lnTo>
                    <a:pt x="66323" y="250916"/>
                  </a:lnTo>
                  <a:lnTo>
                    <a:pt x="69961" y="303879"/>
                  </a:lnTo>
                  <a:lnTo>
                    <a:pt x="73955" y="356604"/>
                  </a:lnTo>
                  <a:lnTo>
                    <a:pt x="78485" y="409829"/>
                  </a:lnTo>
                  <a:lnTo>
                    <a:pt x="86332" y="461250"/>
                  </a:lnTo>
                  <a:lnTo>
                    <a:pt x="90334" y="513056"/>
                  </a:lnTo>
                  <a:lnTo>
                    <a:pt x="91281" y="565102"/>
                  </a:lnTo>
                  <a:lnTo>
                    <a:pt x="89963" y="617243"/>
                  </a:lnTo>
                  <a:lnTo>
                    <a:pt x="87170" y="669335"/>
                  </a:lnTo>
                  <a:lnTo>
                    <a:pt x="83692" y="721233"/>
                  </a:lnTo>
                  <a:lnTo>
                    <a:pt x="85310" y="743311"/>
                  </a:lnTo>
                  <a:lnTo>
                    <a:pt x="86607" y="760129"/>
                  </a:lnTo>
                  <a:lnTo>
                    <a:pt x="88900" y="705231"/>
                  </a:lnTo>
                  <a:lnTo>
                    <a:pt x="98302" y="651579"/>
                  </a:lnTo>
                  <a:lnTo>
                    <a:pt x="102638" y="598433"/>
                  </a:lnTo>
                  <a:lnTo>
                    <a:pt x="103365" y="545201"/>
                  </a:lnTo>
                  <a:lnTo>
                    <a:pt x="101941" y="491293"/>
                  </a:lnTo>
                  <a:lnTo>
                    <a:pt x="99821" y="436118"/>
                  </a:lnTo>
                  <a:lnTo>
                    <a:pt x="105209" y="405219"/>
                  </a:lnTo>
                  <a:lnTo>
                    <a:pt x="109108" y="373999"/>
                  </a:lnTo>
                  <a:lnTo>
                    <a:pt x="115442" y="311404"/>
                  </a:lnTo>
                  <a:lnTo>
                    <a:pt x="124124" y="279640"/>
                  </a:lnTo>
                  <a:lnTo>
                    <a:pt x="129174" y="249412"/>
                  </a:lnTo>
                  <a:lnTo>
                    <a:pt x="132534" y="217731"/>
                  </a:lnTo>
                  <a:lnTo>
                    <a:pt x="136143" y="181610"/>
                  </a:lnTo>
                  <a:lnTo>
                    <a:pt x="142610" y="161162"/>
                  </a:lnTo>
                  <a:lnTo>
                    <a:pt x="143765" y="156083"/>
                  </a:lnTo>
                  <a:close/>
                </a:path>
                <a:path w="177165" h="868680">
                  <a:moveTo>
                    <a:pt x="41528" y="150241"/>
                  </a:moveTo>
                  <a:lnTo>
                    <a:pt x="41528" y="161162"/>
                  </a:lnTo>
                  <a:lnTo>
                    <a:pt x="55117" y="156083"/>
                  </a:lnTo>
                  <a:lnTo>
                    <a:pt x="143765" y="156083"/>
                  </a:lnTo>
                  <a:lnTo>
                    <a:pt x="143910" y="155448"/>
                  </a:lnTo>
                  <a:lnTo>
                    <a:pt x="52577" y="155448"/>
                  </a:lnTo>
                  <a:lnTo>
                    <a:pt x="41528" y="150241"/>
                  </a:lnTo>
                  <a:close/>
                </a:path>
                <a:path w="177165" h="868680">
                  <a:moveTo>
                    <a:pt x="20700" y="0"/>
                  </a:moveTo>
                  <a:lnTo>
                    <a:pt x="9358" y="3373"/>
                  </a:lnTo>
                  <a:lnTo>
                    <a:pt x="3301" y="15367"/>
                  </a:lnTo>
                  <a:lnTo>
                    <a:pt x="769" y="28789"/>
                  </a:lnTo>
                  <a:lnTo>
                    <a:pt x="0" y="36449"/>
                  </a:lnTo>
                  <a:lnTo>
                    <a:pt x="8691" y="55508"/>
                  </a:lnTo>
                  <a:lnTo>
                    <a:pt x="15621" y="74533"/>
                  </a:lnTo>
                  <a:lnTo>
                    <a:pt x="21216" y="94009"/>
                  </a:lnTo>
                  <a:lnTo>
                    <a:pt x="25907" y="114427"/>
                  </a:lnTo>
                  <a:lnTo>
                    <a:pt x="33637" y="124979"/>
                  </a:lnTo>
                  <a:lnTo>
                    <a:pt x="50000" y="144895"/>
                  </a:lnTo>
                  <a:lnTo>
                    <a:pt x="57657" y="155448"/>
                  </a:lnTo>
                  <a:lnTo>
                    <a:pt x="143910" y="155448"/>
                  </a:lnTo>
                  <a:lnTo>
                    <a:pt x="147351" y="140319"/>
                  </a:lnTo>
                  <a:lnTo>
                    <a:pt x="151860" y="119334"/>
                  </a:lnTo>
                  <a:lnTo>
                    <a:pt x="157606" y="98552"/>
                  </a:lnTo>
                  <a:lnTo>
                    <a:pt x="168261" y="80392"/>
                  </a:lnTo>
                  <a:lnTo>
                    <a:pt x="175117" y="61483"/>
                  </a:lnTo>
                  <a:lnTo>
                    <a:pt x="177091" y="41741"/>
                  </a:lnTo>
                  <a:lnTo>
                    <a:pt x="173100" y="21082"/>
                  </a:lnTo>
                  <a:lnTo>
                    <a:pt x="136153" y="20367"/>
                  </a:lnTo>
                  <a:lnTo>
                    <a:pt x="99266" y="20129"/>
                  </a:lnTo>
                  <a:lnTo>
                    <a:pt x="62497" y="18938"/>
                  </a:lnTo>
                  <a:lnTo>
                    <a:pt x="25907" y="15367"/>
                  </a:lnTo>
                  <a:lnTo>
                    <a:pt x="20700" y="14732"/>
                  </a:lnTo>
                  <a:lnTo>
                    <a:pt x="25907" y="1270"/>
                  </a:lnTo>
                  <a:lnTo>
                    <a:pt x="20700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978139" y="923417"/>
              <a:ext cx="177165" cy="868680"/>
            </a:xfrm>
            <a:custGeom>
              <a:avLst/>
              <a:gdLst/>
              <a:ahLst/>
              <a:cxnLst/>
              <a:rect l="l" t="t" r="r" b="b"/>
              <a:pathLst>
                <a:path w="177165" h="868680">
                  <a:moveTo>
                    <a:pt x="57657" y="155448"/>
                  </a:moveTo>
                  <a:lnTo>
                    <a:pt x="50000" y="144895"/>
                  </a:lnTo>
                  <a:lnTo>
                    <a:pt x="41830" y="134937"/>
                  </a:lnTo>
                  <a:lnTo>
                    <a:pt x="33637" y="124979"/>
                  </a:lnTo>
                  <a:lnTo>
                    <a:pt x="25907" y="114427"/>
                  </a:lnTo>
                  <a:lnTo>
                    <a:pt x="21216" y="94009"/>
                  </a:lnTo>
                  <a:lnTo>
                    <a:pt x="15621" y="74533"/>
                  </a:lnTo>
                  <a:lnTo>
                    <a:pt x="8691" y="55508"/>
                  </a:lnTo>
                  <a:lnTo>
                    <a:pt x="0" y="36449"/>
                  </a:lnTo>
                  <a:lnTo>
                    <a:pt x="769" y="28789"/>
                  </a:lnTo>
                  <a:lnTo>
                    <a:pt x="3301" y="15367"/>
                  </a:lnTo>
                  <a:lnTo>
                    <a:pt x="9358" y="3373"/>
                  </a:lnTo>
                  <a:lnTo>
                    <a:pt x="20700" y="0"/>
                  </a:lnTo>
                  <a:lnTo>
                    <a:pt x="25907" y="1270"/>
                  </a:lnTo>
                  <a:lnTo>
                    <a:pt x="20700" y="14732"/>
                  </a:lnTo>
                  <a:lnTo>
                    <a:pt x="25907" y="15367"/>
                  </a:lnTo>
                  <a:lnTo>
                    <a:pt x="62497" y="18938"/>
                  </a:lnTo>
                  <a:lnTo>
                    <a:pt x="99266" y="20129"/>
                  </a:lnTo>
                  <a:lnTo>
                    <a:pt x="136153" y="20367"/>
                  </a:lnTo>
                  <a:lnTo>
                    <a:pt x="173100" y="21082"/>
                  </a:lnTo>
                  <a:lnTo>
                    <a:pt x="177091" y="41741"/>
                  </a:lnTo>
                  <a:lnTo>
                    <a:pt x="175117" y="61483"/>
                  </a:lnTo>
                  <a:lnTo>
                    <a:pt x="168261" y="80392"/>
                  </a:lnTo>
                  <a:lnTo>
                    <a:pt x="157606" y="98552"/>
                  </a:lnTo>
                  <a:lnTo>
                    <a:pt x="151860" y="119334"/>
                  </a:lnTo>
                  <a:lnTo>
                    <a:pt x="147351" y="140319"/>
                  </a:lnTo>
                  <a:lnTo>
                    <a:pt x="142605" y="161184"/>
                  </a:lnTo>
                  <a:lnTo>
                    <a:pt x="136143" y="181610"/>
                  </a:lnTo>
                  <a:lnTo>
                    <a:pt x="132534" y="217731"/>
                  </a:lnTo>
                  <a:lnTo>
                    <a:pt x="129174" y="249412"/>
                  </a:lnTo>
                  <a:lnTo>
                    <a:pt x="124124" y="279640"/>
                  </a:lnTo>
                  <a:lnTo>
                    <a:pt x="115442" y="311404"/>
                  </a:lnTo>
                  <a:lnTo>
                    <a:pt x="112269" y="342659"/>
                  </a:lnTo>
                  <a:lnTo>
                    <a:pt x="109108" y="373999"/>
                  </a:lnTo>
                  <a:lnTo>
                    <a:pt x="105209" y="405219"/>
                  </a:lnTo>
                  <a:lnTo>
                    <a:pt x="99821" y="436118"/>
                  </a:lnTo>
                  <a:lnTo>
                    <a:pt x="101941" y="491293"/>
                  </a:lnTo>
                  <a:lnTo>
                    <a:pt x="103365" y="545201"/>
                  </a:lnTo>
                  <a:lnTo>
                    <a:pt x="102638" y="598433"/>
                  </a:lnTo>
                  <a:lnTo>
                    <a:pt x="98302" y="651579"/>
                  </a:lnTo>
                  <a:lnTo>
                    <a:pt x="88900" y="705231"/>
                  </a:lnTo>
                  <a:lnTo>
                    <a:pt x="87229" y="745521"/>
                  </a:lnTo>
                  <a:lnTo>
                    <a:pt x="85534" y="785812"/>
                  </a:lnTo>
                  <a:lnTo>
                    <a:pt x="84220" y="826103"/>
                  </a:lnTo>
                  <a:lnTo>
                    <a:pt x="83692" y="866394"/>
                  </a:lnTo>
                  <a:lnTo>
                    <a:pt x="84506" y="868291"/>
                  </a:lnTo>
                  <a:lnTo>
                    <a:pt x="86296" y="852328"/>
                  </a:lnTo>
                  <a:lnTo>
                    <a:pt x="88086" y="829175"/>
                  </a:lnTo>
                  <a:lnTo>
                    <a:pt x="88900" y="809498"/>
                  </a:lnTo>
                  <a:lnTo>
                    <a:pt x="88354" y="787419"/>
                  </a:lnTo>
                  <a:lnTo>
                    <a:pt x="87010" y="765365"/>
                  </a:lnTo>
                  <a:lnTo>
                    <a:pt x="85310" y="743311"/>
                  </a:lnTo>
                  <a:lnTo>
                    <a:pt x="83692" y="721233"/>
                  </a:lnTo>
                  <a:lnTo>
                    <a:pt x="87170" y="669335"/>
                  </a:lnTo>
                  <a:lnTo>
                    <a:pt x="89963" y="617243"/>
                  </a:lnTo>
                  <a:lnTo>
                    <a:pt x="91281" y="565102"/>
                  </a:lnTo>
                  <a:lnTo>
                    <a:pt x="90334" y="513056"/>
                  </a:lnTo>
                  <a:lnTo>
                    <a:pt x="86332" y="461250"/>
                  </a:lnTo>
                  <a:lnTo>
                    <a:pt x="78485" y="409829"/>
                  </a:lnTo>
                  <a:lnTo>
                    <a:pt x="73955" y="356604"/>
                  </a:lnTo>
                  <a:lnTo>
                    <a:pt x="69961" y="303879"/>
                  </a:lnTo>
                  <a:lnTo>
                    <a:pt x="66323" y="250916"/>
                  </a:lnTo>
                  <a:lnTo>
                    <a:pt x="62864" y="196977"/>
                  </a:lnTo>
                  <a:lnTo>
                    <a:pt x="62605" y="187773"/>
                  </a:lnTo>
                  <a:lnTo>
                    <a:pt x="62214" y="178593"/>
                  </a:lnTo>
                  <a:lnTo>
                    <a:pt x="60846" y="169652"/>
                  </a:lnTo>
                  <a:lnTo>
                    <a:pt x="57657" y="161162"/>
                  </a:lnTo>
                  <a:lnTo>
                    <a:pt x="55117" y="156083"/>
                  </a:lnTo>
                  <a:lnTo>
                    <a:pt x="41528" y="161162"/>
                  </a:lnTo>
                  <a:lnTo>
                    <a:pt x="41528" y="155448"/>
                  </a:lnTo>
                  <a:lnTo>
                    <a:pt x="41528" y="150241"/>
                  </a:lnTo>
                  <a:lnTo>
                    <a:pt x="52577" y="155448"/>
                  </a:lnTo>
                  <a:lnTo>
                    <a:pt x="57657" y="155448"/>
                  </a:lnTo>
                  <a:close/>
                </a:path>
              </a:pathLst>
            </a:custGeom>
            <a:ln w="9144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909289" y="1764791"/>
              <a:ext cx="284480" cy="128270"/>
            </a:xfrm>
            <a:custGeom>
              <a:avLst/>
              <a:gdLst/>
              <a:ahLst/>
              <a:cxnLst/>
              <a:rect l="l" t="t" r="r" b="b"/>
              <a:pathLst>
                <a:path w="284479" h="128269">
                  <a:moveTo>
                    <a:pt x="274970" y="0"/>
                  </a:moveTo>
                  <a:lnTo>
                    <a:pt x="271033" y="10795"/>
                  </a:lnTo>
                  <a:lnTo>
                    <a:pt x="263921" y="19685"/>
                  </a:lnTo>
                  <a:lnTo>
                    <a:pt x="261381" y="25400"/>
                  </a:lnTo>
                  <a:lnTo>
                    <a:pt x="257444" y="29845"/>
                  </a:lnTo>
                  <a:lnTo>
                    <a:pt x="226948" y="70675"/>
                  </a:lnTo>
                  <a:lnTo>
                    <a:pt x="209671" y="85959"/>
                  </a:lnTo>
                  <a:lnTo>
                    <a:pt x="183784" y="96647"/>
                  </a:lnTo>
                  <a:lnTo>
                    <a:pt x="170277" y="90177"/>
                  </a:lnTo>
                  <a:lnTo>
                    <a:pt x="160692" y="77716"/>
                  </a:lnTo>
                  <a:lnTo>
                    <a:pt x="146827" y="71247"/>
                  </a:lnTo>
                  <a:lnTo>
                    <a:pt x="122493" y="79630"/>
                  </a:lnTo>
                  <a:lnTo>
                    <a:pt x="110839" y="82121"/>
                  </a:lnTo>
                  <a:lnTo>
                    <a:pt x="62753" y="76327"/>
                  </a:lnTo>
                  <a:lnTo>
                    <a:pt x="58600" y="68697"/>
                  </a:lnTo>
                  <a:lnTo>
                    <a:pt x="51770" y="52484"/>
                  </a:lnTo>
                  <a:lnTo>
                    <a:pt x="47259" y="45212"/>
                  </a:lnTo>
                  <a:lnTo>
                    <a:pt x="36353" y="35115"/>
                  </a:lnTo>
                  <a:lnTo>
                    <a:pt x="31924" y="34829"/>
                  </a:lnTo>
                  <a:lnTo>
                    <a:pt x="31257" y="33353"/>
                  </a:lnTo>
                  <a:lnTo>
                    <a:pt x="31638" y="19685"/>
                  </a:lnTo>
                  <a:lnTo>
                    <a:pt x="24526" y="17780"/>
                  </a:lnTo>
                  <a:lnTo>
                    <a:pt x="17414" y="12065"/>
                  </a:lnTo>
                  <a:lnTo>
                    <a:pt x="10302" y="14605"/>
                  </a:lnTo>
                  <a:lnTo>
                    <a:pt x="2061" y="22234"/>
                  </a:lnTo>
                  <a:lnTo>
                    <a:pt x="0" y="34591"/>
                  </a:lnTo>
                  <a:lnTo>
                    <a:pt x="1819" y="47305"/>
                  </a:lnTo>
                  <a:lnTo>
                    <a:pt x="5222" y="56007"/>
                  </a:lnTo>
                  <a:lnTo>
                    <a:pt x="8397" y="60452"/>
                  </a:lnTo>
                  <a:lnTo>
                    <a:pt x="16144" y="59182"/>
                  </a:lnTo>
                  <a:lnTo>
                    <a:pt x="21351" y="61087"/>
                  </a:lnTo>
                  <a:lnTo>
                    <a:pt x="24526" y="66167"/>
                  </a:lnTo>
                  <a:lnTo>
                    <a:pt x="26558" y="72517"/>
                  </a:lnTo>
                  <a:lnTo>
                    <a:pt x="36210" y="79502"/>
                  </a:lnTo>
                  <a:lnTo>
                    <a:pt x="42052" y="78867"/>
                  </a:lnTo>
                  <a:lnTo>
                    <a:pt x="72104" y="93045"/>
                  </a:lnTo>
                  <a:lnTo>
                    <a:pt x="121983" y="115893"/>
                  </a:lnTo>
                  <a:lnTo>
                    <a:pt x="146827" y="127888"/>
                  </a:lnTo>
                  <a:lnTo>
                    <a:pt x="177968" y="125972"/>
                  </a:lnTo>
                  <a:lnTo>
                    <a:pt x="201358" y="123507"/>
                  </a:lnTo>
                  <a:lnTo>
                    <a:pt x="221105" y="115423"/>
                  </a:lnTo>
                  <a:lnTo>
                    <a:pt x="241315" y="96647"/>
                  </a:lnTo>
                  <a:lnTo>
                    <a:pt x="251999" y="84403"/>
                  </a:lnTo>
                  <a:lnTo>
                    <a:pt x="278145" y="56007"/>
                  </a:lnTo>
                  <a:lnTo>
                    <a:pt x="281449" y="43386"/>
                  </a:lnTo>
                  <a:lnTo>
                    <a:pt x="284003" y="29908"/>
                  </a:lnTo>
                  <a:lnTo>
                    <a:pt x="283628" y="16430"/>
                  </a:lnTo>
                  <a:lnTo>
                    <a:pt x="278145" y="3810"/>
                  </a:lnTo>
                  <a:lnTo>
                    <a:pt x="274970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909289" y="1764791"/>
              <a:ext cx="284480" cy="128270"/>
            </a:xfrm>
            <a:custGeom>
              <a:avLst/>
              <a:gdLst/>
              <a:ahLst/>
              <a:cxnLst/>
              <a:rect l="l" t="t" r="r" b="b"/>
              <a:pathLst>
                <a:path w="284479" h="128269">
                  <a:moveTo>
                    <a:pt x="31638" y="19685"/>
                  </a:moveTo>
                  <a:lnTo>
                    <a:pt x="24526" y="17780"/>
                  </a:lnTo>
                  <a:lnTo>
                    <a:pt x="17414" y="12065"/>
                  </a:lnTo>
                  <a:lnTo>
                    <a:pt x="10302" y="14605"/>
                  </a:lnTo>
                  <a:lnTo>
                    <a:pt x="2061" y="22234"/>
                  </a:lnTo>
                  <a:lnTo>
                    <a:pt x="0" y="34591"/>
                  </a:lnTo>
                  <a:lnTo>
                    <a:pt x="1819" y="47305"/>
                  </a:lnTo>
                  <a:lnTo>
                    <a:pt x="5222" y="56007"/>
                  </a:lnTo>
                  <a:lnTo>
                    <a:pt x="8397" y="60452"/>
                  </a:lnTo>
                  <a:lnTo>
                    <a:pt x="16144" y="59182"/>
                  </a:lnTo>
                  <a:lnTo>
                    <a:pt x="21351" y="61087"/>
                  </a:lnTo>
                  <a:lnTo>
                    <a:pt x="24526" y="66167"/>
                  </a:lnTo>
                  <a:lnTo>
                    <a:pt x="26558" y="72517"/>
                  </a:lnTo>
                  <a:lnTo>
                    <a:pt x="31638" y="76327"/>
                  </a:lnTo>
                  <a:lnTo>
                    <a:pt x="36210" y="79502"/>
                  </a:lnTo>
                  <a:lnTo>
                    <a:pt x="42052" y="78867"/>
                  </a:lnTo>
                  <a:lnTo>
                    <a:pt x="47259" y="81407"/>
                  </a:lnTo>
                  <a:lnTo>
                    <a:pt x="72104" y="93045"/>
                  </a:lnTo>
                  <a:lnTo>
                    <a:pt x="97043" y="104409"/>
                  </a:lnTo>
                  <a:lnTo>
                    <a:pt x="121983" y="115893"/>
                  </a:lnTo>
                  <a:lnTo>
                    <a:pt x="146827" y="127888"/>
                  </a:lnTo>
                  <a:lnTo>
                    <a:pt x="177968" y="125972"/>
                  </a:lnTo>
                  <a:lnTo>
                    <a:pt x="201358" y="123507"/>
                  </a:lnTo>
                  <a:lnTo>
                    <a:pt x="221105" y="115423"/>
                  </a:lnTo>
                  <a:lnTo>
                    <a:pt x="241315" y="96647"/>
                  </a:lnTo>
                  <a:lnTo>
                    <a:pt x="251999" y="84403"/>
                  </a:lnTo>
                  <a:lnTo>
                    <a:pt x="264112" y="71088"/>
                  </a:lnTo>
                  <a:lnTo>
                    <a:pt x="274034" y="60392"/>
                  </a:lnTo>
                  <a:lnTo>
                    <a:pt x="278145" y="56007"/>
                  </a:lnTo>
                  <a:lnTo>
                    <a:pt x="281449" y="43386"/>
                  </a:lnTo>
                  <a:lnTo>
                    <a:pt x="284003" y="29908"/>
                  </a:lnTo>
                  <a:lnTo>
                    <a:pt x="283628" y="16430"/>
                  </a:lnTo>
                  <a:lnTo>
                    <a:pt x="278145" y="3810"/>
                  </a:lnTo>
                  <a:lnTo>
                    <a:pt x="274970" y="0"/>
                  </a:lnTo>
                  <a:lnTo>
                    <a:pt x="271033" y="10795"/>
                  </a:lnTo>
                  <a:lnTo>
                    <a:pt x="267858" y="14605"/>
                  </a:lnTo>
                  <a:lnTo>
                    <a:pt x="263921" y="19685"/>
                  </a:lnTo>
                  <a:lnTo>
                    <a:pt x="261381" y="25400"/>
                  </a:lnTo>
                  <a:lnTo>
                    <a:pt x="257444" y="29845"/>
                  </a:lnTo>
                  <a:lnTo>
                    <a:pt x="241059" y="51677"/>
                  </a:lnTo>
                  <a:lnTo>
                    <a:pt x="226948" y="70675"/>
                  </a:lnTo>
                  <a:lnTo>
                    <a:pt x="209671" y="85959"/>
                  </a:lnTo>
                  <a:lnTo>
                    <a:pt x="183784" y="96647"/>
                  </a:lnTo>
                  <a:lnTo>
                    <a:pt x="170277" y="90177"/>
                  </a:lnTo>
                  <a:lnTo>
                    <a:pt x="165544" y="83947"/>
                  </a:lnTo>
                  <a:lnTo>
                    <a:pt x="160692" y="77716"/>
                  </a:lnTo>
                  <a:lnTo>
                    <a:pt x="146827" y="71247"/>
                  </a:lnTo>
                  <a:lnTo>
                    <a:pt x="122493" y="79630"/>
                  </a:lnTo>
                  <a:lnTo>
                    <a:pt x="110839" y="82121"/>
                  </a:lnTo>
                  <a:lnTo>
                    <a:pt x="96160" y="80444"/>
                  </a:lnTo>
                  <a:lnTo>
                    <a:pt x="62753" y="76327"/>
                  </a:lnTo>
                  <a:lnTo>
                    <a:pt x="58600" y="68697"/>
                  </a:lnTo>
                  <a:lnTo>
                    <a:pt x="55244" y="60531"/>
                  </a:lnTo>
                  <a:lnTo>
                    <a:pt x="51770" y="52484"/>
                  </a:lnTo>
                  <a:lnTo>
                    <a:pt x="47259" y="45212"/>
                  </a:lnTo>
                  <a:lnTo>
                    <a:pt x="36353" y="35115"/>
                  </a:lnTo>
                  <a:lnTo>
                    <a:pt x="31924" y="34829"/>
                  </a:lnTo>
                  <a:lnTo>
                    <a:pt x="31257" y="33353"/>
                  </a:lnTo>
                  <a:lnTo>
                    <a:pt x="31638" y="19685"/>
                  </a:lnTo>
                  <a:close/>
                </a:path>
              </a:pathLst>
            </a:custGeom>
            <a:ln w="9144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917179" y="1879091"/>
              <a:ext cx="294640" cy="260985"/>
            </a:xfrm>
            <a:custGeom>
              <a:avLst/>
              <a:gdLst/>
              <a:ahLst/>
              <a:cxnLst/>
              <a:rect l="l" t="t" r="r" b="b"/>
              <a:pathLst>
                <a:path w="294640" h="260985">
                  <a:moveTo>
                    <a:pt x="147066" y="0"/>
                  </a:moveTo>
                  <a:lnTo>
                    <a:pt x="100559" y="6638"/>
                  </a:lnTo>
                  <a:lnTo>
                    <a:pt x="60185" y="25127"/>
                  </a:lnTo>
                  <a:lnTo>
                    <a:pt x="28358" y="53327"/>
                  </a:lnTo>
                  <a:lnTo>
                    <a:pt x="7491" y="89099"/>
                  </a:lnTo>
                  <a:lnTo>
                    <a:pt x="0" y="130302"/>
                  </a:lnTo>
                  <a:lnTo>
                    <a:pt x="7491" y="171504"/>
                  </a:lnTo>
                  <a:lnTo>
                    <a:pt x="28358" y="207276"/>
                  </a:lnTo>
                  <a:lnTo>
                    <a:pt x="60185" y="235476"/>
                  </a:lnTo>
                  <a:lnTo>
                    <a:pt x="100559" y="253965"/>
                  </a:lnTo>
                  <a:lnTo>
                    <a:pt x="147066" y="260604"/>
                  </a:lnTo>
                  <a:lnTo>
                    <a:pt x="193572" y="253965"/>
                  </a:lnTo>
                  <a:lnTo>
                    <a:pt x="233946" y="235476"/>
                  </a:lnTo>
                  <a:lnTo>
                    <a:pt x="265773" y="207276"/>
                  </a:lnTo>
                  <a:lnTo>
                    <a:pt x="286640" y="171504"/>
                  </a:lnTo>
                  <a:lnTo>
                    <a:pt x="294131" y="130302"/>
                  </a:lnTo>
                  <a:lnTo>
                    <a:pt x="286640" y="89099"/>
                  </a:lnTo>
                  <a:lnTo>
                    <a:pt x="265773" y="53327"/>
                  </a:lnTo>
                  <a:lnTo>
                    <a:pt x="233946" y="25127"/>
                  </a:lnTo>
                  <a:lnTo>
                    <a:pt x="193572" y="6638"/>
                  </a:lnTo>
                  <a:lnTo>
                    <a:pt x="147066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917179" y="1879091"/>
              <a:ext cx="294640" cy="260985"/>
            </a:xfrm>
            <a:custGeom>
              <a:avLst/>
              <a:gdLst/>
              <a:ahLst/>
              <a:cxnLst/>
              <a:rect l="l" t="t" r="r" b="b"/>
              <a:pathLst>
                <a:path w="294640" h="260985">
                  <a:moveTo>
                    <a:pt x="0" y="130302"/>
                  </a:moveTo>
                  <a:lnTo>
                    <a:pt x="7491" y="89099"/>
                  </a:lnTo>
                  <a:lnTo>
                    <a:pt x="28358" y="53327"/>
                  </a:lnTo>
                  <a:lnTo>
                    <a:pt x="60185" y="25127"/>
                  </a:lnTo>
                  <a:lnTo>
                    <a:pt x="100559" y="6638"/>
                  </a:lnTo>
                  <a:lnTo>
                    <a:pt x="147066" y="0"/>
                  </a:lnTo>
                  <a:lnTo>
                    <a:pt x="193572" y="6638"/>
                  </a:lnTo>
                  <a:lnTo>
                    <a:pt x="233946" y="25127"/>
                  </a:lnTo>
                  <a:lnTo>
                    <a:pt x="265773" y="53327"/>
                  </a:lnTo>
                  <a:lnTo>
                    <a:pt x="286640" y="89099"/>
                  </a:lnTo>
                  <a:lnTo>
                    <a:pt x="294131" y="130302"/>
                  </a:lnTo>
                  <a:lnTo>
                    <a:pt x="286640" y="171504"/>
                  </a:lnTo>
                  <a:lnTo>
                    <a:pt x="265773" y="207276"/>
                  </a:lnTo>
                  <a:lnTo>
                    <a:pt x="233946" y="235476"/>
                  </a:lnTo>
                  <a:lnTo>
                    <a:pt x="193572" y="253965"/>
                  </a:lnTo>
                  <a:lnTo>
                    <a:pt x="147066" y="260604"/>
                  </a:lnTo>
                  <a:lnTo>
                    <a:pt x="100559" y="253965"/>
                  </a:lnTo>
                  <a:lnTo>
                    <a:pt x="60185" y="235476"/>
                  </a:lnTo>
                  <a:lnTo>
                    <a:pt x="28358" y="207276"/>
                  </a:lnTo>
                  <a:lnTo>
                    <a:pt x="7491" y="171504"/>
                  </a:lnTo>
                  <a:lnTo>
                    <a:pt x="0" y="130302"/>
                  </a:lnTo>
                  <a:close/>
                </a:path>
              </a:pathLst>
            </a:custGeom>
            <a:ln w="76200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504175" y="1098804"/>
              <a:ext cx="279400" cy="1188720"/>
            </a:xfrm>
            <a:custGeom>
              <a:avLst/>
              <a:gdLst/>
              <a:ahLst/>
              <a:cxnLst/>
              <a:rect l="l" t="t" r="r" b="b"/>
              <a:pathLst>
                <a:path w="279400" h="1188720">
                  <a:moveTo>
                    <a:pt x="0" y="1188720"/>
                  </a:moveTo>
                  <a:lnTo>
                    <a:pt x="10310" y="1177988"/>
                  </a:lnTo>
                  <a:lnTo>
                    <a:pt x="19430" y="1166304"/>
                  </a:lnTo>
                  <a:lnTo>
                    <a:pt x="28074" y="1154144"/>
                  </a:lnTo>
                  <a:lnTo>
                    <a:pt x="36956" y="1141984"/>
                  </a:lnTo>
                  <a:lnTo>
                    <a:pt x="43408" y="1121634"/>
                  </a:lnTo>
                  <a:lnTo>
                    <a:pt x="41894" y="1127299"/>
                  </a:lnTo>
                  <a:lnTo>
                    <a:pt x="41975" y="1132464"/>
                  </a:lnTo>
                  <a:lnTo>
                    <a:pt x="53213" y="1110615"/>
                  </a:lnTo>
                  <a:lnTo>
                    <a:pt x="58983" y="1096599"/>
                  </a:lnTo>
                  <a:lnTo>
                    <a:pt x="64039" y="1082405"/>
                  </a:lnTo>
                  <a:lnTo>
                    <a:pt x="68857" y="1068091"/>
                  </a:lnTo>
                  <a:lnTo>
                    <a:pt x="73914" y="1053719"/>
                  </a:lnTo>
                  <a:lnTo>
                    <a:pt x="77202" y="1044477"/>
                  </a:lnTo>
                  <a:lnTo>
                    <a:pt x="80597" y="1034176"/>
                  </a:lnTo>
                  <a:lnTo>
                    <a:pt x="83254" y="1025804"/>
                  </a:lnTo>
                  <a:lnTo>
                    <a:pt x="84327" y="1022350"/>
                  </a:lnTo>
                  <a:lnTo>
                    <a:pt x="83510" y="975668"/>
                  </a:lnTo>
                  <a:lnTo>
                    <a:pt x="82865" y="928972"/>
                  </a:lnTo>
                  <a:lnTo>
                    <a:pt x="82248" y="882269"/>
                  </a:lnTo>
                  <a:lnTo>
                    <a:pt x="81515" y="835565"/>
                  </a:lnTo>
                  <a:lnTo>
                    <a:pt x="80520" y="788869"/>
                  </a:lnTo>
                  <a:lnTo>
                    <a:pt x="79121" y="742188"/>
                  </a:lnTo>
                  <a:lnTo>
                    <a:pt x="73917" y="688834"/>
                  </a:lnTo>
                  <a:lnTo>
                    <a:pt x="64071" y="635396"/>
                  </a:lnTo>
                  <a:lnTo>
                    <a:pt x="52510" y="582078"/>
                  </a:lnTo>
                  <a:lnTo>
                    <a:pt x="42164" y="529082"/>
                  </a:lnTo>
                  <a:lnTo>
                    <a:pt x="42937" y="481404"/>
                  </a:lnTo>
                  <a:lnTo>
                    <a:pt x="43320" y="433653"/>
                  </a:lnTo>
                  <a:lnTo>
                    <a:pt x="43837" y="385877"/>
                  </a:lnTo>
                  <a:lnTo>
                    <a:pt x="45012" y="338126"/>
                  </a:lnTo>
                  <a:lnTo>
                    <a:pt x="47371" y="290449"/>
                  </a:lnTo>
                  <a:lnTo>
                    <a:pt x="51250" y="276542"/>
                  </a:lnTo>
                  <a:lnTo>
                    <a:pt x="59451" y="255587"/>
                  </a:lnTo>
                  <a:lnTo>
                    <a:pt x="68248" y="232727"/>
                  </a:lnTo>
                  <a:lnTo>
                    <a:pt x="73914" y="213106"/>
                  </a:lnTo>
                  <a:lnTo>
                    <a:pt x="76991" y="191267"/>
                  </a:lnTo>
                  <a:lnTo>
                    <a:pt x="80914" y="168608"/>
                  </a:lnTo>
                  <a:lnTo>
                    <a:pt x="88005" y="147401"/>
                  </a:lnTo>
                  <a:lnTo>
                    <a:pt x="100583" y="129921"/>
                  </a:lnTo>
                  <a:lnTo>
                    <a:pt x="104449" y="95349"/>
                  </a:lnTo>
                  <a:lnTo>
                    <a:pt x="128087" y="37730"/>
                  </a:lnTo>
                  <a:lnTo>
                    <a:pt x="179250" y="9161"/>
                  </a:lnTo>
                  <a:lnTo>
                    <a:pt x="219838" y="1926"/>
                  </a:lnTo>
                  <a:lnTo>
                    <a:pt x="247776" y="0"/>
                  </a:lnTo>
                  <a:lnTo>
                    <a:pt x="260657" y="2839"/>
                  </a:lnTo>
                  <a:lnTo>
                    <a:pt x="266239" y="4143"/>
                  </a:lnTo>
                  <a:lnTo>
                    <a:pt x="270369" y="5947"/>
                  </a:lnTo>
                  <a:lnTo>
                    <a:pt x="278892" y="10287"/>
                  </a:lnTo>
                </a:path>
              </a:pathLst>
            </a:custGeom>
            <a:ln w="57912">
              <a:solidFill>
                <a:srgbClr val="FF7B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334755" y="1113281"/>
              <a:ext cx="306705" cy="1293495"/>
            </a:xfrm>
            <a:custGeom>
              <a:avLst/>
              <a:gdLst/>
              <a:ahLst/>
              <a:cxnLst/>
              <a:rect l="l" t="t" r="r" b="b"/>
              <a:pathLst>
                <a:path w="306704" h="1293495">
                  <a:moveTo>
                    <a:pt x="0" y="11683"/>
                  </a:moveTo>
                  <a:lnTo>
                    <a:pt x="29448" y="2246"/>
                  </a:lnTo>
                  <a:lnTo>
                    <a:pt x="44323" y="0"/>
                  </a:lnTo>
                  <a:lnTo>
                    <a:pt x="66151" y="2325"/>
                  </a:lnTo>
                  <a:lnTo>
                    <a:pt x="116459" y="6603"/>
                  </a:lnTo>
                  <a:lnTo>
                    <a:pt x="146982" y="42713"/>
                  </a:lnTo>
                  <a:lnTo>
                    <a:pt x="163099" y="90217"/>
                  </a:lnTo>
                  <a:lnTo>
                    <a:pt x="171644" y="141317"/>
                  </a:lnTo>
                  <a:lnTo>
                    <a:pt x="179450" y="188213"/>
                  </a:lnTo>
                  <a:lnTo>
                    <a:pt x="182919" y="197105"/>
                  </a:lnTo>
                  <a:lnTo>
                    <a:pt x="188436" y="206867"/>
                  </a:lnTo>
                  <a:lnTo>
                    <a:pt x="194667" y="216413"/>
                  </a:lnTo>
                  <a:lnTo>
                    <a:pt x="200278" y="224662"/>
                  </a:lnTo>
                  <a:lnTo>
                    <a:pt x="206931" y="255198"/>
                  </a:lnTo>
                  <a:lnTo>
                    <a:pt x="207262" y="256961"/>
                  </a:lnTo>
                  <a:lnTo>
                    <a:pt x="205893" y="248117"/>
                  </a:lnTo>
                  <a:lnTo>
                    <a:pt x="207443" y="246832"/>
                  </a:lnTo>
                  <a:lnTo>
                    <a:pt x="216535" y="271271"/>
                  </a:lnTo>
                  <a:lnTo>
                    <a:pt x="223889" y="298152"/>
                  </a:lnTo>
                  <a:lnTo>
                    <a:pt x="229552" y="325627"/>
                  </a:lnTo>
                  <a:lnTo>
                    <a:pt x="235215" y="353103"/>
                  </a:lnTo>
                  <a:lnTo>
                    <a:pt x="242570" y="379983"/>
                  </a:lnTo>
                  <a:lnTo>
                    <a:pt x="249048" y="401704"/>
                  </a:lnTo>
                  <a:lnTo>
                    <a:pt x="254777" y="423640"/>
                  </a:lnTo>
                  <a:lnTo>
                    <a:pt x="259768" y="445813"/>
                  </a:lnTo>
                  <a:lnTo>
                    <a:pt x="264033" y="468248"/>
                  </a:lnTo>
                  <a:lnTo>
                    <a:pt x="264272" y="511568"/>
                  </a:lnTo>
                  <a:lnTo>
                    <a:pt x="263877" y="564576"/>
                  </a:lnTo>
                  <a:lnTo>
                    <a:pt x="264033" y="623093"/>
                  </a:lnTo>
                  <a:lnTo>
                    <a:pt x="265923" y="682944"/>
                  </a:lnTo>
                  <a:lnTo>
                    <a:pt x="270735" y="739952"/>
                  </a:lnTo>
                  <a:lnTo>
                    <a:pt x="279653" y="789939"/>
                  </a:lnTo>
                  <a:lnTo>
                    <a:pt x="285295" y="842425"/>
                  </a:lnTo>
                  <a:lnTo>
                    <a:pt x="288752" y="895179"/>
                  </a:lnTo>
                  <a:lnTo>
                    <a:pt x="289911" y="948067"/>
                  </a:lnTo>
                  <a:lnTo>
                    <a:pt x="288654" y="1000952"/>
                  </a:lnTo>
                  <a:lnTo>
                    <a:pt x="284867" y="1053700"/>
                  </a:lnTo>
                  <a:lnTo>
                    <a:pt x="278434" y="1106174"/>
                  </a:lnTo>
                  <a:lnTo>
                    <a:pt x="269240" y="1158239"/>
                  </a:lnTo>
                  <a:lnTo>
                    <a:pt x="273569" y="1199602"/>
                  </a:lnTo>
                  <a:lnTo>
                    <a:pt x="279971" y="1230915"/>
                  </a:lnTo>
                  <a:lnTo>
                    <a:pt x="290278" y="1259609"/>
                  </a:lnTo>
                  <a:lnTo>
                    <a:pt x="306324" y="1293114"/>
                  </a:lnTo>
                </a:path>
              </a:pathLst>
            </a:custGeom>
            <a:ln w="76200">
              <a:solidFill>
                <a:srgbClr val="FF7B8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536941" y="1162050"/>
              <a:ext cx="1062355" cy="1210310"/>
            </a:xfrm>
            <a:custGeom>
              <a:avLst/>
              <a:gdLst/>
              <a:ahLst/>
              <a:cxnLst/>
              <a:rect l="l" t="t" r="r" b="b"/>
              <a:pathLst>
                <a:path w="1062354" h="1210310">
                  <a:moveTo>
                    <a:pt x="0" y="1136903"/>
                  </a:moveTo>
                  <a:lnTo>
                    <a:pt x="6951" y="1130438"/>
                  </a:lnTo>
                  <a:lnTo>
                    <a:pt x="13985" y="1124235"/>
                  </a:lnTo>
                  <a:lnTo>
                    <a:pt x="20663" y="1117794"/>
                  </a:lnTo>
                  <a:lnTo>
                    <a:pt x="45009" y="1083361"/>
                  </a:lnTo>
                  <a:lnTo>
                    <a:pt x="51972" y="1062803"/>
                  </a:lnTo>
                  <a:lnTo>
                    <a:pt x="57261" y="1045813"/>
                  </a:lnTo>
                  <a:lnTo>
                    <a:pt x="62906" y="1028965"/>
                  </a:lnTo>
                  <a:lnTo>
                    <a:pt x="68706" y="1012189"/>
                  </a:lnTo>
                  <a:lnTo>
                    <a:pt x="71941" y="1003047"/>
                  </a:lnTo>
                  <a:lnTo>
                    <a:pt x="75342" y="992965"/>
                  </a:lnTo>
                  <a:lnTo>
                    <a:pt x="81545" y="929463"/>
                  </a:lnTo>
                  <a:lnTo>
                    <a:pt x="83809" y="877495"/>
                  </a:lnTo>
                  <a:lnTo>
                    <a:pt x="85944" y="825546"/>
                  </a:lnTo>
                  <a:lnTo>
                    <a:pt x="87980" y="773608"/>
                  </a:lnTo>
                  <a:lnTo>
                    <a:pt x="89947" y="721677"/>
                  </a:lnTo>
                  <a:lnTo>
                    <a:pt x="91876" y="669746"/>
                  </a:lnTo>
                  <a:lnTo>
                    <a:pt x="93798" y="617808"/>
                  </a:lnTo>
                  <a:lnTo>
                    <a:pt x="95742" y="565859"/>
                  </a:lnTo>
                  <a:lnTo>
                    <a:pt x="97740" y="513891"/>
                  </a:lnTo>
                  <a:lnTo>
                    <a:pt x="99822" y="461899"/>
                  </a:lnTo>
                  <a:lnTo>
                    <a:pt x="96739" y="420794"/>
                  </a:lnTo>
                  <a:lnTo>
                    <a:pt x="95002" y="397323"/>
                  </a:lnTo>
                  <a:lnTo>
                    <a:pt x="94123" y="383348"/>
                  </a:lnTo>
                  <a:lnTo>
                    <a:pt x="93613" y="370735"/>
                  </a:lnTo>
                  <a:lnTo>
                    <a:pt x="92983" y="351349"/>
                  </a:lnTo>
                  <a:lnTo>
                    <a:pt x="91744" y="317054"/>
                  </a:lnTo>
                  <a:lnTo>
                    <a:pt x="89407" y="259714"/>
                  </a:lnTo>
                  <a:lnTo>
                    <a:pt x="88050" y="196429"/>
                  </a:lnTo>
                  <a:lnTo>
                    <a:pt x="88836" y="169386"/>
                  </a:lnTo>
                  <a:lnTo>
                    <a:pt x="87336" y="155059"/>
                  </a:lnTo>
                  <a:lnTo>
                    <a:pt x="79121" y="129921"/>
                  </a:lnTo>
                  <a:lnTo>
                    <a:pt x="83107" y="104786"/>
                  </a:lnTo>
                  <a:lnTo>
                    <a:pt x="88534" y="80486"/>
                  </a:lnTo>
                  <a:lnTo>
                    <a:pt x="98462" y="58804"/>
                  </a:lnTo>
                  <a:lnTo>
                    <a:pt x="115950" y="41528"/>
                  </a:lnTo>
                  <a:lnTo>
                    <a:pt x="128027" y="23252"/>
                  </a:lnTo>
                  <a:lnTo>
                    <a:pt x="133222" y="15239"/>
                  </a:lnTo>
                  <a:lnTo>
                    <a:pt x="137560" y="9989"/>
                  </a:lnTo>
                  <a:lnTo>
                    <a:pt x="147065" y="0"/>
                  </a:lnTo>
                  <a:lnTo>
                    <a:pt x="169009" y="1597"/>
                  </a:lnTo>
                  <a:lnTo>
                    <a:pt x="193262" y="3254"/>
                  </a:lnTo>
                  <a:lnTo>
                    <a:pt x="212895" y="4554"/>
                  </a:lnTo>
                  <a:lnTo>
                    <a:pt x="220979" y="5079"/>
                  </a:lnTo>
                </a:path>
                <a:path w="1062354" h="1210310">
                  <a:moveTo>
                    <a:pt x="836676" y="37211"/>
                  </a:moveTo>
                  <a:lnTo>
                    <a:pt x="849834" y="38004"/>
                  </a:lnTo>
                  <a:lnTo>
                    <a:pt x="863076" y="38322"/>
                  </a:lnTo>
                  <a:lnTo>
                    <a:pt x="876198" y="39354"/>
                  </a:lnTo>
                  <a:lnTo>
                    <a:pt x="889000" y="42290"/>
                  </a:lnTo>
                  <a:lnTo>
                    <a:pt x="897245" y="52566"/>
                  </a:lnTo>
                  <a:lnTo>
                    <a:pt x="902573" y="71913"/>
                  </a:lnTo>
                  <a:lnTo>
                    <a:pt x="906448" y="93404"/>
                  </a:lnTo>
                  <a:lnTo>
                    <a:pt x="910335" y="110109"/>
                  </a:lnTo>
                  <a:lnTo>
                    <a:pt x="911677" y="156541"/>
                  </a:lnTo>
                  <a:lnTo>
                    <a:pt x="914019" y="203533"/>
                  </a:lnTo>
                  <a:lnTo>
                    <a:pt x="922266" y="249215"/>
                  </a:lnTo>
                  <a:lnTo>
                    <a:pt x="941324" y="291719"/>
                  </a:lnTo>
                  <a:lnTo>
                    <a:pt x="945943" y="312636"/>
                  </a:lnTo>
                  <a:lnTo>
                    <a:pt x="956611" y="353708"/>
                  </a:lnTo>
                  <a:lnTo>
                    <a:pt x="969105" y="393700"/>
                  </a:lnTo>
                  <a:lnTo>
                    <a:pt x="973074" y="405511"/>
                  </a:lnTo>
                  <a:lnTo>
                    <a:pt x="978250" y="458014"/>
                  </a:lnTo>
                  <a:lnTo>
                    <a:pt x="980043" y="512146"/>
                  </a:lnTo>
                  <a:lnTo>
                    <a:pt x="983452" y="565997"/>
                  </a:lnTo>
                  <a:lnTo>
                    <a:pt x="993475" y="617659"/>
                  </a:lnTo>
                  <a:lnTo>
                    <a:pt x="1015110" y="665226"/>
                  </a:lnTo>
                  <a:lnTo>
                    <a:pt x="1018453" y="718178"/>
                  </a:lnTo>
                  <a:lnTo>
                    <a:pt x="1020180" y="771095"/>
                  </a:lnTo>
                  <a:lnTo>
                    <a:pt x="1021786" y="823938"/>
                  </a:lnTo>
                  <a:lnTo>
                    <a:pt x="1024762" y="876671"/>
                  </a:lnTo>
                  <a:lnTo>
                    <a:pt x="1030604" y="929259"/>
                  </a:lnTo>
                  <a:lnTo>
                    <a:pt x="1032444" y="1001357"/>
                  </a:lnTo>
                  <a:lnTo>
                    <a:pt x="1033033" y="1041701"/>
                  </a:lnTo>
                  <a:lnTo>
                    <a:pt x="1034980" y="1072687"/>
                  </a:lnTo>
                  <a:lnTo>
                    <a:pt x="1040891" y="1116711"/>
                  </a:lnTo>
                  <a:lnTo>
                    <a:pt x="1046154" y="1139940"/>
                  </a:lnTo>
                  <a:lnTo>
                    <a:pt x="1053274" y="1163383"/>
                  </a:lnTo>
                  <a:lnTo>
                    <a:pt x="1059537" y="1186826"/>
                  </a:lnTo>
                  <a:lnTo>
                    <a:pt x="1062227" y="1210055"/>
                  </a:lnTo>
                </a:path>
              </a:pathLst>
            </a:custGeom>
            <a:ln w="28956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958341"/>
            <a:ext cx="738568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0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  <a:tab pos="1130935" algn="l"/>
                <a:tab pos="1541145" algn="l"/>
                <a:tab pos="2184400" algn="l"/>
                <a:tab pos="3463290" algn="l"/>
                <a:tab pos="4315460" algn="l"/>
                <a:tab pos="4707255" algn="l"/>
                <a:tab pos="5857875" algn="l"/>
                <a:tab pos="6851650" algn="l"/>
              </a:tabLst>
            </a:pPr>
            <a:r>
              <a:rPr sz="2400" spc="-225" dirty="0">
                <a:solidFill>
                  <a:srgbClr val="2F2F2F"/>
                </a:solidFill>
                <a:latin typeface="Carlito"/>
                <a:cs typeface="Carlito"/>
              </a:rPr>
              <a:t>T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</a:t>
            </a:r>
            <a:r>
              <a:rPr sz="2400" spc="5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m	is	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no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	accu</a:t>
            </a:r>
            <a:r>
              <a:rPr sz="2400" spc="-50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at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	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sinc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	it	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doesn</a:t>
            </a:r>
            <a:r>
              <a:rPr sz="2400" spc="65" dirty="0">
                <a:solidFill>
                  <a:srgbClr val="2F2F2F"/>
                </a:solidFill>
                <a:latin typeface="Arial"/>
                <a:cs typeface="Arial"/>
              </a:rPr>
              <a:t>’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	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</a:t>
            </a:r>
            <a:r>
              <a:rPr sz="2400" spc="5" dirty="0">
                <a:solidFill>
                  <a:srgbClr val="2F2F2F"/>
                </a:solidFill>
                <a:latin typeface="Carlito"/>
                <a:cs typeface="Carlito"/>
              </a:rPr>
              <a:t>h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w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s	true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39" y="1141709"/>
            <a:ext cx="7385684" cy="1122680"/>
          </a:xfrm>
          <a:prstGeom prst="rect">
            <a:avLst/>
          </a:prstGeom>
        </p:spPr>
        <p:txBody>
          <a:bodyPr vert="horz" wrap="square" lIns="0" tIns="194945" rIns="0" bIns="0" rtlCol="0">
            <a:spAutoFit/>
          </a:bodyPr>
          <a:lstStyle/>
          <a:p>
            <a:pPr marL="287020">
              <a:lnSpc>
                <a:spcPct val="100000"/>
              </a:lnSpc>
              <a:spcBef>
                <a:spcPts val="1535"/>
              </a:spcBef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granulomatous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inflammation</a:t>
            </a:r>
            <a:r>
              <a:rPr sz="2400" spc="-4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microscopically.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Presence</a:t>
            </a:r>
            <a:r>
              <a:rPr sz="2400" spc="28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400" spc="29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lateral</a:t>
            </a:r>
            <a:r>
              <a:rPr sz="2400" spc="28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or</a:t>
            </a:r>
            <a:r>
              <a:rPr sz="2400" spc="28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accessory</a:t>
            </a:r>
            <a:r>
              <a:rPr sz="2400" spc="27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root</a:t>
            </a:r>
            <a:r>
              <a:rPr sz="2400" spc="27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canals</a:t>
            </a:r>
            <a:r>
              <a:rPr sz="2400" spc="27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opening</a:t>
            </a:r>
            <a:r>
              <a:rPr sz="2400" spc="28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on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05554" y="2238883"/>
            <a:ext cx="44215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64820" algn="l"/>
                <a:tab pos="1077595" algn="l"/>
                <a:tab pos="1800225" algn="l"/>
                <a:tab pos="2498090" algn="l"/>
                <a:tab pos="3144520" algn="l"/>
                <a:tab pos="3601720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f	the	</a:t>
            </a:r>
            <a:r>
              <a:rPr sz="2400" spc="-35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	gi</a:t>
            </a:r>
            <a:r>
              <a:rPr sz="2400" spc="-35" dirty="0">
                <a:solidFill>
                  <a:srgbClr val="2F2F2F"/>
                </a:solidFill>
                <a:latin typeface="Carlito"/>
                <a:cs typeface="Carlito"/>
              </a:rPr>
              <a:t>v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	rise	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t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o	</a:t>
            </a:r>
            <a:r>
              <a:rPr sz="2400" b="1" dirty="0">
                <a:solidFill>
                  <a:srgbClr val="C00000"/>
                </a:solidFill>
                <a:latin typeface="Carlito"/>
                <a:cs typeface="Carlito"/>
              </a:rPr>
              <a:t>l</a:t>
            </a:r>
            <a:r>
              <a:rPr sz="2400" b="1" spc="-25" dirty="0">
                <a:solidFill>
                  <a:srgbClr val="C00000"/>
                </a:solidFill>
                <a:latin typeface="Carlito"/>
                <a:cs typeface="Carlito"/>
              </a:rPr>
              <a:t>a</a:t>
            </a:r>
            <a:r>
              <a:rPr sz="2400" b="1" spc="-30" dirty="0">
                <a:solidFill>
                  <a:srgbClr val="C00000"/>
                </a:solidFill>
                <a:latin typeface="Carlito"/>
                <a:cs typeface="Carlito"/>
              </a:rPr>
              <a:t>t</a:t>
            </a:r>
            <a:r>
              <a:rPr sz="2400" b="1" spc="-5" dirty="0">
                <a:solidFill>
                  <a:srgbClr val="C00000"/>
                </a:solidFill>
                <a:latin typeface="Carlito"/>
                <a:cs typeface="Carlito"/>
              </a:rPr>
              <a:t>e</a:t>
            </a:r>
            <a:r>
              <a:rPr sz="2400" b="1" spc="-45" dirty="0">
                <a:solidFill>
                  <a:srgbClr val="C00000"/>
                </a:solidFill>
                <a:latin typeface="Carlito"/>
                <a:cs typeface="Carlito"/>
              </a:rPr>
              <a:t>r</a:t>
            </a:r>
            <a:r>
              <a:rPr sz="2400" b="1" dirty="0">
                <a:solidFill>
                  <a:srgbClr val="C00000"/>
                </a:solidFill>
                <a:latin typeface="Carlito"/>
                <a:cs typeface="Carlito"/>
              </a:rPr>
              <a:t>al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0739" y="2238883"/>
            <a:ext cx="2790190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>
              <a:lnSpc>
                <a:spcPct val="100000"/>
              </a:lnSpc>
              <a:spcBef>
                <a:spcPts val="100"/>
              </a:spcBef>
              <a:tabLst>
                <a:tab pos="899794" algn="l"/>
                <a:tab pos="1877695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	l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at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</a:t>
            </a:r>
            <a:r>
              <a:rPr sz="2400" spc="-40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al	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sur</a:t>
            </a:r>
            <a:r>
              <a:rPr sz="2400" spc="-50" dirty="0">
                <a:solidFill>
                  <a:srgbClr val="2F2F2F"/>
                </a:solidFill>
                <a:latin typeface="Carlito"/>
                <a:cs typeface="Carlito"/>
              </a:rPr>
              <a:t>f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ace</a:t>
            </a:r>
            <a:endParaRPr sz="2400">
              <a:latin typeface="Carlito"/>
              <a:cs typeface="Carlito"/>
            </a:endParaRPr>
          </a:p>
          <a:p>
            <a:pPr marL="287020">
              <a:lnSpc>
                <a:spcPct val="100000"/>
              </a:lnSpc>
            </a:pPr>
            <a:r>
              <a:rPr sz="2400" b="1" spc="-10" dirty="0">
                <a:solidFill>
                  <a:srgbClr val="C00000"/>
                </a:solidFill>
                <a:latin typeface="Carlito"/>
                <a:cs typeface="Carlito"/>
              </a:rPr>
              <a:t>granuloma</a:t>
            </a:r>
            <a:endParaRPr sz="24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b="1" spc="-15" dirty="0">
                <a:solidFill>
                  <a:srgbClr val="C00000"/>
                </a:solidFill>
                <a:latin typeface="Carlito"/>
                <a:cs typeface="Carlito"/>
              </a:rPr>
              <a:t>ETIOLOGY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latin typeface="Carlito"/>
                <a:cs typeface="Carlito"/>
              </a:rPr>
              <a:t>Death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pulp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0739" y="4250817"/>
            <a:ext cx="738759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955">
              <a:lnSpc>
                <a:spcPct val="100000"/>
              </a:lnSpc>
              <a:spcBef>
                <a:spcPts val="10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  <a:tab pos="1590040" algn="l"/>
                <a:tab pos="2052955" algn="l"/>
                <a:tab pos="2678430" algn="l"/>
                <a:tab pos="4095750" algn="l"/>
                <a:tab pos="5027295" algn="l"/>
                <a:tab pos="5744845" algn="l"/>
                <a:tab pos="7228205" algn="l"/>
              </a:tabLst>
            </a:pPr>
            <a:r>
              <a:rPr sz="2400" dirty="0">
                <a:latin typeface="Carlito"/>
                <a:cs typeface="Carlito"/>
              </a:rPr>
              <a:t>Irri</a:t>
            </a:r>
            <a:r>
              <a:rPr sz="2400" spc="-25" dirty="0">
                <a:latin typeface="Carlito"/>
                <a:cs typeface="Carlito"/>
              </a:rPr>
              <a:t>t</a:t>
            </a:r>
            <a:r>
              <a:rPr sz="2400" spc="-35" dirty="0">
                <a:latin typeface="Carlito"/>
                <a:cs typeface="Carlito"/>
              </a:rPr>
              <a:t>a</a:t>
            </a:r>
            <a:r>
              <a:rPr sz="2400" dirty="0">
                <a:latin typeface="Carlito"/>
                <a:cs typeface="Carlito"/>
              </a:rPr>
              <a:t>tion	</a:t>
            </a:r>
            <a:r>
              <a:rPr sz="2400" spc="-10" dirty="0">
                <a:latin typeface="Carlito"/>
                <a:cs typeface="Carlito"/>
              </a:rPr>
              <a:t>o</a:t>
            </a:r>
            <a:r>
              <a:rPr sz="2400" dirty="0">
                <a:latin typeface="Carlito"/>
                <a:cs typeface="Carlito"/>
              </a:rPr>
              <a:t>f	the	</a:t>
            </a:r>
            <a:r>
              <a:rPr sz="2400" spc="-5" dirty="0">
                <a:latin typeface="Carlito"/>
                <a:cs typeface="Carlito"/>
              </a:rPr>
              <a:t>pe</a:t>
            </a:r>
            <a:r>
              <a:rPr sz="2400" dirty="0">
                <a:latin typeface="Carlito"/>
                <a:cs typeface="Carlito"/>
              </a:rPr>
              <a:t>ri</a:t>
            </a:r>
            <a:r>
              <a:rPr sz="2400" spc="-10" dirty="0">
                <a:latin typeface="Carlito"/>
                <a:cs typeface="Carlito"/>
              </a:rPr>
              <a:t>a</a:t>
            </a:r>
            <a:r>
              <a:rPr sz="2400" spc="-5" dirty="0">
                <a:latin typeface="Carlito"/>
                <a:cs typeface="Carlito"/>
              </a:rPr>
              <a:t>pi</a:t>
            </a:r>
            <a:r>
              <a:rPr sz="2400" spc="-25" dirty="0">
                <a:latin typeface="Carlito"/>
                <a:cs typeface="Carlito"/>
              </a:rPr>
              <a:t>c</a:t>
            </a:r>
            <a:r>
              <a:rPr sz="2400" dirty="0">
                <a:latin typeface="Carlito"/>
                <a:cs typeface="Carlito"/>
              </a:rPr>
              <a:t>al	tissue	th</a:t>
            </a:r>
            <a:r>
              <a:rPr sz="2400" spc="-25" dirty="0">
                <a:latin typeface="Carlito"/>
                <a:cs typeface="Carlito"/>
              </a:rPr>
              <a:t>a</a:t>
            </a:r>
            <a:r>
              <a:rPr sz="2400" dirty="0">
                <a:latin typeface="Carlito"/>
                <a:cs typeface="Carlito"/>
              </a:rPr>
              <a:t>t	</a:t>
            </a:r>
            <a:r>
              <a:rPr sz="2400" spc="-30" dirty="0">
                <a:latin typeface="Carlito"/>
                <a:cs typeface="Carlito"/>
              </a:rPr>
              <a:t>s</a:t>
            </a:r>
            <a:r>
              <a:rPr sz="2400" spc="-15" dirty="0">
                <a:latin typeface="Carlito"/>
                <a:cs typeface="Carlito"/>
              </a:rPr>
              <a:t>t</a:t>
            </a:r>
            <a:r>
              <a:rPr sz="2400" dirty="0">
                <a:latin typeface="Carlito"/>
                <a:cs typeface="Carlito"/>
              </a:rPr>
              <a:t>i</a:t>
            </a:r>
            <a:r>
              <a:rPr sz="2400" spc="-10" dirty="0">
                <a:latin typeface="Carlito"/>
                <a:cs typeface="Carlito"/>
              </a:rPr>
              <a:t>m</a:t>
            </a:r>
            <a:r>
              <a:rPr sz="2400" spc="-5" dirty="0">
                <a:latin typeface="Carlito"/>
                <a:cs typeface="Carlito"/>
              </a:rPr>
              <a:t>ul</a:t>
            </a:r>
            <a:r>
              <a:rPr sz="2400" spc="-25" dirty="0">
                <a:latin typeface="Carlito"/>
                <a:cs typeface="Carlito"/>
              </a:rPr>
              <a:t>at</a:t>
            </a:r>
            <a:r>
              <a:rPr sz="2400" dirty="0">
                <a:latin typeface="Carlito"/>
                <a:cs typeface="Carlito"/>
              </a:rPr>
              <a:t>es	a  </a:t>
            </a:r>
            <a:r>
              <a:rPr sz="2400" spc="-10" dirty="0">
                <a:latin typeface="Carlito"/>
                <a:cs typeface="Carlito"/>
              </a:rPr>
              <a:t>productive </a:t>
            </a:r>
            <a:r>
              <a:rPr sz="2400" dirty="0">
                <a:latin typeface="Carlito"/>
                <a:cs typeface="Carlito"/>
              </a:rPr>
              <a:t>cellular</a:t>
            </a:r>
            <a:r>
              <a:rPr sz="2400" spc="-5" dirty="0">
                <a:latin typeface="Carlito"/>
                <a:cs typeface="Carlito"/>
              </a:rPr>
              <a:t> response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47344" y="699914"/>
            <a:ext cx="2316480" cy="260350"/>
            <a:chOff x="847344" y="699914"/>
            <a:chExt cx="2316480" cy="260350"/>
          </a:xfrm>
        </p:grpSpPr>
        <p:sp>
          <p:nvSpPr>
            <p:cNvPr id="3" name="object 3"/>
            <p:cNvSpPr/>
            <p:nvPr/>
          </p:nvSpPr>
          <p:spPr>
            <a:xfrm>
              <a:off x="870478" y="699914"/>
              <a:ext cx="2270211" cy="21096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847344" y="905256"/>
              <a:ext cx="2316480" cy="5486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40739" y="419760"/>
            <a:ext cx="7378700" cy="5391150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sz="22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CLINICAL</a:t>
            </a:r>
            <a:r>
              <a:rPr sz="2200" u="heavy" spc="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2200" u="heavy" spc="-3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FEATURES: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45" dirty="0">
                <a:solidFill>
                  <a:srgbClr val="2F2F2F"/>
                </a:solidFill>
                <a:latin typeface="Carlito"/>
                <a:cs typeface="Carlito"/>
              </a:rPr>
              <a:t>Tooth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involved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is </a:t>
            </a:r>
            <a:r>
              <a:rPr sz="2200" spc="-10" dirty="0">
                <a:solidFill>
                  <a:srgbClr val="CC3399"/>
                </a:solidFill>
                <a:latin typeface="Carlito"/>
                <a:cs typeface="Carlito"/>
              </a:rPr>
              <a:t>non vital </a:t>
            </a:r>
            <a:r>
              <a:rPr sz="2200" spc="-5" dirty="0">
                <a:solidFill>
                  <a:srgbClr val="CC3399"/>
                </a:solidFill>
                <a:latin typeface="Carlito"/>
                <a:cs typeface="Carlito"/>
              </a:rPr>
              <a:t>/ </a:t>
            </a:r>
            <a:r>
              <a:rPr sz="2200" spc="-10" dirty="0">
                <a:solidFill>
                  <a:srgbClr val="CC3399"/>
                </a:solidFill>
                <a:latin typeface="Carlito"/>
                <a:cs typeface="Carlito"/>
              </a:rPr>
              <a:t>slightly tender </a:t>
            </a:r>
            <a:r>
              <a:rPr sz="2200" spc="-5" dirty="0">
                <a:solidFill>
                  <a:srgbClr val="CC3399"/>
                </a:solidFill>
                <a:latin typeface="Carlito"/>
                <a:cs typeface="Carlito"/>
              </a:rPr>
              <a:t>on</a:t>
            </a:r>
            <a:r>
              <a:rPr sz="2200" spc="90" dirty="0">
                <a:solidFill>
                  <a:srgbClr val="CC3399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CC3399"/>
                </a:solidFill>
                <a:latin typeface="Carlito"/>
                <a:cs typeface="Carlito"/>
              </a:rPr>
              <a:t>percussion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.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Percussion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may </a:t>
            </a:r>
            <a:r>
              <a:rPr sz="2200" spc="-10" dirty="0">
                <a:solidFill>
                  <a:srgbClr val="CC3399"/>
                </a:solidFill>
                <a:latin typeface="Carlito"/>
                <a:cs typeface="Carlito"/>
              </a:rPr>
              <a:t>produce dull </a:t>
            </a:r>
            <a:r>
              <a:rPr sz="2200" spc="-5" dirty="0">
                <a:solidFill>
                  <a:srgbClr val="CC3399"/>
                </a:solidFill>
                <a:latin typeface="Carlito"/>
                <a:cs typeface="Carlito"/>
              </a:rPr>
              <a:t>sound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instead metallic due</a:t>
            </a:r>
            <a:r>
              <a:rPr sz="2200" spc="4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to</a:t>
            </a:r>
            <a:endParaRPr sz="2200">
              <a:latin typeface="Carlito"/>
              <a:cs typeface="Carlito"/>
            </a:endParaRPr>
          </a:p>
          <a:p>
            <a:pPr marL="287020">
              <a:lnSpc>
                <a:spcPct val="100000"/>
              </a:lnSpc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granulation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tissue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at</a:t>
            </a:r>
            <a:r>
              <a:rPr sz="2200" spc="-2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apex.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5" dirty="0">
                <a:solidFill>
                  <a:srgbClr val="CC3399"/>
                </a:solidFill>
                <a:latin typeface="Carlito"/>
                <a:cs typeface="Carlito"/>
              </a:rPr>
              <a:t>Mild pain on chewing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on solid</a:t>
            </a:r>
            <a:r>
              <a:rPr sz="2200" spc="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food.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45" dirty="0">
                <a:solidFill>
                  <a:srgbClr val="2F2F2F"/>
                </a:solidFill>
                <a:latin typeface="Carlito"/>
                <a:cs typeface="Carlito"/>
              </a:rPr>
              <a:t>Tooth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may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be </a:t>
            </a:r>
            <a:r>
              <a:rPr sz="2200" spc="-10" dirty="0">
                <a:solidFill>
                  <a:srgbClr val="CC3399"/>
                </a:solidFill>
                <a:latin typeface="Carlito"/>
                <a:cs typeface="Carlito"/>
              </a:rPr>
              <a:t>slightly </a:t>
            </a:r>
            <a:r>
              <a:rPr sz="2200" spc="-15" dirty="0">
                <a:solidFill>
                  <a:srgbClr val="CC3399"/>
                </a:solidFill>
                <a:latin typeface="Carlito"/>
                <a:cs typeface="Carlito"/>
              </a:rPr>
              <a:t>elongated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in</a:t>
            </a:r>
            <a:r>
              <a:rPr sz="2200" spc="114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socket.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5" dirty="0">
                <a:solidFill>
                  <a:srgbClr val="CC3399"/>
                </a:solidFill>
                <a:latin typeface="Carlito"/>
                <a:cs typeface="Carlito"/>
              </a:rPr>
              <a:t>Sensitivity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is due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hyperemia,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edema &amp;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inflammation 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200" spc="1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PDL.</a:t>
            </a:r>
            <a:endParaRPr sz="2200">
              <a:latin typeface="Carlito"/>
              <a:cs typeface="Carlito"/>
            </a:endParaRPr>
          </a:p>
          <a:p>
            <a:pPr marL="287020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many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cases,</a:t>
            </a:r>
            <a:r>
              <a:rPr sz="2200" spc="2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asymptomatic.</a:t>
            </a:r>
            <a:endParaRPr sz="2200">
              <a:latin typeface="Carlito"/>
              <a:cs typeface="Carlito"/>
            </a:endParaRPr>
          </a:p>
          <a:p>
            <a:pPr marL="287020" marR="615950" indent="-274955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Fully developed granuloma seldom presents more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severe 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clinical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symptoms.</a:t>
            </a:r>
            <a:endParaRPr sz="2200">
              <a:latin typeface="Carlito"/>
              <a:cs typeface="Carlito"/>
            </a:endParaRPr>
          </a:p>
          <a:p>
            <a:pPr marL="287020" marR="207010" indent="-274955">
              <a:lnSpc>
                <a:spcPct val="100000"/>
              </a:lnSpc>
              <a:spcBef>
                <a:spcPts val="132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No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perforation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bone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oral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mucosa forming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fistulous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tract 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unless undergoes acute</a:t>
            </a:r>
            <a:r>
              <a:rPr sz="2200" spc="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exacerbation.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2140" y="386841"/>
            <a:ext cx="7389495" cy="3866515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24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RADIOGRAPHIC</a:t>
            </a:r>
            <a:r>
              <a:rPr sz="2400" u="heavy" spc="-4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FEATURES: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Thickening 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PDL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at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root</a:t>
            </a:r>
            <a:r>
              <a:rPr sz="2400" spc="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apex.</a:t>
            </a:r>
            <a:endParaRPr sz="2400">
              <a:latin typeface="Carlito"/>
              <a:cs typeface="Carlito"/>
            </a:endParaRPr>
          </a:p>
          <a:p>
            <a:pPr marL="286385" marR="906780" indent="-274320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As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concomitent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bone resorption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proliferation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granulation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tissue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appears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be radiolucent</a:t>
            </a:r>
            <a:r>
              <a:rPr sz="2400" spc="-1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area.</a:t>
            </a:r>
            <a:endParaRPr sz="2400">
              <a:latin typeface="Carlito"/>
              <a:cs typeface="Carlito"/>
            </a:endParaRPr>
          </a:p>
          <a:p>
            <a:pPr marL="286385" marR="5080" indent="-274320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Thin radiopaque 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line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or </a:t>
            </a:r>
            <a:r>
              <a:rPr sz="2400" spc="-15" dirty="0">
                <a:solidFill>
                  <a:srgbClr val="CC3399"/>
                </a:solidFill>
                <a:latin typeface="Carlito"/>
                <a:cs typeface="Carlito"/>
              </a:rPr>
              <a:t>zone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of </a:t>
            </a:r>
            <a:r>
              <a:rPr sz="2400" spc="-10" dirty="0">
                <a:solidFill>
                  <a:srgbClr val="CC3399"/>
                </a:solidFill>
                <a:latin typeface="Carlito"/>
                <a:cs typeface="Carlito"/>
              </a:rPr>
              <a:t>sclerotic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bone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sometimes 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seen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outlining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lesion.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Long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standing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lesion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may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show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varying degrees of</a:t>
            </a:r>
            <a:r>
              <a:rPr sz="2400" spc="-5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CC3399"/>
                </a:solidFill>
                <a:latin typeface="Carlito"/>
                <a:cs typeface="Carlito"/>
              </a:rPr>
              <a:t>root</a:t>
            </a:r>
            <a:endParaRPr sz="2400">
              <a:latin typeface="Carlito"/>
              <a:cs typeface="Carlito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solidFill>
                  <a:srgbClr val="CC3399"/>
                </a:solidFill>
                <a:latin typeface="Carlito"/>
                <a:cs typeface="Carlito"/>
              </a:rPr>
              <a:t>resorption.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3716"/>
            <a:ext cx="9144000" cy="6806565"/>
            <a:chOff x="0" y="13716"/>
            <a:chExt cx="9144000" cy="6806565"/>
          </a:xfrm>
        </p:grpSpPr>
        <p:sp>
          <p:nvSpPr>
            <p:cNvPr id="3" name="object 3"/>
            <p:cNvSpPr/>
            <p:nvPr/>
          </p:nvSpPr>
          <p:spPr>
            <a:xfrm>
              <a:off x="0" y="13716"/>
              <a:ext cx="4654602" cy="377210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690871" y="2889502"/>
              <a:ext cx="4453127" cy="393039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807465"/>
            <a:ext cx="7386955" cy="496443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u="heavy" spc="-20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HISTOLOGIC</a:t>
            </a:r>
            <a:r>
              <a:rPr sz="2400" u="heavy" spc="-30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 FEATURES:</a:t>
            </a:r>
            <a:endParaRPr sz="2400">
              <a:latin typeface="Carlito"/>
              <a:cs typeface="Carlito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Hyperemia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 edema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PDL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ligament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with 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infiltration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chronic inflammatory</a:t>
            </a:r>
            <a:r>
              <a:rPr sz="2400" spc="-3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cells.</a:t>
            </a:r>
            <a:endParaRPr sz="2400">
              <a:latin typeface="Carlito"/>
              <a:cs typeface="Carlito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Inflammatory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locally increased vascularity 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 tissue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are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associated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with resorption 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surrounding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bone adjacent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this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area.</a:t>
            </a:r>
            <a:endParaRPr sz="2400">
              <a:latin typeface="Carlito"/>
              <a:cs typeface="Carlito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Granulation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tissue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mass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consists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proliferating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fibroblasts, 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endothelial cells &amp;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numerous immature blood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capillaries 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with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bone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resorption.</a:t>
            </a:r>
            <a:endParaRPr sz="2400">
              <a:latin typeface="Carlito"/>
              <a:cs typeface="Carlito"/>
            </a:endParaRPr>
          </a:p>
          <a:p>
            <a:pPr marL="287020" indent="-274955" algn="just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Capillaries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lined with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swollen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endothelial</a:t>
            </a:r>
            <a:r>
              <a:rPr sz="2400" spc="-4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cells.</a:t>
            </a:r>
            <a:endParaRPr sz="2400">
              <a:latin typeface="Carlito"/>
              <a:cs typeface="Carlito"/>
            </a:endParaRPr>
          </a:p>
          <a:p>
            <a:pPr marL="287020" indent="-274955" algn="just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Its is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relatively homogenous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lesion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composed</a:t>
            </a:r>
            <a:r>
              <a:rPr sz="2400" spc="8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endParaRPr sz="2400">
              <a:latin typeface="Carlito"/>
              <a:cs typeface="Carlito"/>
            </a:endParaRPr>
          </a:p>
          <a:p>
            <a:pPr marL="287020">
              <a:lnSpc>
                <a:spcPct val="100000"/>
              </a:lnSpc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macrophages,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lymphocytes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plasma</a:t>
            </a:r>
            <a:r>
              <a:rPr sz="2400" spc="-5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cells.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1407541"/>
            <a:ext cx="6539230" cy="1672589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40"/>
              </a:spcBef>
            </a:pPr>
            <a:r>
              <a:rPr sz="2400" u="heavy" spc="-25" dirty="0">
                <a:solidFill>
                  <a:srgbClr val="730D00"/>
                </a:solidFill>
                <a:uFill>
                  <a:solidFill>
                    <a:srgbClr val="730D00"/>
                  </a:solidFill>
                </a:uFill>
                <a:latin typeface="Carlito"/>
                <a:cs typeface="Carlito"/>
              </a:rPr>
              <a:t>TREATMENT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Extraction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RCT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with /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without</a:t>
            </a:r>
            <a:r>
              <a:rPr sz="2400" spc="-12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apicoetomy.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  <a:tab pos="1958975" algn="l"/>
                <a:tab pos="2372360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If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untreated	</a:t>
            </a:r>
            <a:r>
              <a:rPr sz="2400" spc="-229" dirty="0">
                <a:solidFill>
                  <a:srgbClr val="2F2F2F"/>
                </a:solidFill>
                <a:latin typeface="Arial"/>
                <a:cs typeface="Arial"/>
              </a:rPr>
              <a:t>→	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apical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periodontal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cyst</a:t>
            </a:r>
            <a:r>
              <a:rPr sz="2400" spc="-7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formation.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412749"/>
            <a:ext cx="630555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u="heavy" spc="-5" dirty="0">
                <a:uFill>
                  <a:solidFill>
                    <a:srgbClr val="C00000"/>
                  </a:solidFill>
                </a:uFill>
                <a:latin typeface="Impact"/>
                <a:cs typeface="Impact"/>
              </a:rPr>
              <a:t>Periapical</a:t>
            </a:r>
            <a:r>
              <a:rPr sz="2800" u="heavy" dirty="0">
                <a:uFill>
                  <a:solidFill>
                    <a:srgbClr val="C00000"/>
                  </a:solidFill>
                </a:uFill>
                <a:latin typeface="Impact"/>
                <a:cs typeface="Impact"/>
              </a:rPr>
              <a:t> </a:t>
            </a:r>
            <a:r>
              <a:rPr sz="2800" u="heavy" spc="-5" dirty="0">
                <a:uFill>
                  <a:solidFill>
                    <a:srgbClr val="C00000"/>
                  </a:solidFill>
                </a:uFill>
                <a:latin typeface="Impact"/>
                <a:cs typeface="Impact"/>
              </a:rPr>
              <a:t>Abscess</a:t>
            </a:r>
            <a:endParaRPr sz="2800">
              <a:latin typeface="Impact"/>
              <a:cs typeface="Impact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latin typeface="Impact"/>
                <a:cs typeface="Impact"/>
              </a:rPr>
              <a:t>(Dento-Alveolar abscess, Alveolar</a:t>
            </a:r>
            <a:r>
              <a:rPr sz="2800" spc="60" dirty="0">
                <a:latin typeface="Impact"/>
                <a:cs typeface="Impact"/>
              </a:rPr>
              <a:t> </a:t>
            </a:r>
            <a:r>
              <a:rPr sz="2800" spc="-5" dirty="0">
                <a:latin typeface="Impact"/>
                <a:cs typeface="Impact"/>
              </a:rPr>
              <a:t>Abscess)</a:t>
            </a:r>
            <a:endParaRPr sz="2800">
              <a:latin typeface="Impact"/>
              <a:cs typeface="Impact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113020" y="3331464"/>
            <a:ext cx="2339340" cy="649605"/>
            <a:chOff x="5113020" y="3331464"/>
            <a:chExt cx="2339340" cy="649605"/>
          </a:xfrm>
        </p:grpSpPr>
        <p:sp>
          <p:nvSpPr>
            <p:cNvPr id="4" name="object 4"/>
            <p:cNvSpPr/>
            <p:nvPr/>
          </p:nvSpPr>
          <p:spPr>
            <a:xfrm>
              <a:off x="5113020" y="3331464"/>
              <a:ext cx="1339596" cy="64922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131052" y="3331464"/>
              <a:ext cx="1321307" cy="64922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31140" y="1640586"/>
            <a:ext cx="7203440" cy="42329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  <a:tab pos="1603375" algn="l"/>
                <a:tab pos="2676525" algn="l"/>
                <a:tab pos="3027680" algn="l"/>
                <a:tab pos="3490595" algn="l"/>
                <a:tab pos="4319905" algn="l"/>
                <a:tab pos="4743450" algn="l"/>
                <a:tab pos="5786120" algn="l"/>
              </a:tabLst>
            </a:pPr>
            <a:r>
              <a:rPr sz="2300" spc="-50" dirty="0">
                <a:solidFill>
                  <a:srgbClr val="2F2F2F"/>
                </a:solidFill>
                <a:latin typeface="Carlito"/>
                <a:cs typeface="Carlito"/>
              </a:rPr>
              <a:t>P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eriapi</a:t>
            </a:r>
            <a:r>
              <a:rPr sz="2300" spc="-25" dirty="0">
                <a:solidFill>
                  <a:srgbClr val="2F2F2F"/>
                </a:solidFill>
                <a:latin typeface="Carlito"/>
                <a:cs typeface="Carlito"/>
              </a:rPr>
              <a:t>c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al	a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b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sces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s	is	</a:t>
            </a:r>
            <a:r>
              <a:rPr sz="2300" spc="10" dirty="0">
                <a:solidFill>
                  <a:srgbClr val="2F2F2F"/>
                </a:solidFill>
                <a:latin typeface="Carlito"/>
                <a:cs typeface="Carlito"/>
              </a:rPr>
              <a:t>a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n	ac</a:t>
            </a:r>
            <a:r>
              <a:rPr sz="2300" spc="5" dirty="0">
                <a:solidFill>
                  <a:srgbClr val="2F2F2F"/>
                </a:solidFill>
                <a:latin typeface="Carlito"/>
                <a:cs typeface="Carlito"/>
              </a:rPr>
              <a:t>u</a:t>
            </a:r>
            <a:r>
              <a:rPr sz="2300" spc="-30" dirty="0">
                <a:solidFill>
                  <a:srgbClr val="2F2F2F"/>
                </a:solidFill>
                <a:latin typeface="Carlito"/>
                <a:cs typeface="Carlito"/>
              </a:rPr>
              <a:t>t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e	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r	ch</a:t>
            </a:r>
            <a:r>
              <a:rPr sz="2300" spc="-30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oni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c	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s</a:t>
            </a:r>
            <a:r>
              <a:rPr sz="2300" spc="10" dirty="0">
                <a:solidFill>
                  <a:srgbClr val="2F2F2F"/>
                </a:solidFill>
                <a:latin typeface="Carlito"/>
                <a:cs typeface="Carlito"/>
              </a:rPr>
              <a:t>u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pp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u</a:t>
            </a:r>
            <a:r>
              <a:rPr sz="2300" spc="-50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300" spc="-25" dirty="0">
                <a:solidFill>
                  <a:srgbClr val="2F2F2F"/>
                </a:solidFill>
                <a:latin typeface="Carlito"/>
                <a:cs typeface="Carlito"/>
              </a:rPr>
              <a:t>a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ti</a:t>
            </a:r>
            <a:r>
              <a:rPr sz="2300" spc="-30" dirty="0">
                <a:solidFill>
                  <a:srgbClr val="2F2F2F"/>
                </a:solidFill>
                <a:latin typeface="Carlito"/>
                <a:cs typeface="Carlito"/>
              </a:rPr>
              <a:t>v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e 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process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dental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periapical</a:t>
            </a:r>
            <a:r>
              <a:rPr sz="2300" spc="3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region.</a:t>
            </a:r>
            <a:endParaRPr sz="23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37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  <a:tab pos="1879600" algn="l"/>
                <a:tab pos="2774315" algn="l"/>
                <a:tab pos="3752850" algn="l"/>
                <a:tab pos="5598795" algn="l"/>
                <a:tab pos="6033135" algn="l"/>
              </a:tabLst>
            </a:pP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D</a:t>
            </a:r>
            <a:r>
              <a:rPr sz="2300" spc="-15" dirty="0">
                <a:solidFill>
                  <a:srgbClr val="2F2F2F"/>
                </a:solidFill>
                <a:latin typeface="Carlito"/>
                <a:cs typeface="Carlito"/>
              </a:rPr>
              <a:t>e</a:t>
            </a:r>
            <a:r>
              <a:rPr sz="2300" spc="-25" dirty="0">
                <a:solidFill>
                  <a:srgbClr val="2F2F2F"/>
                </a:solidFill>
                <a:latin typeface="Carlito"/>
                <a:cs typeface="Carlito"/>
              </a:rPr>
              <a:t>v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eloped	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f</a:t>
            </a:r>
            <a:r>
              <a:rPr sz="2300" spc="-35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300" spc="5" dirty="0">
                <a:solidFill>
                  <a:srgbClr val="2F2F2F"/>
                </a:solidFill>
                <a:latin typeface="Carlito"/>
                <a:cs typeface="Carlito"/>
              </a:rPr>
              <a:t>m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	acu</a:t>
            </a:r>
            <a:r>
              <a:rPr sz="2300" spc="-25" dirty="0">
                <a:solidFill>
                  <a:srgbClr val="2F2F2F"/>
                </a:solidFill>
                <a:latin typeface="Carlito"/>
                <a:cs typeface="Carlito"/>
              </a:rPr>
              <a:t>t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e	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periodo</a:t>
            </a:r>
            <a:r>
              <a:rPr sz="2300" spc="-30" dirty="0">
                <a:solidFill>
                  <a:srgbClr val="2F2F2F"/>
                </a:solidFill>
                <a:latin typeface="Carlito"/>
                <a:cs typeface="Carlito"/>
              </a:rPr>
              <a:t>n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t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i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t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i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s	/	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periapi</a:t>
            </a:r>
            <a:r>
              <a:rPr sz="2300" spc="-30" dirty="0">
                <a:solidFill>
                  <a:srgbClr val="2F2F2F"/>
                </a:solidFill>
                <a:latin typeface="Carlito"/>
                <a:cs typeface="Carlito"/>
              </a:rPr>
              <a:t>c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al</a:t>
            </a:r>
            <a:endParaRPr sz="2300">
              <a:latin typeface="Carlito"/>
              <a:cs typeface="Carlito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granuloma.</a:t>
            </a:r>
            <a:endParaRPr sz="2300">
              <a:latin typeface="Carlito"/>
              <a:cs typeface="Carlito"/>
            </a:endParaRPr>
          </a:p>
          <a:p>
            <a:pPr marL="12700" marR="179070">
              <a:lnSpc>
                <a:spcPct val="150000"/>
              </a:lnSpc>
              <a:buClr>
                <a:srgbClr val="AC0000"/>
              </a:buClr>
              <a:buFont typeface="Wingdings"/>
              <a:buChar char=""/>
              <a:tabLst>
                <a:tab pos="287020" algn="l"/>
                <a:tab pos="4731385" algn="l"/>
              </a:tabLst>
            </a:pP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Acute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exacerbation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300" spc="6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chronic</a:t>
            </a:r>
            <a:r>
              <a:rPr sz="2300" spc="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lesion	</a:t>
            </a:r>
            <a:r>
              <a:rPr sz="2300" spc="-215" dirty="0">
                <a:solidFill>
                  <a:srgbClr val="2F2F2F"/>
                </a:solidFill>
                <a:latin typeface="Arial"/>
                <a:cs typeface="Arial"/>
              </a:rPr>
              <a:t>→ </a:t>
            </a:r>
            <a:r>
              <a:rPr sz="2300" dirty="0">
                <a:solidFill>
                  <a:srgbClr val="CC3399"/>
                </a:solidFill>
                <a:latin typeface="Carlito"/>
                <a:cs typeface="Carlito"/>
              </a:rPr>
              <a:t>Phoenix </a:t>
            </a:r>
            <a:r>
              <a:rPr sz="2300" spc="-5" dirty="0">
                <a:solidFill>
                  <a:srgbClr val="CC3399"/>
                </a:solidFill>
                <a:latin typeface="Carlito"/>
                <a:cs typeface="Carlito"/>
              </a:rPr>
              <a:t>Abscess </a:t>
            </a:r>
            <a:r>
              <a:rPr sz="2300" spc="-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300" spc="-30" dirty="0">
                <a:solidFill>
                  <a:srgbClr val="C00000"/>
                </a:solidFill>
                <a:latin typeface="Carlito"/>
                <a:cs typeface="Carlito"/>
              </a:rPr>
              <a:t>ETIOLOGY:</a:t>
            </a:r>
            <a:endParaRPr sz="23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38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traumatic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injury</a:t>
            </a:r>
            <a:endParaRPr sz="23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38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pulp</a:t>
            </a:r>
            <a:r>
              <a:rPr sz="2300" spc="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necrosis,</a:t>
            </a:r>
            <a:endParaRPr sz="23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38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irritation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of periapical</a:t>
            </a:r>
            <a:r>
              <a:rPr sz="2300" spc="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tissues</a:t>
            </a:r>
            <a:endParaRPr sz="2300">
              <a:latin typeface="Carlito"/>
              <a:cs typeface="Carlito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324600" y="3276600"/>
            <a:ext cx="2710180" cy="2819400"/>
            <a:chOff x="6324600" y="3276600"/>
            <a:chExt cx="2710180" cy="2819400"/>
          </a:xfrm>
        </p:grpSpPr>
        <p:sp>
          <p:nvSpPr>
            <p:cNvPr id="8" name="object 8"/>
            <p:cNvSpPr/>
            <p:nvPr/>
          </p:nvSpPr>
          <p:spPr>
            <a:xfrm>
              <a:off x="6324600" y="3276600"/>
              <a:ext cx="2709672" cy="28194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013448" y="3547872"/>
              <a:ext cx="1425081" cy="251917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31140" y="1223895"/>
            <a:ext cx="6929755" cy="4817745"/>
          </a:xfrm>
          <a:prstGeom prst="rect">
            <a:avLst/>
          </a:prstGeom>
        </p:spPr>
        <p:txBody>
          <a:bodyPr vert="horz" wrap="square" lIns="0" tIns="85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sz="2400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CLINICAL</a:t>
            </a:r>
            <a:r>
              <a:rPr sz="2400" u="heavy" spc="-1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FEATURES: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  <a:tab pos="1585595" algn="l"/>
                <a:tab pos="2726690" algn="l"/>
                <a:tab pos="3149600" algn="l"/>
                <a:tab pos="5069840" algn="l"/>
                <a:tab pos="5871210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Common	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findings	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	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inflammation-	heat,	redness,</a:t>
            </a:r>
            <a:endParaRPr sz="2400">
              <a:latin typeface="Carlito"/>
              <a:cs typeface="Carlito"/>
            </a:endParaRPr>
          </a:p>
          <a:p>
            <a:pPr marL="286385">
              <a:lnSpc>
                <a:spcPct val="100000"/>
              </a:lnSpc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swelling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pain.</a:t>
            </a:r>
            <a:endParaRPr sz="2400">
              <a:latin typeface="Carlito"/>
              <a:cs typeface="Carlito"/>
            </a:endParaRPr>
          </a:p>
          <a:p>
            <a:pPr marL="286385" marR="7620" indent="-274320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  <a:tab pos="1861185" algn="l"/>
                <a:tab pos="2283460" algn="l"/>
                <a:tab pos="3208655" algn="l"/>
                <a:tab pos="4115435" algn="l"/>
                <a:tab pos="5083810" algn="l"/>
                <a:tab pos="5848350" algn="l"/>
              </a:tabLst>
            </a:pPr>
            <a:r>
              <a:rPr sz="2400" spc="-225" dirty="0">
                <a:solidFill>
                  <a:srgbClr val="CC3399"/>
                </a:solidFill>
                <a:latin typeface="Carlito"/>
                <a:cs typeface="Carlito"/>
              </a:rPr>
              <a:t>T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e</a:t>
            </a:r>
            <a:r>
              <a:rPr sz="2400" spc="15" dirty="0">
                <a:solidFill>
                  <a:srgbClr val="CC3399"/>
                </a:solidFill>
                <a:latin typeface="Carlito"/>
                <a:cs typeface="Carlito"/>
              </a:rPr>
              <a:t>n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de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r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nes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s	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f	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t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th,	which	</a:t>
            </a:r>
            <a:r>
              <a:rPr sz="2400" spc="-35" dirty="0">
                <a:solidFill>
                  <a:srgbClr val="CC3399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eli</a:t>
            </a:r>
            <a:r>
              <a:rPr sz="2400" spc="-35" dirty="0">
                <a:solidFill>
                  <a:srgbClr val="CC3399"/>
                </a:solidFill>
                <a:latin typeface="Carlito"/>
                <a:cs typeface="Carlito"/>
              </a:rPr>
              <a:t>v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es	</a:t>
            </a:r>
            <a:r>
              <a:rPr sz="2400" spc="-10" dirty="0">
                <a:solidFill>
                  <a:srgbClr val="CC3399"/>
                </a:solidFill>
                <a:latin typeface="Carlito"/>
                <a:cs typeface="Carlito"/>
              </a:rPr>
              <a:t>a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f</a:t>
            </a:r>
            <a:r>
              <a:rPr sz="2400" spc="-25" dirty="0">
                <a:solidFill>
                  <a:srgbClr val="CC3399"/>
                </a:solidFill>
                <a:latin typeface="Carlito"/>
                <a:cs typeface="Carlito"/>
              </a:rPr>
              <a:t>t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er	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p</a:t>
            </a:r>
            <a:r>
              <a:rPr sz="2400" spc="-50" dirty="0">
                <a:solidFill>
                  <a:srgbClr val="CC3399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essu</a:t>
            </a:r>
            <a:r>
              <a:rPr sz="2400" spc="-35" dirty="0">
                <a:solidFill>
                  <a:srgbClr val="CC3399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e  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application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Extreme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painful tooth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extrude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from</a:t>
            </a:r>
            <a:r>
              <a:rPr sz="2400" spc="-3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socket.</a:t>
            </a:r>
            <a:endParaRPr sz="2400">
              <a:latin typeface="Carlito"/>
              <a:cs typeface="Carlito"/>
            </a:endParaRPr>
          </a:p>
          <a:p>
            <a:pPr marL="286385" marR="8255" indent="-274320">
              <a:lnSpc>
                <a:spcPct val="100000"/>
              </a:lnSpc>
              <a:spcBef>
                <a:spcPts val="144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  <a:tab pos="1509395" algn="l"/>
                <a:tab pos="3477260" algn="l"/>
                <a:tab pos="4041140" algn="l"/>
                <a:tab pos="5934075" algn="l"/>
                <a:tab pos="6284595" algn="l"/>
              </a:tabLst>
            </a:pP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S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y</a:t>
            </a:r>
            <a:r>
              <a:rPr sz="2400" spc="-40" dirty="0">
                <a:solidFill>
                  <a:srgbClr val="2F2F2F"/>
                </a:solidFill>
                <a:latin typeface="Carlito"/>
                <a:cs typeface="Carlito"/>
              </a:rPr>
              <a:t>s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t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emic	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m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ani</a:t>
            </a:r>
            <a:r>
              <a:rPr sz="2400" spc="-60" dirty="0">
                <a:solidFill>
                  <a:srgbClr val="2F2F2F"/>
                </a:solidFill>
                <a:latin typeface="Carlito"/>
                <a:cs typeface="Carlito"/>
              </a:rPr>
              <a:t>f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sta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tio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n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s	li</a:t>
            </a:r>
            <a:r>
              <a:rPr sz="2400" spc="-75" dirty="0">
                <a:solidFill>
                  <a:srgbClr val="2F2F2F"/>
                </a:solidFill>
                <a:latin typeface="Carlito"/>
                <a:cs typeface="Carlito"/>
              </a:rPr>
              <a:t>k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	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l</a:t>
            </a:r>
            <a:r>
              <a:rPr sz="2400" spc="-10" dirty="0">
                <a:solidFill>
                  <a:srgbClr val="CC3399"/>
                </a:solidFill>
                <a:latin typeface="Carlito"/>
                <a:cs typeface="Carlito"/>
              </a:rPr>
              <a:t>y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m</a:t>
            </a:r>
            <a:r>
              <a:rPr sz="2400" spc="-10" dirty="0">
                <a:solidFill>
                  <a:srgbClr val="CC3399"/>
                </a:solidFill>
                <a:latin typeface="Carlito"/>
                <a:cs typeface="Carlito"/>
              </a:rPr>
              <a:t>p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had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e</a:t>
            </a:r>
            <a:r>
              <a:rPr sz="2400" spc="-5" dirty="0">
                <a:solidFill>
                  <a:srgbClr val="CC3399"/>
                </a:solidFill>
                <a:latin typeface="Carlito"/>
                <a:cs typeface="Carlito"/>
              </a:rPr>
              <a:t>niti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s	&amp;	</a:t>
            </a:r>
            <a:r>
              <a:rPr sz="2400" spc="-65" dirty="0">
                <a:solidFill>
                  <a:srgbClr val="CC3399"/>
                </a:solidFill>
                <a:latin typeface="Carlito"/>
                <a:cs typeface="Carlito"/>
              </a:rPr>
              <a:t>f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e</a:t>
            </a:r>
            <a:r>
              <a:rPr sz="2400" spc="-35" dirty="0">
                <a:solidFill>
                  <a:srgbClr val="CC3399"/>
                </a:solidFill>
                <a:latin typeface="Carlito"/>
                <a:cs typeface="Carlito"/>
              </a:rPr>
              <a:t>v</a:t>
            </a:r>
            <a:r>
              <a:rPr sz="2400" dirty="0">
                <a:solidFill>
                  <a:srgbClr val="CC3399"/>
                </a:solidFill>
                <a:latin typeface="Carlito"/>
                <a:cs typeface="Carlito"/>
              </a:rPr>
              <a:t>er 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may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present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when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confined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periapical</a:t>
            </a:r>
            <a:r>
              <a:rPr sz="2400" spc="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region.</a:t>
            </a:r>
            <a:endParaRPr sz="2400">
              <a:latin typeface="Carlito"/>
              <a:cs typeface="Carlito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Rapid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extension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adjacent bone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marrow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spaces 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produces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acute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osteomyelitis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or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dentoalveolar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abscess.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972300" y="3124200"/>
            <a:ext cx="2057400" cy="3299460"/>
            <a:chOff x="6972300" y="3124200"/>
            <a:chExt cx="2057400" cy="3299460"/>
          </a:xfrm>
        </p:grpSpPr>
        <p:sp>
          <p:nvSpPr>
            <p:cNvPr id="4" name="object 4"/>
            <p:cNvSpPr/>
            <p:nvPr/>
          </p:nvSpPr>
          <p:spPr>
            <a:xfrm>
              <a:off x="6972300" y="3124200"/>
              <a:ext cx="2057400" cy="32994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487412" y="3442715"/>
              <a:ext cx="1249679" cy="294284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6521577" y="18288"/>
            <a:ext cx="2213991" cy="18028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0739" y="639826"/>
            <a:ext cx="3971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Impact"/>
                <a:cs typeface="Impact"/>
              </a:rPr>
              <a:t>CLASSIFICATION OF </a:t>
            </a:r>
            <a:r>
              <a:rPr dirty="0">
                <a:latin typeface="Impact"/>
                <a:cs typeface="Impact"/>
              </a:rPr>
              <a:t>PULP</a:t>
            </a:r>
            <a:r>
              <a:rPr spc="-100" dirty="0">
                <a:latin typeface="Impact"/>
                <a:cs typeface="Impact"/>
              </a:rPr>
              <a:t> </a:t>
            </a:r>
            <a:r>
              <a:rPr spc="-5" dirty="0">
                <a:latin typeface="Impact"/>
                <a:cs typeface="Impact"/>
              </a:rPr>
              <a:t>DISEASE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1120800"/>
            <a:ext cx="3948429" cy="485457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200" b="1" spc="-10" dirty="0">
                <a:solidFill>
                  <a:srgbClr val="00AFEF"/>
                </a:solidFill>
                <a:latin typeface="Carlito"/>
                <a:cs typeface="Carlito"/>
              </a:rPr>
              <a:t>According </a:t>
            </a:r>
            <a:r>
              <a:rPr sz="2200" b="1" spc="-20" dirty="0">
                <a:solidFill>
                  <a:srgbClr val="00AFEF"/>
                </a:solidFill>
                <a:latin typeface="Carlito"/>
                <a:cs typeface="Carlito"/>
              </a:rPr>
              <a:t>to</a:t>
            </a:r>
            <a:r>
              <a:rPr sz="2200" b="1" spc="45" dirty="0">
                <a:solidFill>
                  <a:srgbClr val="00AFEF"/>
                </a:solidFill>
                <a:latin typeface="Carlito"/>
                <a:cs typeface="Carlito"/>
              </a:rPr>
              <a:t> </a:t>
            </a:r>
            <a:r>
              <a:rPr sz="2200" b="1" spc="-10" dirty="0">
                <a:solidFill>
                  <a:srgbClr val="00AFEF"/>
                </a:solidFill>
                <a:latin typeface="Carlito"/>
                <a:cs typeface="Carlito"/>
              </a:rPr>
              <a:t>Grossman</a:t>
            </a:r>
            <a:r>
              <a:rPr sz="2200" spc="-10" dirty="0">
                <a:solidFill>
                  <a:srgbClr val="00AFEF"/>
                </a:solidFill>
                <a:latin typeface="Carlito"/>
                <a:cs typeface="Carlito"/>
              </a:rPr>
              <a:t>.</a:t>
            </a:r>
            <a:endParaRPr sz="2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  <a:tabLst>
                <a:tab pos="287020" algn="l"/>
              </a:tabLst>
            </a:pPr>
            <a:r>
              <a:rPr sz="2200" spc="-5" dirty="0">
                <a:solidFill>
                  <a:srgbClr val="AC0000"/>
                </a:solidFill>
                <a:latin typeface="Carlito"/>
                <a:cs typeface="Carlito"/>
              </a:rPr>
              <a:t>-	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Based on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clinical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features.</a:t>
            </a:r>
            <a:endParaRPr sz="22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530"/>
              </a:spcBef>
              <a:buClr>
                <a:srgbClr val="AC0000"/>
              </a:buClr>
              <a:buAutoNum type="arabicParenR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C00000"/>
                </a:solidFill>
                <a:latin typeface="Carlito"/>
                <a:cs typeface="Carlito"/>
              </a:rPr>
              <a:t>Pulpitides</a:t>
            </a:r>
            <a:r>
              <a:rPr sz="2200" spc="-15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C00000"/>
                </a:solidFill>
                <a:latin typeface="Carlito"/>
                <a:cs typeface="Carlito"/>
              </a:rPr>
              <a:t>(Inflammation)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C0000"/>
              </a:buClr>
              <a:buFont typeface="Carlito"/>
              <a:buAutoNum type="arabicParenR"/>
            </a:pPr>
            <a:endParaRPr sz="3000">
              <a:latin typeface="Carlito"/>
              <a:cs typeface="Carlito"/>
            </a:endParaRPr>
          </a:p>
          <a:p>
            <a:pPr marL="469900" lvl="1" indent="-457834">
              <a:lnSpc>
                <a:spcPct val="100000"/>
              </a:lnSpc>
              <a:buClr>
                <a:srgbClr val="AC0000"/>
              </a:buClr>
              <a:buAutoNum type="alphaUcParenR"/>
              <a:tabLst>
                <a:tab pos="469900" algn="l"/>
                <a:tab pos="470534" algn="l"/>
              </a:tabLst>
            </a:pP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Reversal</a:t>
            </a:r>
            <a:endParaRPr sz="2200">
              <a:latin typeface="Carlito"/>
              <a:cs typeface="Carlito"/>
            </a:endParaRPr>
          </a:p>
          <a:p>
            <a:pPr marL="469900" lvl="2" indent="-457834">
              <a:lnSpc>
                <a:spcPct val="100000"/>
              </a:lnSpc>
              <a:spcBef>
                <a:spcPts val="530"/>
              </a:spcBef>
              <a:buClr>
                <a:srgbClr val="AC0000"/>
              </a:buClr>
              <a:buAutoNum type="arabicParenR"/>
              <a:tabLst>
                <a:tab pos="469900" algn="l"/>
                <a:tab pos="470534" algn="l"/>
              </a:tabLst>
            </a:pP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Symptomatic</a:t>
            </a:r>
            <a:r>
              <a:rPr sz="2200" spc="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(acute)</a:t>
            </a:r>
            <a:endParaRPr sz="2200">
              <a:latin typeface="Carlito"/>
              <a:cs typeface="Carlito"/>
            </a:endParaRPr>
          </a:p>
          <a:p>
            <a:pPr marL="469900" lvl="2" indent="-457834">
              <a:lnSpc>
                <a:spcPct val="100000"/>
              </a:lnSpc>
              <a:spcBef>
                <a:spcPts val="530"/>
              </a:spcBef>
              <a:buClr>
                <a:srgbClr val="AC0000"/>
              </a:buClr>
              <a:buAutoNum type="arabicParenR"/>
              <a:tabLst>
                <a:tab pos="469900" algn="l"/>
                <a:tab pos="470534" algn="l"/>
              </a:tabLst>
            </a:pP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Asymptomatic</a:t>
            </a:r>
            <a:r>
              <a:rPr sz="2200" spc="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(chronic)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B)</a:t>
            </a:r>
            <a:r>
              <a:rPr sz="2200" spc="-7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Irreversible</a:t>
            </a:r>
            <a:endParaRPr sz="22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530"/>
              </a:spcBef>
              <a:buClr>
                <a:srgbClr val="AC0000"/>
              </a:buClr>
              <a:buAutoNum type="arabicParenR"/>
              <a:tabLst>
                <a:tab pos="469900" algn="l"/>
                <a:tab pos="470534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Acute</a:t>
            </a:r>
            <a:endParaRPr sz="2200">
              <a:latin typeface="Carlito"/>
              <a:cs typeface="Carlito"/>
            </a:endParaRPr>
          </a:p>
          <a:p>
            <a:pPr marL="469900" lvl="1" indent="-457834">
              <a:lnSpc>
                <a:spcPct val="100000"/>
              </a:lnSpc>
              <a:spcBef>
                <a:spcPts val="530"/>
              </a:spcBef>
              <a:buClr>
                <a:srgbClr val="AC0000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Abnormally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responsive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to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cold</a:t>
            </a:r>
            <a:endParaRPr sz="2200">
              <a:latin typeface="Carlito"/>
              <a:cs typeface="Carlito"/>
            </a:endParaRPr>
          </a:p>
          <a:p>
            <a:pPr marL="469900" lvl="1" indent="-457834">
              <a:lnSpc>
                <a:spcPct val="100000"/>
              </a:lnSpc>
              <a:spcBef>
                <a:spcPts val="530"/>
              </a:spcBef>
              <a:buClr>
                <a:srgbClr val="AC0000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Abnormally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responsive 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to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heat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43783" y="0"/>
            <a:ext cx="2449195" cy="41275"/>
          </a:xfrm>
          <a:custGeom>
            <a:avLst/>
            <a:gdLst/>
            <a:ahLst/>
            <a:cxnLst/>
            <a:rect l="l" t="t" r="r" b="b"/>
            <a:pathLst>
              <a:path w="2449195" h="41275">
                <a:moveTo>
                  <a:pt x="63500" y="0"/>
                </a:moveTo>
                <a:lnTo>
                  <a:pt x="6096" y="0"/>
                </a:lnTo>
                <a:lnTo>
                  <a:pt x="0" y="3048"/>
                </a:lnTo>
                <a:lnTo>
                  <a:pt x="76200" y="41148"/>
                </a:lnTo>
                <a:lnTo>
                  <a:pt x="76200" y="9398"/>
                </a:lnTo>
                <a:lnTo>
                  <a:pt x="63500" y="9398"/>
                </a:lnTo>
                <a:lnTo>
                  <a:pt x="63500" y="0"/>
                </a:lnTo>
                <a:close/>
              </a:path>
              <a:path w="2449195" h="41275">
                <a:moveTo>
                  <a:pt x="76200" y="0"/>
                </a:moveTo>
                <a:lnTo>
                  <a:pt x="63500" y="0"/>
                </a:lnTo>
                <a:lnTo>
                  <a:pt x="63500" y="9398"/>
                </a:lnTo>
                <a:lnTo>
                  <a:pt x="76200" y="9398"/>
                </a:lnTo>
                <a:lnTo>
                  <a:pt x="76200" y="0"/>
                </a:lnTo>
                <a:close/>
              </a:path>
              <a:path w="2449195" h="41275">
                <a:moveTo>
                  <a:pt x="2449068" y="0"/>
                </a:moveTo>
                <a:lnTo>
                  <a:pt x="76200" y="0"/>
                </a:lnTo>
                <a:lnTo>
                  <a:pt x="76200" y="9398"/>
                </a:lnTo>
                <a:lnTo>
                  <a:pt x="2449068" y="9398"/>
                </a:lnTo>
                <a:lnTo>
                  <a:pt x="244906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05000" y="883919"/>
            <a:ext cx="5436108" cy="42214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88620" y="1662125"/>
            <a:ext cx="3350260" cy="280035"/>
            <a:chOff x="388620" y="1662125"/>
            <a:chExt cx="3350260" cy="280035"/>
          </a:xfrm>
        </p:grpSpPr>
        <p:sp>
          <p:nvSpPr>
            <p:cNvPr id="3" name="object 3"/>
            <p:cNvSpPr/>
            <p:nvPr/>
          </p:nvSpPr>
          <p:spPr>
            <a:xfrm>
              <a:off x="424859" y="1662125"/>
              <a:ext cx="3286799" cy="22018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88620" y="1882139"/>
              <a:ext cx="3349752" cy="5943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83540" y="1463929"/>
            <a:ext cx="4411980" cy="134302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RADIOGRAPHIC</a:t>
            </a:r>
            <a:r>
              <a:rPr sz="2400" u="heavy" spc="-4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Carlito"/>
                <a:cs typeface="Carlito"/>
              </a:rPr>
              <a:t>FEATURES: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Clr>
                <a:srgbClr val="C00000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spc="-10" dirty="0">
                <a:latin typeface="Carlito"/>
                <a:cs typeface="Carlito"/>
              </a:rPr>
              <a:t>Slight thickening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PDL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space.</a:t>
            </a:r>
            <a:endParaRPr sz="2400">
              <a:latin typeface="Carlito"/>
              <a:cs typeface="Carlito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C00000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spc="-10" dirty="0">
                <a:latin typeface="Carlito"/>
                <a:cs typeface="Carlito"/>
              </a:rPr>
              <a:t>Radiolucent area </a:t>
            </a:r>
            <a:r>
              <a:rPr sz="2400" spc="-15" dirty="0">
                <a:latin typeface="Carlito"/>
                <a:cs typeface="Carlito"/>
              </a:rPr>
              <a:t>at </a:t>
            </a:r>
            <a:r>
              <a:rPr sz="2400" spc="-10" dirty="0">
                <a:latin typeface="Carlito"/>
                <a:cs typeface="Carlito"/>
              </a:rPr>
              <a:t>apex </a:t>
            </a:r>
            <a:r>
              <a:rPr sz="2400" spc="-5" dirty="0">
                <a:latin typeface="Carlito"/>
                <a:cs typeface="Carlito"/>
              </a:rPr>
              <a:t>of</a:t>
            </a:r>
            <a:r>
              <a:rPr sz="2400" spc="-15" dirty="0">
                <a:latin typeface="Carlito"/>
                <a:cs typeface="Carlito"/>
              </a:rPr>
              <a:t> root.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05400" y="2514600"/>
            <a:ext cx="3182111" cy="3352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1093977"/>
            <a:ext cx="7169784" cy="35375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u="heavy" spc="-20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HISTOLOGIC</a:t>
            </a:r>
            <a:r>
              <a:rPr sz="2400" u="heavy" spc="-10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 </a:t>
            </a:r>
            <a:r>
              <a:rPr sz="2400" u="heavy" spc="-30" dirty="0">
                <a:solidFill>
                  <a:srgbClr val="F541DB"/>
                </a:solidFill>
                <a:uFill>
                  <a:solidFill>
                    <a:srgbClr val="F541DB"/>
                  </a:solidFill>
                </a:uFill>
                <a:latin typeface="Carlito"/>
                <a:cs typeface="Carlito"/>
              </a:rPr>
              <a:t>FEATURES:</a:t>
            </a:r>
            <a:endParaRPr sz="2400">
              <a:latin typeface="Carlito"/>
              <a:cs typeface="Carlito"/>
            </a:endParaRPr>
          </a:p>
          <a:p>
            <a:pPr marL="287020" marR="60198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Area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suppuration composed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PMN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leukocytes,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lymphocytes,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cellular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debris,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necrotic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materials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bacterial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colonies.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Dilation of blood vessels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PDL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&amp;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bone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marrow</a:t>
            </a:r>
            <a:r>
              <a:rPr sz="2400" spc="-9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space.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Marrow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space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show inflammatory</a:t>
            </a:r>
            <a:r>
              <a:rPr sz="2400" spc="-4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infiltrates.</a:t>
            </a:r>
            <a:endParaRPr sz="2400">
              <a:latin typeface="Carlito"/>
              <a:cs typeface="Carlito"/>
            </a:endParaRPr>
          </a:p>
          <a:p>
            <a:pPr marL="287020" marR="5080" indent="-274955">
              <a:lnSpc>
                <a:spcPct val="100000"/>
              </a:lnSpc>
              <a:spcBef>
                <a:spcPts val="144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Tissue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around area show suppuration containing serous 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exudate.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1126469"/>
            <a:ext cx="3098800" cy="2037080"/>
          </a:xfrm>
          <a:prstGeom prst="rect">
            <a:avLst/>
          </a:prstGeom>
        </p:spPr>
        <p:txBody>
          <a:bodyPr vert="horz" wrap="square" lIns="0" tIns="194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sz="2400" u="heavy" spc="-4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TREATMENT:</a:t>
            </a:r>
            <a:endParaRPr sz="24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1440"/>
              </a:spcBef>
              <a:buClr>
                <a:srgbClr val="C00000"/>
              </a:buClr>
              <a:buFont typeface="Wingdings"/>
              <a:buChar char=""/>
              <a:tabLst>
                <a:tab pos="356235" algn="l"/>
                <a:tab pos="1673860" algn="l"/>
                <a:tab pos="2139950" algn="l"/>
              </a:tabLst>
            </a:pPr>
            <a:r>
              <a:rPr sz="2400" spc="-10" dirty="0">
                <a:latin typeface="Carlito"/>
                <a:cs typeface="Carlito"/>
              </a:rPr>
              <a:t>Drainage	of	</a:t>
            </a:r>
            <a:r>
              <a:rPr sz="2400" spc="-5" dirty="0">
                <a:latin typeface="Carlito"/>
                <a:cs typeface="Carlito"/>
              </a:rPr>
              <a:t>abscess</a:t>
            </a:r>
            <a:endParaRPr sz="2400">
              <a:latin typeface="Carlito"/>
              <a:cs typeface="Carlito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Carlito"/>
                <a:cs typeface="Carlito"/>
              </a:rPr>
              <a:t>extraction.</a:t>
            </a:r>
            <a:endParaRPr sz="2400">
              <a:latin typeface="Carlito"/>
              <a:cs typeface="Carlito"/>
            </a:endParaRPr>
          </a:p>
          <a:p>
            <a:pPr marL="355600" indent="-343535">
              <a:lnSpc>
                <a:spcPct val="100000"/>
              </a:lnSpc>
              <a:spcBef>
                <a:spcPts val="1440"/>
              </a:spcBef>
              <a:buClr>
                <a:srgbClr val="C0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spc="-20" dirty="0">
                <a:latin typeface="Carlito"/>
                <a:cs typeface="Carlito"/>
              </a:rPr>
              <a:t>Root </a:t>
            </a:r>
            <a:r>
              <a:rPr sz="2400" spc="-5" dirty="0">
                <a:latin typeface="Carlito"/>
                <a:cs typeface="Carlito"/>
              </a:rPr>
              <a:t>canal</a:t>
            </a:r>
            <a:r>
              <a:rPr sz="2400" spc="-6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treatment.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5595" y="1857197"/>
            <a:ext cx="41021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4510" algn="l"/>
                <a:tab pos="1745614" algn="l"/>
                <a:tab pos="2510155" algn="l"/>
                <a:tab pos="3822700" algn="l"/>
              </a:tabLst>
            </a:pPr>
            <a:r>
              <a:rPr sz="2400" spc="-15" dirty="0">
                <a:latin typeface="Carlito"/>
                <a:cs typeface="Carlito"/>
              </a:rPr>
              <a:t>b</a:t>
            </a:r>
            <a:r>
              <a:rPr sz="2400" dirty="0">
                <a:latin typeface="Carlito"/>
                <a:cs typeface="Carlito"/>
              </a:rPr>
              <a:t>y	</a:t>
            </a:r>
            <a:r>
              <a:rPr sz="2400" spc="-5" dirty="0">
                <a:latin typeface="Carlito"/>
                <a:cs typeface="Carlito"/>
              </a:rPr>
              <a:t>o</a:t>
            </a:r>
            <a:r>
              <a:rPr sz="2400" spc="-10" dirty="0">
                <a:latin typeface="Carlito"/>
                <a:cs typeface="Carlito"/>
              </a:rPr>
              <a:t>p</a:t>
            </a:r>
            <a:r>
              <a:rPr sz="2400" dirty="0">
                <a:latin typeface="Carlito"/>
                <a:cs typeface="Carlito"/>
              </a:rPr>
              <a:t>ening	</a:t>
            </a:r>
            <a:r>
              <a:rPr sz="2400" spc="-5" dirty="0">
                <a:latin typeface="Carlito"/>
                <a:cs typeface="Carlito"/>
              </a:rPr>
              <a:t>pul</a:t>
            </a:r>
            <a:r>
              <a:rPr sz="2400" dirty="0">
                <a:latin typeface="Carlito"/>
                <a:cs typeface="Carlito"/>
              </a:rPr>
              <a:t>p	ch</a:t>
            </a:r>
            <a:r>
              <a:rPr sz="2400" spc="-10" dirty="0">
                <a:latin typeface="Carlito"/>
                <a:cs typeface="Carlito"/>
              </a:rPr>
              <a:t>a</a:t>
            </a:r>
            <a:r>
              <a:rPr sz="2400" dirty="0">
                <a:latin typeface="Carlito"/>
                <a:cs typeface="Carlito"/>
              </a:rPr>
              <a:t>mber	</a:t>
            </a:r>
            <a:r>
              <a:rPr sz="2400" spc="-10" dirty="0">
                <a:latin typeface="Carlito"/>
                <a:cs typeface="Carlito"/>
              </a:rPr>
              <a:t>or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40739" y="3320618"/>
            <a:ext cx="7388859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0"/>
              </a:spcBef>
              <a:buClr>
                <a:srgbClr val="C0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spc="-5" dirty="0">
                <a:latin typeface="Carlito"/>
                <a:cs typeface="Carlito"/>
              </a:rPr>
              <a:t>If </a:t>
            </a:r>
            <a:r>
              <a:rPr sz="2400" spc="-15" dirty="0">
                <a:latin typeface="Carlito"/>
                <a:cs typeface="Carlito"/>
              </a:rPr>
              <a:t>untreated, </a:t>
            </a:r>
            <a:r>
              <a:rPr sz="2400" spc="-5" dirty="0">
                <a:latin typeface="Carlito"/>
                <a:cs typeface="Carlito"/>
              </a:rPr>
              <a:t>causes </a:t>
            </a:r>
            <a:r>
              <a:rPr sz="2400" spc="-15" dirty="0">
                <a:latin typeface="Carlito"/>
                <a:cs typeface="Carlito"/>
              </a:rPr>
              <a:t>osteomyelitis, </a:t>
            </a:r>
            <a:r>
              <a:rPr sz="2400" spc="-5" dirty="0">
                <a:latin typeface="Carlito"/>
                <a:cs typeface="Carlito"/>
              </a:rPr>
              <a:t>cellulites </a:t>
            </a:r>
            <a:r>
              <a:rPr sz="2400" dirty="0">
                <a:latin typeface="Carlito"/>
                <a:cs typeface="Carlito"/>
              </a:rPr>
              <a:t>&amp;  </a:t>
            </a:r>
            <a:r>
              <a:rPr sz="2400" spc="-10" dirty="0">
                <a:latin typeface="Carlito"/>
                <a:cs typeface="Carlito"/>
              </a:rPr>
              <a:t>bacteremia </a:t>
            </a:r>
            <a:r>
              <a:rPr sz="2400" dirty="0">
                <a:latin typeface="Carlito"/>
                <a:cs typeface="Carlito"/>
              </a:rPr>
              <a:t>&amp; </a:t>
            </a:r>
            <a:r>
              <a:rPr sz="2400" spc="-10" dirty="0">
                <a:latin typeface="Carlito"/>
                <a:cs typeface="Carlito"/>
              </a:rPr>
              <a:t>formation </a:t>
            </a:r>
            <a:r>
              <a:rPr sz="2400" spc="-5" dirty="0">
                <a:latin typeface="Carlito"/>
                <a:cs typeface="Carlito"/>
              </a:rPr>
              <a:t>of fistulous </a:t>
            </a:r>
            <a:r>
              <a:rPr sz="2400" spc="-10" dirty="0">
                <a:latin typeface="Carlito"/>
                <a:cs typeface="Carlito"/>
              </a:rPr>
              <a:t>tract opening </a:t>
            </a:r>
            <a:r>
              <a:rPr sz="2400" spc="-15" dirty="0">
                <a:latin typeface="Carlito"/>
                <a:cs typeface="Carlito"/>
              </a:rPr>
              <a:t>to oral  </a:t>
            </a:r>
            <a:r>
              <a:rPr sz="2400" spc="-5" dirty="0">
                <a:latin typeface="Carlito"/>
                <a:cs typeface="Carlito"/>
              </a:rPr>
              <a:t>mucosa.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426465"/>
            <a:ext cx="7386955" cy="1814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955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ACUTE </a:t>
            </a:r>
            <a:r>
              <a:rPr sz="2400" spc="-10" dirty="0">
                <a:solidFill>
                  <a:srgbClr val="C00000"/>
                </a:solidFill>
                <a:latin typeface="Impact"/>
                <a:cs typeface="Impact"/>
              </a:rPr>
              <a:t>EXACERBATION </a:t>
            </a:r>
            <a:r>
              <a:rPr sz="2400" spc="-5" dirty="0">
                <a:solidFill>
                  <a:srgbClr val="C00000"/>
                </a:solidFill>
                <a:latin typeface="Impact"/>
                <a:cs typeface="Impact"/>
              </a:rPr>
              <a:t>OF </a:t>
            </a: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A CHRONIC </a:t>
            </a:r>
            <a:r>
              <a:rPr sz="2400" spc="-5" dirty="0">
                <a:solidFill>
                  <a:srgbClr val="C00000"/>
                </a:solidFill>
                <a:latin typeface="Impact"/>
                <a:cs typeface="Impact"/>
              </a:rPr>
              <a:t>LESION/  </a:t>
            </a: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PHOENIX</a:t>
            </a:r>
            <a:r>
              <a:rPr sz="2400" spc="15" dirty="0">
                <a:solidFill>
                  <a:srgbClr val="C00000"/>
                </a:solidFill>
                <a:latin typeface="Impact"/>
                <a:cs typeface="Impact"/>
              </a:rPr>
              <a:t> </a:t>
            </a: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ABSCESS</a:t>
            </a:r>
            <a:endParaRPr sz="2400">
              <a:latin typeface="Impact"/>
              <a:cs typeface="Impact"/>
            </a:endParaRPr>
          </a:p>
          <a:p>
            <a:pPr marL="287020" marR="5080" indent="-274955">
              <a:lnSpc>
                <a:spcPct val="100000"/>
              </a:lnSpc>
              <a:spcBef>
                <a:spcPts val="256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  <a:tab pos="786765" algn="l"/>
                <a:tab pos="1637030" algn="l"/>
                <a:tab pos="3472179" algn="l"/>
                <a:tab pos="4657090" algn="l"/>
                <a:tab pos="6583680" algn="l"/>
                <a:tab pos="7066915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	acu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t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	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in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flam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m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at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or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y	</a:t>
            </a:r>
            <a:r>
              <a:rPr sz="2400" spc="-35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</a:t>
            </a:r>
            <a:r>
              <a:rPr sz="2400" spc="5" dirty="0">
                <a:solidFill>
                  <a:srgbClr val="2F2F2F"/>
                </a:solidFill>
                <a:latin typeface="Carlito"/>
                <a:cs typeface="Carlito"/>
              </a:rPr>
              <a:t>a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ction	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superimpose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d	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n	an 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existing chronic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lesion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such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as a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cyst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or</a:t>
            </a:r>
            <a:r>
              <a:rPr sz="2400" spc="-8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granuloma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39" y="2654935"/>
            <a:ext cx="2852420" cy="134239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35" dirty="0">
                <a:solidFill>
                  <a:srgbClr val="C00000"/>
                </a:solidFill>
                <a:latin typeface="Carlito"/>
                <a:cs typeface="Carlito"/>
              </a:rPr>
              <a:t>ETIOLOGY: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Periradicular</a:t>
            </a:r>
            <a:r>
              <a:rPr sz="2400" spc="-8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disease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  <a:tab pos="1765300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Bacteria	released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14927" y="3606165"/>
            <a:ext cx="41128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77595" algn="l"/>
                <a:tab pos="2066925" algn="l"/>
                <a:tab pos="330009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f</a:t>
            </a:r>
            <a:r>
              <a:rPr sz="2400" spc="-35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m	</a:t>
            </a:r>
            <a:r>
              <a:rPr sz="2400" spc="-35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	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c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anals	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during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5364" y="3971925"/>
            <a:ext cx="54546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instrumentation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may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trigger acute</a:t>
            </a:r>
            <a:r>
              <a:rPr sz="2400" spc="-5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response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S</a:t>
            </a:r>
            <a:r>
              <a:rPr dirty="0"/>
              <a:t>y</a:t>
            </a:r>
            <a:r>
              <a:rPr spc="10" dirty="0"/>
              <a:t>m</a:t>
            </a:r>
            <a:r>
              <a:rPr spc="-15" dirty="0"/>
              <a:t>p</a:t>
            </a:r>
            <a:r>
              <a:rPr spc="-25" dirty="0"/>
              <a:t>t</a:t>
            </a:r>
            <a:r>
              <a:rPr spc="-5" dirty="0"/>
              <a:t>om</a:t>
            </a:r>
            <a:r>
              <a:rPr spc="-15" dirty="0"/>
              <a:t>s</a:t>
            </a:r>
            <a:r>
              <a:rPr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1480693"/>
            <a:ext cx="7388225" cy="17087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6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At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onset,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tooth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tender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touch</a:t>
            </a:r>
            <a:endParaRPr sz="2400">
              <a:latin typeface="Carlito"/>
              <a:cs typeface="Carlito"/>
            </a:endParaRPr>
          </a:p>
          <a:p>
            <a:pPr marL="287020" marR="5080" indent="-274955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As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inflammation progresses tooth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may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elevated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its 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socket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may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become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sensitive.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Mucosa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over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radicular area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appears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red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</a:t>
            </a:r>
            <a:r>
              <a:rPr sz="2400" spc="4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swollen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600" y="3810000"/>
            <a:ext cx="7010400" cy="1446530"/>
          </a:xfrm>
          <a:prstGeom prst="rect">
            <a:avLst/>
          </a:prstGeom>
          <a:ln w="9144">
            <a:solidFill>
              <a:srgbClr val="AC0000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91440" marR="81915" algn="just">
              <a:lnSpc>
                <a:spcPct val="100000"/>
              </a:lnSpc>
              <a:spcBef>
                <a:spcPts val="229"/>
              </a:spcBef>
            </a:pPr>
            <a:r>
              <a:rPr sz="2200" spc="-15" dirty="0">
                <a:latin typeface="Carlito"/>
                <a:cs typeface="Carlito"/>
              </a:rPr>
              <a:t>Histopathologically, </a:t>
            </a:r>
            <a:r>
              <a:rPr sz="2200" spc="-10" dirty="0">
                <a:latin typeface="Carlito"/>
                <a:cs typeface="Carlito"/>
              </a:rPr>
              <a:t>shows areas </a:t>
            </a:r>
            <a:r>
              <a:rPr sz="2200" dirty="0">
                <a:latin typeface="Carlito"/>
                <a:cs typeface="Carlito"/>
              </a:rPr>
              <a:t>of </a:t>
            </a:r>
            <a:r>
              <a:rPr sz="2200" spc="-10" dirty="0">
                <a:latin typeface="Carlito"/>
                <a:cs typeface="Carlito"/>
              </a:rPr>
              <a:t>liquefaction </a:t>
            </a:r>
            <a:r>
              <a:rPr sz="2200" spc="-15" dirty="0">
                <a:latin typeface="Carlito"/>
                <a:cs typeface="Carlito"/>
              </a:rPr>
              <a:t>necrosis  </a:t>
            </a:r>
            <a:r>
              <a:rPr sz="2200" spc="-5" dirty="0">
                <a:latin typeface="Carlito"/>
                <a:cs typeface="Carlito"/>
              </a:rPr>
              <a:t>with </a:t>
            </a:r>
            <a:r>
              <a:rPr sz="2200" spc="-15" dirty="0">
                <a:latin typeface="Carlito"/>
                <a:cs typeface="Carlito"/>
              </a:rPr>
              <a:t>disintegrated </a:t>
            </a:r>
            <a:r>
              <a:rPr sz="2200" spc="-5" dirty="0">
                <a:latin typeface="Carlito"/>
                <a:cs typeface="Carlito"/>
              </a:rPr>
              <a:t>polymorphonuclear </a:t>
            </a:r>
            <a:r>
              <a:rPr sz="2200" spc="-15" dirty="0">
                <a:latin typeface="Carlito"/>
                <a:cs typeface="Carlito"/>
              </a:rPr>
              <a:t>leukocytes </a:t>
            </a:r>
            <a:r>
              <a:rPr sz="2200" spc="-5" dirty="0">
                <a:latin typeface="Carlito"/>
                <a:cs typeface="Carlito"/>
              </a:rPr>
              <a:t>&amp; cellular  </a:t>
            </a:r>
            <a:r>
              <a:rPr sz="2200" spc="-10" dirty="0">
                <a:latin typeface="Carlito"/>
                <a:cs typeface="Carlito"/>
              </a:rPr>
              <a:t>debris surrounded by macrophages, </a:t>
            </a:r>
            <a:r>
              <a:rPr sz="2200" spc="-5" dirty="0">
                <a:latin typeface="Carlito"/>
                <a:cs typeface="Carlito"/>
              </a:rPr>
              <a:t>lymphocytes, plasma  cells in </a:t>
            </a:r>
            <a:r>
              <a:rPr sz="2200" spc="-10" dirty="0">
                <a:latin typeface="Carlito"/>
                <a:cs typeface="Carlito"/>
              </a:rPr>
              <a:t>periradicular</a:t>
            </a:r>
            <a:r>
              <a:rPr sz="2200" spc="-20" dirty="0">
                <a:latin typeface="Carlito"/>
                <a:cs typeface="Carlito"/>
              </a:rPr>
              <a:t> </a:t>
            </a:r>
            <a:r>
              <a:rPr sz="2200" spc="-5" dirty="0">
                <a:latin typeface="Carlito"/>
                <a:cs typeface="Carlito"/>
              </a:rPr>
              <a:t>tissues.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724560"/>
            <a:ext cx="7385684" cy="431800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2200" spc="-5" dirty="0">
                <a:solidFill>
                  <a:srgbClr val="F541DB"/>
                </a:solidFill>
                <a:latin typeface="Carlito"/>
                <a:cs typeface="Carlito"/>
              </a:rPr>
              <a:t>DIAGNOSIS:</a:t>
            </a:r>
            <a:endParaRPr sz="2200">
              <a:latin typeface="Carlito"/>
              <a:cs typeface="Carlito"/>
            </a:endParaRPr>
          </a:p>
          <a:p>
            <a:pPr marL="287020" marR="5080" indent="-274955">
              <a:lnSpc>
                <a:spcPct val="100000"/>
              </a:lnSpc>
              <a:spcBef>
                <a:spcPts val="53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  <a:tab pos="1469390" algn="l"/>
                <a:tab pos="2506345" algn="l"/>
                <a:tab pos="2884170" algn="l"/>
                <a:tab pos="4634230" algn="l"/>
                <a:tab pos="5359400" algn="l"/>
                <a:tab pos="6457315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C</a:t>
            </a:r>
            <a:r>
              <a:rPr sz="2200" spc="5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m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mon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	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finding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s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	o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f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	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i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n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flamm</a:t>
            </a:r>
            <a:r>
              <a:rPr sz="2200" spc="-30" dirty="0">
                <a:solidFill>
                  <a:srgbClr val="2F2F2F"/>
                </a:solidFill>
                <a:latin typeface="Carlito"/>
                <a:cs typeface="Carlito"/>
              </a:rPr>
              <a:t>a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tion-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	h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e</a:t>
            </a:r>
            <a:r>
              <a:rPr sz="2200" spc="-30" dirty="0">
                <a:solidFill>
                  <a:srgbClr val="2F2F2F"/>
                </a:solidFill>
                <a:latin typeface="Carlito"/>
                <a:cs typeface="Carlito"/>
              </a:rPr>
              <a:t>a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t,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	</a:t>
            </a:r>
            <a:r>
              <a:rPr sz="2200" spc="-30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edness,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	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s</a:t>
            </a:r>
            <a:r>
              <a:rPr sz="2200" spc="-25" dirty="0">
                <a:solidFill>
                  <a:srgbClr val="2F2F2F"/>
                </a:solidFill>
                <a:latin typeface="Carlito"/>
                <a:cs typeface="Carlito"/>
              </a:rPr>
              <a:t>w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elling  and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pain.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3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Most commonly associated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with the initiation of</a:t>
            </a:r>
            <a:r>
              <a:rPr sz="2200" spc="6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RCT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3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History 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200" spc="2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trauma</a:t>
            </a:r>
            <a:endParaRPr sz="2200">
              <a:latin typeface="Carlito"/>
              <a:cs typeface="Carlito"/>
            </a:endParaRPr>
          </a:p>
          <a:p>
            <a:pPr marL="287020" marR="7620" indent="-274955">
              <a:lnSpc>
                <a:spcPct val="100000"/>
              </a:lnSpc>
              <a:spcBef>
                <a:spcPts val="52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  <a:tab pos="2357120" algn="l"/>
                <a:tab pos="2981960" algn="l"/>
                <a:tab pos="4008754" algn="l"/>
                <a:tab pos="5610860" algn="l"/>
                <a:tab pos="6444615" algn="l"/>
                <a:tab pos="7084695" algn="l"/>
              </a:tabLst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Radiog</a:t>
            </a:r>
            <a:r>
              <a:rPr sz="2200" spc="-50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aphi</a:t>
            </a:r>
            <a:r>
              <a:rPr sz="2200" spc="-45" dirty="0">
                <a:solidFill>
                  <a:srgbClr val="2F2F2F"/>
                </a:solidFill>
                <a:latin typeface="Carlito"/>
                <a:cs typeface="Carlito"/>
              </a:rPr>
              <a:t>c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all</a:t>
            </a:r>
            <a:r>
              <a:rPr sz="2200" spc="-160" dirty="0">
                <a:solidFill>
                  <a:srgbClr val="2F2F2F"/>
                </a:solidFill>
                <a:latin typeface="Carlito"/>
                <a:cs typeface="Carlito"/>
              </a:rPr>
              <a:t>y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,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	</a:t>
            </a:r>
            <a:r>
              <a:rPr sz="2200" spc="-30" dirty="0">
                <a:solidFill>
                  <a:srgbClr val="2F2F2F"/>
                </a:solidFill>
                <a:latin typeface="Carlito"/>
                <a:cs typeface="Carlito"/>
              </a:rPr>
              <a:t>w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ell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	d</a:t>
            </a: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e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fine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d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	p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eri</a:t>
            </a:r>
            <a:r>
              <a:rPr sz="2200" spc="-55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a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di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c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ul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a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r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	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lesi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o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n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	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m</a:t>
            </a:r>
            <a:r>
              <a:rPr sz="2200" spc="-40" dirty="0">
                <a:solidFill>
                  <a:srgbClr val="2F2F2F"/>
                </a:solidFill>
                <a:latin typeface="Carlito"/>
                <a:cs typeface="Carlito"/>
              </a:rPr>
              <a:t>a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y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	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be  present.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C0000"/>
              </a:buClr>
              <a:buFont typeface="Wingdings"/>
              <a:buChar char=""/>
            </a:pPr>
            <a:endParaRPr sz="3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200" spc="-45" dirty="0">
                <a:solidFill>
                  <a:srgbClr val="C00000"/>
                </a:solidFill>
                <a:latin typeface="Carlito"/>
                <a:cs typeface="Carlito"/>
              </a:rPr>
              <a:t>TREATMENT: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2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Drainage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and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debriment</a:t>
            </a:r>
            <a:endParaRPr sz="22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3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200" spc="-20" dirty="0">
                <a:solidFill>
                  <a:srgbClr val="2F2F2F"/>
                </a:solidFill>
                <a:latin typeface="Carlito"/>
                <a:cs typeface="Carlito"/>
              </a:rPr>
              <a:t>Root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Canal</a:t>
            </a:r>
            <a:r>
              <a:rPr sz="2200" spc="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30" dirty="0">
                <a:solidFill>
                  <a:srgbClr val="2F2F2F"/>
                </a:solidFill>
                <a:latin typeface="Carlito"/>
                <a:cs typeface="Carlito"/>
              </a:rPr>
              <a:t>Treatment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578865"/>
            <a:ext cx="7388225" cy="5245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5" dirty="0">
                <a:solidFill>
                  <a:srgbClr val="C00000"/>
                </a:solidFill>
                <a:latin typeface="Impact"/>
                <a:cs typeface="Impact"/>
              </a:rPr>
              <a:t>RADICULAR</a:t>
            </a:r>
            <a:r>
              <a:rPr sz="2400" spc="-40" dirty="0">
                <a:solidFill>
                  <a:srgbClr val="C00000"/>
                </a:solidFill>
                <a:latin typeface="Impact"/>
                <a:cs typeface="Impact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Impact"/>
                <a:cs typeface="Impact"/>
              </a:rPr>
              <a:t>CYST</a:t>
            </a:r>
            <a:endParaRPr sz="240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750">
              <a:latin typeface="Impact"/>
              <a:cs typeface="Impact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C00000"/>
                </a:solidFill>
                <a:latin typeface="Carlito"/>
                <a:cs typeface="Carlito"/>
              </a:rPr>
              <a:t>INTRODUCTION</a:t>
            </a:r>
            <a:endParaRPr sz="2400">
              <a:latin typeface="Carlito"/>
              <a:cs typeface="Carlito"/>
            </a:endParaRPr>
          </a:p>
          <a:p>
            <a:pPr marL="287020" marR="5080" indent="-274955" algn="just">
              <a:lnSpc>
                <a:spcPct val="15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latin typeface="Carlito"/>
                <a:cs typeface="Carlito"/>
              </a:rPr>
              <a:t>Radicular </a:t>
            </a:r>
            <a:r>
              <a:rPr sz="2400" spc="-15" dirty="0">
                <a:latin typeface="Carlito"/>
                <a:cs typeface="Carlito"/>
              </a:rPr>
              <a:t>cysts are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most common inflammatory </a:t>
            </a:r>
            <a:r>
              <a:rPr sz="2400" spc="-15" dirty="0">
                <a:latin typeface="Carlito"/>
                <a:cs typeface="Carlito"/>
              </a:rPr>
              <a:t>cysts  </a:t>
            </a:r>
            <a:r>
              <a:rPr sz="2400" dirty="0">
                <a:latin typeface="Carlito"/>
                <a:cs typeface="Carlito"/>
              </a:rPr>
              <a:t>and arise </a:t>
            </a:r>
            <a:r>
              <a:rPr sz="2400" spc="-15" dirty="0">
                <a:latin typeface="Carlito"/>
                <a:cs typeface="Carlito"/>
              </a:rPr>
              <a:t>from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epithelial residues </a:t>
            </a:r>
            <a:r>
              <a:rPr sz="2400" dirty="0">
                <a:latin typeface="Carlito"/>
                <a:cs typeface="Carlito"/>
              </a:rPr>
              <a:t>in the </a:t>
            </a:r>
            <a:r>
              <a:rPr sz="2400" spc="-10" dirty="0">
                <a:latin typeface="Carlito"/>
                <a:cs typeface="Carlito"/>
              </a:rPr>
              <a:t>periodontal  ligament </a:t>
            </a:r>
            <a:r>
              <a:rPr sz="2400" dirty="0">
                <a:latin typeface="Carlito"/>
                <a:cs typeface="Carlito"/>
              </a:rPr>
              <a:t>as a </a:t>
            </a:r>
            <a:r>
              <a:rPr sz="2400" spc="-5" dirty="0">
                <a:latin typeface="Carlito"/>
                <a:cs typeface="Carlito"/>
              </a:rPr>
              <a:t>result of periapical periodontitis </a:t>
            </a:r>
            <a:r>
              <a:rPr sz="2400" spc="-10" dirty="0">
                <a:latin typeface="Carlito"/>
                <a:cs typeface="Carlito"/>
              </a:rPr>
              <a:t>following  death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10" dirty="0">
                <a:latin typeface="Carlito"/>
                <a:cs typeface="Carlito"/>
              </a:rPr>
              <a:t>necrosis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5" dirty="0">
                <a:latin typeface="Carlito"/>
                <a:cs typeface="Carlito"/>
              </a:rPr>
              <a:t> pulp.</a:t>
            </a:r>
            <a:endParaRPr sz="2400">
              <a:latin typeface="Carlito"/>
              <a:cs typeface="Carlito"/>
            </a:endParaRPr>
          </a:p>
          <a:p>
            <a:pPr marL="287020" indent="-274955" algn="just">
              <a:lnSpc>
                <a:spcPct val="100000"/>
              </a:lnSpc>
              <a:spcBef>
                <a:spcPts val="2014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latin typeface="Carlito"/>
                <a:cs typeface="Carlito"/>
              </a:rPr>
              <a:t>Most common odontogenic</a:t>
            </a:r>
            <a:r>
              <a:rPr sz="2400" spc="-4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cyst.</a:t>
            </a:r>
            <a:endParaRPr sz="2400">
              <a:latin typeface="Carlito"/>
              <a:cs typeface="Carlito"/>
            </a:endParaRPr>
          </a:p>
          <a:p>
            <a:pPr marL="287020" indent="-274955" algn="just">
              <a:lnSpc>
                <a:spcPct val="100000"/>
              </a:lnSpc>
              <a:spcBef>
                <a:spcPts val="2014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latin typeface="Carlito"/>
                <a:cs typeface="Carlito"/>
              </a:rPr>
              <a:t>Other names: </a:t>
            </a:r>
            <a:r>
              <a:rPr sz="2400" spc="-10" dirty="0">
                <a:latin typeface="Carlito"/>
                <a:cs typeface="Carlito"/>
              </a:rPr>
              <a:t>Periapical cyst, </a:t>
            </a:r>
            <a:r>
              <a:rPr sz="2400" spc="-5" dirty="0">
                <a:latin typeface="Carlito"/>
                <a:cs typeface="Carlito"/>
              </a:rPr>
              <a:t>apical </a:t>
            </a:r>
            <a:r>
              <a:rPr sz="2400" spc="-10" dirty="0">
                <a:latin typeface="Carlito"/>
                <a:cs typeface="Carlito"/>
              </a:rPr>
              <a:t>periodontal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cyst,</a:t>
            </a:r>
            <a:endParaRPr sz="2400">
              <a:latin typeface="Carlito"/>
              <a:cs typeface="Carlito"/>
            </a:endParaRPr>
          </a:p>
          <a:p>
            <a:pPr marL="287020">
              <a:lnSpc>
                <a:spcPct val="100000"/>
              </a:lnSpc>
              <a:spcBef>
                <a:spcPts val="1445"/>
              </a:spcBef>
            </a:pPr>
            <a:r>
              <a:rPr sz="2400" spc="-15" dirty="0">
                <a:latin typeface="Carlito"/>
                <a:cs typeface="Carlito"/>
              </a:rPr>
              <a:t>root </a:t>
            </a:r>
            <a:r>
              <a:rPr sz="2400" dirty="0">
                <a:latin typeface="Carlito"/>
                <a:cs typeface="Carlito"/>
              </a:rPr>
              <a:t>end </a:t>
            </a:r>
            <a:r>
              <a:rPr sz="2400" spc="-15" dirty="0">
                <a:latin typeface="Carlito"/>
                <a:cs typeface="Carlito"/>
              </a:rPr>
              <a:t>cyst </a:t>
            </a:r>
            <a:r>
              <a:rPr sz="2400" spc="-5" dirty="0">
                <a:latin typeface="Carlito"/>
                <a:cs typeface="Carlito"/>
              </a:rPr>
              <a:t>or </a:t>
            </a:r>
            <a:r>
              <a:rPr sz="2400" spc="-10" dirty="0">
                <a:latin typeface="Carlito"/>
                <a:cs typeface="Carlito"/>
              </a:rPr>
              <a:t>dental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cyst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5364" y="1308480"/>
            <a:ext cx="7113270" cy="4013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890" algn="just">
              <a:lnSpc>
                <a:spcPct val="1501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001F5F"/>
                </a:solidFill>
                <a:latin typeface="Carlito"/>
                <a:cs typeface="Carlito"/>
              </a:rPr>
              <a:t>Periapical Cyst</a:t>
            </a:r>
            <a:r>
              <a:rPr sz="2400" spc="-10" dirty="0">
                <a:latin typeface="Carlito"/>
                <a:cs typeface="Carlito"/>
              </a:rPr>
              <a:t>: </a:t>
            </a:r>
            <a:r>
              <a:rPr sz="2400" spc="-5" dirty="0">
                <a:latin typeface="Carlito"/>
                <a:cs typeface="Carlito"/>
              </a:rPr>
              <a:t>These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radicular </a:t>
            </a:r>
            <a:r>
              <a:rPr sz="2400" spc="-15" dirty="0">
                <a:latin typeface="Carlito"/>
                <a:cs typeface="Carlito"/>
              </a:rPr>
              <a:t>cysts </a:t>
            </a:r>
            <a:r>
              <a:rPr sz="2400" dirty="0">
                <a:latin typeface="Carlito"/>
                <a:cs typeface="Carlito"/>
              </a:rPr>
              <a:t>which </a:t>
            </a:r>
            <a:r>
              <a:rPr sz="2400" spc="-15" dirty="0">
                <a:latin typeface="Carlito"/>
                <a:cs typeface="Carlito"/>
              </a:rPr>
              <a:t>are  </a:t>
            </a:r>
            <a:r>
              <a:rPr sz="2400" spc="-10" dirty="0">
                <a:latin typeface="Carlito"/>
                <a:cs typeface="Carlito"/>
              </a:rPr>
              <a:t>present </a:t>
            </a:r>
            <a:r>
              <a:rPr sz="2400" spc="-15" dirty="0">
                <a:latin typeface="Carlito"/>
                <a:cs typeface="Carlito"/>
              </a:rPr>
              <a:t>at root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apex.</a:t>
            </a:r>
            <a:endParaRPr sz="2400">
              <a:latin typeface="Carlito"/>
              <a:cs typeface="Carlito"/>
            </a:endParaRPr>
          </a:p>
          <a:p>
            <a:pPr marL="12700" marR="5080" algn="just">
              <a:lnSpc>
                <a:spcPct val="150000"/>
              </a:lnSpc>
              <a:spcBef>
                <a:spcPts val="575"/>
              </a:spcBef>
            </a:pPr>
            <a:r>
              <a:rPr sz="2400" b="1" spc="-20" dirty="0">
                <a:solidFill>
                  <a:srgbClr val="001F5F"/>
                </a:solidFill>
                <a:latin typeface="Carlito"/>
                <a:cs typeface="Carlito"/>
              </a:rPr>
              <a:t>Lateral </a:t>
            </a:r>
            <a:r>
              <a:rPr sz="2400" b="1" spc="-5" dirty="0">
                <a:solidFill>
                  <a:srgbClr val="001F5F"/>
                </a:solidFill>
                <a:latin typeface="Carlito"/>
                <a:cs typeface="Carlito"/>
              </a:rPr>
              <a:t>Radicular </a:t>
            </a:r>
            <a:r>
              <a:rPr sz="2400" b="1" spc="-15" dirty="0">
                <a:solidFill>
                  <a:srgbClr val="001F5F"/>
                </a:solidFill>
                <a:latin typeface="Carlito"/>
                <a:cs typeface="Carlito"/>
              </a:rPr>
              <a:t>Cyst</a:t>
            </a:r>
            <a:r>
              <a:rPr sz="2400" spc="-15" dirty="0">
                <a:latin typeface="Carlito"/>
                <a:cs typeface="Carlito"/>
              </a:rPr>
              <a:t>: </a:t>
            </a:r>
            <a:r>
              <a:rPr sz="2400" spc="-5" dirty="0">
                <a:latin typeface="Carlito"/>
                <a:cs typeface="Carlito"/>
              </a:rPr>
              <a:t>These </a:t>
            </a:r>
            <a:r>
              <a:rPr sz="2400" spc="-10" dirty="0">
                <a:latin typeface="Carlito"/>
                <a:cs typeface="Carlito"/>
              </a:rPr>
              <a:t>are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radicular cysts  </a:t>
            </a:r>
            <a:r>
              <a:rPr sz="2400" dirty="0">
                <a:latin typeface="Carlito"/>
                <a:cs typeface="Carlito"/>
              </a:rPr>
              <a:t>which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spc="-10" dirty="0">
                <a:latin typeface="Carlito"/>
                <a:cs typeface="Carlito"/>
              </a:rPr>
              <a:t>present </a:t>
            </a:r>
            <a:r>
              <a:rPr sz="2400" spc="-15" dirty="0">
                <a:latin typeface="Carlito"/>
                <a:cs typeface="Carlito"/>
              </a:rPr>
              <a:t>at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opening of </a:t>
            </a:r>
            <a:r>
              <a:rPr sz="2400" spc="-15" dirty="0">
                <a:latin typeface="Carlito"/>
                <a:cs typeface="Carlito"/>
              </a:rPr>
              <a:t>lateral </a:t>
            </a:r>
            <a:r>
              <a:rPr sz="2400" spc="-5" dirty="0">
                <a:latin typeface="Carlito"/>
                <a:cs typeface="Carlito"/>
              </a:rPr>
              <a:t>accessory  </a:t>
            </a:r>
            <a:r>
              <a:rPr sz="2400" spc="-15" dirty="0">
                <a:latin typeface="Carlito"/>
                <a:cs typeface="Carlito"/>
              </a:rPr>
              <a:t>root </a:t>
            </a:r>
            <a:r>
              <a:rPr sz="2400" spc="-5" dirty="0">
                <a:latin typeface="Carlito"/>
                <a:cs typeface="Carlito"/>
              </a:rPr>
              <a:t>canals of </a:t>
            </a:r>
            <a:r>
              <a:rPr sz="2400" spc="-15" dirty="0">
                <a:latin typeface="Carlito"/>
                <a:cs typeface="Carlito"/>
              </a:rPr>
              <a:t>offending</a:t>
            </a:r>
            <a:r>
              <a:rPr sz="2400" spc="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tooth.</a:t>
            </a:r>
            <a:endParaRPr sz="2400">
              <a:latin typeface="Carlito"/>
              <a:cs typeface="Carlito"/>
            </a:endParaRPr>
          </a:p>
          <a:p>
            <a:pPr marL="12700" marR="5715" indent="68580" algn="just">
              <a:lnSpc>
                <a:spcPct val="150000"/>
              </a:lnSpc>
              <a:spcBef>
                <a:spcPts val="575"/>
              </a:spcBef>
            </a:pPr>
            <a:r>
              <a:rPr sz="2400" b="1" spc="-10" dirty="0">
                <a:solidFill>
                  <a:srgbClr val="001F5F"/>
                </a:solidFill>
                <a:latin typeface="Carlito"/>
                <a:cs typeface="Carlito"/>
              </a:rPr>
              <a:t>Residual Cyst</a:t>
            </a:r>
            <a:r>
              <a:rPr sz="2400" spc="-10" dirty="0">
                <a:latin typeface="Carlito"/>
                <a:cs typeface="Carlito"/>
              </a:rPr>
              <a:t>: </a:t>
            </a:r>
            <a:r>
              <a:rPr sz="2400" spc="-5" dirty="0">
                <a:latin typeface="Carlito"/>
                <a:cs typeface="Carlito"/>
              </a:rPr>
              <a:t>These </a:t>
            </a:r>
            <a:r>
              <a:rPr sz="2400" spc="-15" dirty="0">
                <a:latin typeface="Carlito"/>
                <a:cs typeface="Carlito"/>
              </a:rPr>
              <a:t>are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radicular cysts </a:t>
            </a:r>
            <a:r>
              <a:rPr sz="2400" dirty="0">
                <a:latin typeface="Carlito"/>
                <a:cs typeface="Carlito"/>
              </a:rPr>
              <a:t>which  </a:t>
            </a:r>
            <a:r>
              <a:rPr sz="2400" spc="-5" dirty="0">
                <a:latin typeface="Carlito"/>
                <a:cs typeface="Carlito"/>
              </a:rPr>
              <a:t>remains </a:t>
            </a:r>
            <a:r>
              <a:rPr sz="2400" spc="-10" dirty="0">
                <a:latin typeface="Carlito"/>
                <a:cs typeface="Carlito"/>
              </a:rPr>
              <a:t>even after extraction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5" dirty="0">
                <a:latin typeface="Carlito"/>
                <a:cs typeface="Carlito"/>
              </a:rPr>
              <a:t>offending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tooth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932815"/>
            <a:ext cx="65906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>
                <a:latin typeface="Impact"/>
                <a:cs typeface="Impact"/>
              </a:rPr>
              <a:t>ETIOLOGY: </a:t>
            </a:r>
            <a:r>
              <a:rPr spc="-15" dirty="0">
                <a:solidFill>
                  <a:srgbClr val="000000"/>
                </a:solidFill>
              </a:rPr>
              <a:t>Infected </a:t>
            </a:r>
            <a:r>
              <a:rPr spc="-10" dirty="0">
                <a:solidFill>
                  <a:srgbClr val="000000"/>
                </a:solidFill>
              </a:rPr>
              <a:t>tooth, </a:t>
            </a:r>
            <a:r>
              <a:rPr spc="-5" dirty="0">
                <a:solidFill>
                  <a:srgbClr val="000000"/>
                </a:solidFill>
              </a:rPr>
              <a:t>leading </a:t>
            </a:r>
            <a:r>
              <a:rPr spc="-15" dirty="0">
                <a:solidFill>
                  <a:srgbClr val="000000"/>
                </a:solidFill>
              </a:rPr>
              <a:t>to </a:t>
            </a:r>
            <a:r>
              <a:rPr spc="-10" dirty="0">
                <a:solidFill>
                  <a:srgbClr val="000000"/>
                </a:solidFill>
              </a:rPr>
              <a:t>necrosis of</a:t>
            </a:r>
            <a:r>
              <a:rPr spc="80" dirty="0">
                <a:solidFill>
                  <a:srgbClr val="000000"/>
                </a:solidFill>
              </a:rPr>
              <a:t> </a:t>
            </a:r>
            <a:r>
              <a:rPr spc="-10" dirty="0">
                <a:solidFill>
                  <a:srgbClr val="000000"/>
                </a:solidFill>
              </a:rPr>
              <a:t>tooth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8319" y="2245233"/>
            <a:ext cx="8001634" cy="1635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7804" marR="5080" indent="-20574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rlito"/>
                <a:cs typeface="Carlito"/>
              </a:rPr>
              <a:t>Inflammation stimulates </a:t>
            </a:r>
            <a:r>
              <a:rPr sz="2400" dirty="0">
                <a:latin typeface="Carlito"/>
                <a:cs typeface="Carlito"/>
              </a:rPr>
              <a:t>the epithelial </a:t>
            </a:r>
            <a:r>
              <a:rPr sz="2400" spc="-15" dirty="0">
                <a:latin typeface="Carlito"/>
                <a:cs typeface="Carlito"/>
              </a:rPr>
              <a:t>rests </a:t>
            </a:r>
            <a:r>
              <a:rPr sz="2400" spc="-10" dirty="0">
                <a:latin typeface="Carlito"/>
                <a:cs typeface="Carlito"/>
              </a:rPr>
              <a:t>of </a:t>
            </a:r>
            <a:r>
              <a:rPr sz="2400" spc="-5" dirty="0">
                <a:latin typeface="Carlito"/>
                <a:cs typeface="Carlito"/>
              </a:rPr>
              <a:t>melassez </a:t>
            </a:r>
            <a:r>
              <a:rPr sz="2400" spc="-15" dirty="0">
                <a:latin typeface="Carlito"/>
                <a:cs typeface="Carlito"/>
              </a:rPr>
              <a:t>found </a:t>
            </a:r>
            <a:r>
              <a:rPr sz="2400" dirty="0">
                <a:latin typeface="Carlito"/>
                <a:cs typeface="Carlito"/>
              </a:rPr>
              <a:t>in  </a:t>
            </a:r>
            <a:r>
              <a:rPr sz="2400" spc="-5" dirty="0">
                <a:latin typeface="Carlito"/>
                <a:cs typeface="Carlito"/>
              </a:rPr>
              <a:t>apical </a:t>
            </a:r>
            <a:r>
              <a:rPr sz="2400" spc="-10" dirty="0">
                <a:latin typeface="Carlito"/>
                <a:cs typeface="Carlito"/>
              </a:rPr>
              <a:t>periodontal</a:t>
            </a:r>
            <a:r>
              <a:rPr sz="2400" spc="-2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ligament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3300">
              <a:latin typeface="Carlito"/>
              <a:cs typeface="Carlito"/>
            </a:endParaRPr>
          </a:p>
          <a:p>
            <a:pPr marL="1036955">
              <a:lnSpc>
                <a:spcPct val="100000"/>
              </a:lnSpc>
            </a:pPr>
            <a:r>
              <a:rPr sz="2400" spc="-10" dirty="0">
                <a:latin typeface="Carlito"/>
                <a:cs typeface="Carlito"/>
              </a:rPr>
              <a:t>Periapical granuloma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infected/sterile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2536" y="4367021"/>
            <a:ext cx="66655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Epithelium </a:t>
            </a:r>
            <a:r>
              <a:rPr sz="2400" spc="-10" dirty="0">
                <a:latin typeface="Carlito"/>
                <a:cs typeface="Carlito"/>
              </a:rPr>
              <a:t>undegoes necrosis </a:t>
            </a:r>
            <a:r>
              <a:rPr sz="2400" spc="-5" dirty="0">
                <a:latin typeface="Carlito"/>
                <a:cs typeface="Carlito"/>
              </a:rPr>
              <a:t>caused </a:t>
            </a:r>
            <a:r>
              <a:rPr sz="2400" spc="-10" dirty="0">
                <a:latin typeface="Carlito"/>
                <a:cs typeface="Carlito"/>
              </a:rPr>
              <a:t>by </a:t>
            </a:r>
            <a:r>
              <a:rPr sz="2400" dirty="0">
                <a:latin typeface="Carlito"/>
                <a:cs typeface="Carlito"/>
              </a:rPr>
              <a:t>lack </a:t>
            </a:r>
            <a:r>
              <a:rPr sz="2400" spc="-5" dirty="0">
                <a:latin typeface="Carlito"/>
                <a:cs typeface="Carlito"/>
              </a:rPr>
              <a:t>of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blood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578459" y="4367021"/>
            <a:ext cx="8312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rlito"/>
                <a:cs typeface="Carlito"/>
              </a:rPr>
              <a:t>supply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64178" y="5244541"/>
            <a:ext cx="54229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rlito"/>
                <a:cs typeface="Carlito"/>
              </a:rPr>
              <a:t>C</a:t>
            </a:r>
            <a:r>
              <a:rPr sz="2400" spc="-20" dirty="0">
                <a:latin typeface="Carlito"/>
                <a:cs typeface="Carlito"/>
              </a:rPr>
              <a:t>y</a:t>
            </a:r>
            <a:r>
              <a:rPr sz="2400" spc="-30" dirty="0">
                <a:latin typeface="Carlito"/>
                <a:cs typeface="Carlito"/>
              </a:rPr>
              <a:t>s</a:t>
            </a:r>
            <a:r>
              <a:rPr sz="2400" dirty="0">
                <a:latin typeface="Carlito"/>
                <a:cs typeface="Carlito"/>
              </a:rPr>
              <a:t>t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570732" y="4789932"/>
            <a:ext cx="251460" cy="556260"/>
            <a:chOff x="3570732" y="4789932"/>
            <a:chExt cx="251460" cy="556260"/>
          </a:xfrm>
        </p:grpSpPr>
        <p:sp>
          <p:nvSpPr>
            <p:cNvPr id="8" name="object 8"/>
            <p:cNvSpPr/>
            <p:nvPr/>
          </p:nvSpPr>
          <p:spPr>
            <a:xfrm>
              <a:off x="3582162" y="4801362"/>
              <a:ext cx="228600" cy="533400"/>
            </a:xfrm>
            <a:custGeom>
              <a:avLst/>
              <a:gdLst/>
              <a:ahLst/>
              <a:cxnLst/>
              <a:rect l="l" t="t" r="r" b="b"/>
              <a:pathLst>
                <a:path w="228600" h="533400">
                  <a:moveTo>
                    <a:pt x="171450" y="0"/>
                  </a:moveTo>
                  <a:lnTo>
                    <a:pt x="57150" y="0"/>
                  </a:lnTo>
                  <a:lnTo>
                    <a:pt x="57150" y="419100"/>
                  </a:lnTo>
                  <a:lnTo>
                    <a:pt x="0" y="419100"/>
                  </a:lnTo>
                  <a:lnTo>
                    <a:pt x="114300" y="533400"/>
                  </a:lnTo>
                  <a:lnTo>
                    <a:pt x="228600" y="419100"/>
                  </a:lnTo>
                  <a:lnTo>
                    <a:pt x="171450" y="419100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A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82162" y="4801362"/>
              <a:ext cx="228600" cy="533400"/>
            </a:xfrm>
            <a:custGeom>
              <a:avLst/>
              <a:gdLst/>
              <a:ahLst/>
              <a:cxnLst/>
              <a:rect l="l" t="t" r="r" b="b"/>
              <a:pathLst>
                <a:path w="228600" h="533400">
                  <a:moveTo>
                    <a:pt x="0" y="419100"/>
                  </a:moveTo>
                  <a:lnTo>
                    <a:pt x="57150" y="419100"/>
                  </a:lnTo>
                  <a:lnTo>
                    <a:pt x="57150" y="0"/>
                  </a:lnTo>
                  <a:lnTo>
                    <a:pt x="171450" y="0"/>
                  </a:lnTo>
                  <a:lnTo>
                    <a:pt x="171450" y="419100"/>
                  </a:lnTo>
                  <a:lnTo>
                    <a:pt x="228600" y="419100"/>
                  </a:lnTo>
                  <a:lnTo>
                    <a:pt x="114300" y="533400"/>
                  </a:lnTo>
                  <a:lnTo>
                    <a:pt x="0" y="419100"/>
                  </a:lnTo>
                  <a:close/>
                </a:path>
              </a:pathLst>
            </a:custGeom>
            <a:ln w="22860">
              <a:solidFill>
                <a:srgbClr val="7D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3570732" y="3875532"/>
            <a:ext cx="251460" cy="556260"/>
            <a:chOff x="3570732" y="3875532"/>
            <a:chExt cx="251460" cy="556260"/>
          </a:xfrm>
        </p:grpSpPr>
        <p:sp>
          <p:nvSpPr>
            <p:cNvPr id="11" name="object 11"/>
            <p:cNvSpPr/>
            <p:nvPr/>
          </p:nvSpPr>
          <p:spPr>
            <a:xfrm>
              <a:off x="3582162" y="3886962"/>
              <a:ext cx="228600" cy="533400"/>
            </a:xfrm>
            <a:custGeom>
              <a:avLst/>
              <a:gdLst/>
              <a:ahLst/>
              <a:cxnLst/>
              <a:rect l="l" t="t" r="r" b="b"/>
              <a:pathLst>
                <a:path w="228600" h="533400">
                  <a:moveTo>
                    <a:pt x="171450" y="0"/>
                  </a:moveTo>
                  <a:lnTo>
                    <a:pt x="57150" y="0"/>
                  </a:lnTo>
                  <a:lnTo>
                    <a:pt x="57150" y="419100"/>
                  </a:lnTo>
                  <a:lnTo>
                    <a:pt x="0" y="419100"/>
                  </a:lnTo>
                  <a:lnTo>
                    <a:pt x="114300" y="533400"/>
                  </a:lnTo>
                  <a:lnTo>
                    <a:pt x="228600" y="419100"/>
                  </a:lnTo>
                  <a:lnTo>
                    <a:pt x="171450" y="419100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A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582162" y="3886962"/>
              <a:ext cx="228600" cy="533400"/>
            </a:xfrm>
            <a:custGeom>
              <a:avLst/>
              <a:gdLst/>
              <a:ahLst/>
              <a:cxnLst/>
              <a:rect l="l" t="t" r="r" b="b"/>
              <a:pathLst>
                <a:path w="228600" h="533400">
                  <a:moveTo>
                    <a:pt x="0" y="419100"/>
                  </a:moveTo>
                  <a:lnTo>
                    <a:pt x="57150" y="419100"/>
                  </a:lnTo>
                  <a:lnTo>
                    <a:pt x="57150" y="0"/>
                  </a:lnTo>
                  <a:lnTo>
                    <a:pt x="171450" y="0"/>
                  </a:lnTo>
                  <a:lnTo>
                    <a:pt x="171450" y="419100"/>
                  </a:lnTo>
                  <a:lnTo>
                    <a:pt x="228600" y="419100"/>
                  </a:lnTo>
                  <a:lnTo>
                    <a:pt x="114300" y="533400"/>
                  </a:lnTo>
                  <a:lnTo>
                    <a:pt x="0" y="419100"/>
                  </a:lnTo>
                  <a:close/>
                </a:path>
              </a:pathLst>
            </a:custGeom>
            <a:ln w="22860">
              <a:solidFill>
                <a:srgbClr val="7D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3570732" y="3037332"/>
            <a:ext cx="251460" cy="556260"/>
            <a:chOff x="3570732" y="3037332"/>
            <a:chExt cx="251460" cy="556260"/>
          </a:xfrm>
        </p:grpSpPr>
        <p:sp>
          <p:nvSpPr>
            <p:cNvPr id="14" name="object 14"/>
            <p:cNvSpPr/>
            <p:nvPr/>
          </p:nvSpPr>
          <p:spPr>
            <a:xfrm>
              <a:off x="3582162" y="3048762"/>
              <a:ext cx="228600" cy="533400"/>
            </a:xfrm>
            <a:custGeom>
              <a:avLst/>
              <a:gdLst/>
              <a:ahLst/>
              <a:cxnLst/>
              <a:rect l="l" t="t" r="r" b="b"/>
              <a:pathLst>
                <a:path w="228600" h="533400">
                  <a:moveTo>
                    <a:pt x="171450" y="0"/>
                  </a:moveTo>
                  <a:lnTo>
                    <a:pt x="57150" y="0"/>
                  </a:lnTo>
                  <a:lnTo>
                    <a:pt x="57150" y="419100"/>
                  </a:lnTo>
                  <a:lnTo>
                    <a:pt x="0" y="419100"/>
                  </a:lnTo>
                  <a:lnTo>
                    <a:pt x="114300" y="533400"/>
                  </a:lnTo>
                  <a:lnTo>
                    <a:pt x="228600" y="419100"/>
                  </a:lnTo>
                  <a:lnTo>
                    <a:pt x="171450" y="419100"/>
                  </a:lnTo>
                  <a:lnTo>
                    <a:pt x="171450" y="0"/>
                  </a:lnTo>
                  <a:close/>
                </a:path>
              </a:pathLst>
            </a:custGeom>
            <a:solidFill>
              <a:srgbClr val="A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82162" y="3048762"/>
              <a:ext cx="228600" cy="533400"/>
            </a:xfrm>
            <a:custGeom>
              <a:avLst/>
              <a:gdLst/>
              <a:ahLst/>
              <a:cxnLst/>
              <a:rect l="l" t="t" r="r" b="b"/>
              <a:pathLst>
                <a:path w="228600" h="533400">
                  <a:moveTo>
                    <a:pt x="0" y="419100"/>
                  </a:moveTo>
                  <a:lnTo>
                    <a:pt x="57150" y="419100"/>
                  </a:lnTo>
                  <a:lnTo>
                    <a:pt x="57150" y="0"/>
                  </a:lnTo>
                  <a:lnTo>
                    <a:pt x="171450" y="0"/>
                  </a:lnTo>
                  <a:lnTo>
                    <a:pt x="171450" y="419100"/>
                  </a:lnTo>
                  <a:lnTo>
                    <a:pt x="228600" y="419100"/>
                  </a:lnTo>
                  <a:lnTo>
                    <a:pt x="114300" y="533400"/>
                  </a:lnTo>
                  <a:lnTo>
                    <a:pt x="0" y="419100"/>
                  </a:lnTo>
                  <a:close/>
                </a:path>
              </a:pathLst>
            </a:custGeom>
            <a:ln w="22860">
              <a:solidFill>
                <a:srgbClr val="7D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1178712"/>
            <a:ext cx="4345305" cy="371411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2)</a:t>
            </a:r>
            <a:r>
              <a:rPr sz="220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Chronic</a:t>
            </a:r>
            <a:endParaRPr sz="22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260"/>
              </a:spcBef>
              <a:buClr>
                <a:srgbClr val="AC0000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Asymptomatic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with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pulp</a:t>
            </a:r>
            <a:r>
              <a:rPr sz="2200" spc="3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exposure</a:t>
            </a:r>
            <a:endParaRPr sz="22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265"/>
              </a:spcBef>
              <a:buClr>
                <a:srgbClr val="AC0000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Hyperplastic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pulpitis</a:t>
            </a:r>
            <a:endParaRPr sz="2200">
              <a:latin typeface="Carlito"/>
              <a:cs typeface="Carlito"/>
            </a:endParaRPr>
          </a:p>
          <a:p>
            <a:pPr marL="469900" indent="-457834">
              <a:lnSpc>
                <a:spcPct val="100000"/>
              </a:lnSpc>
              <a:spcBef>
                <a:spcPts val="270"/>
              </a:spcBef>
              <a:buClr>
                <a:srgbClr val="AC0000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Internal</a:t>
            </a: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200" spc="-10" dirty="0">
                <a:solidFill>
                  <a:srgbClr val="2F2F2F"/>
                </a:solidFill>
                <a:latin typeface="Carlito"/>
                <a:cs typeface="Carlito"/>
              </a:rPr>
              <a:t>resorption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50">
              <a:latin typeface="Carlito"/>
              <a:cs typeface="Carlito"/>
            </a:endParaRPr>
          </a:p>
          <a:p>
            <a:pPr marL="443230" indent="-431165">
              <a:lnSpc>
                <a:spcPct val="100000"/>
              </a:lnSpc>
              <a:buAutoNum type="arabicParenR" startAt="11"/>
              <a:tabLst>
                <a:tab pos="443865" algn="l"/>
              </a:tabLst>
            </a:pPr>
            <a:r>
              <a:rPr sz="2200" spc="-5" dirty="0">
                <a:solidFill>
                  <a:srgbClr val="C00000"/>
                </a:solidFill>
                <a:latin typeface="Carlito"/>
                <a:cs typeface="Carlito"/>
              </a:rPr>
              <a:t>Pulp</a:t>
            </a:r>
            <a:r>
              <a:rPr sz="2200" spc="-10" dirty="0">
                <a:solidFill>
                  <a:srgbClr val="C00000"/>
                </a:solidFill>
                <a:latin typeface="Carlito"/>
                <a:cs typeface="Carlito"/>
              </a:rPr>
              <a:t> Degeneration</a:t>
            </a:r>
            <a:endParaRPr sz="2200">
              <a:latin typeface="Carlito"/>
              <a:cs typeface="Carlito"/>
            </a:endParaRPr>
          </a:p>
          <a:p>
            <a:pPr marL="469900" lvl="1" indent="-457834">
              <a:lnSpc>
                <a:spcPct val="100000"/>
              </a:lnSpc>
              <a:spcBef>
                <a:spcPts val="265"/>
              </a:spcBef>
              <a:buClr>
                <a:srgbClr val="AC0000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2200" spc="-5" dirty="0">
                <a:solidFill>
                  <a:srgbClr val="2F2F2F"/>
                </a:solidFill>
                <a:latin typeface="Carlito"/>
                <a:cs typeface="Carlito"/>
              </a:rPr>
              <a:t>Calcific</a:t>
            </a:r>
            <a:endParaRPr sz="2200">
              <a:latin typeface="Carlito"/>
              <a:cs typeface="Carlito"/>
            </a:endParaRPr>
          </a:p>
          <a:p>
            <a:pPr marL="469900" lvl="1" indent="-457834">
              <a:lnSpc>
                <a:spcPct val="100000"/>
              </a:lnSpc>
              <a:spcBef>
                <a:spcPts val="265"/>
              </a:spcBef>
              <a:buClr>
                <a:srgbClr val="AC0000"/>
              </a:buClr>
              <a:buAutoNum type="alphaLcParenR"/>
              <a:tabLst>
                <a:tab pos="469900" algn="l"/>
                <a:tab pos="470534" algn="l"/>
              </a:tabLst>
            </a:pPr>
            <a:r>
              <a:rPr sz="2200" spc="-15" dirty="0">
                <a:solidFill>
                  <a:srgbClr val="2F2F2F"/>
                </a:solidFill>
                <a:latin typeface="Carlito"/>
                <a:cs typeface="Carlito"/>
              </a:rPr>
              <a:t>Others</a:t>
            </a:r>
            <a:endParaRPr sz="2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55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2200" spc="-5" dirty="0">
                <a:solidFill>
                  <a:srgbClr val="C00000"/>
                </a:solidFill>
                <a:latin typeface="Carlito"/>
                <a:cs typeface="Carlito"/>
              </a:rPr>
              <a:t>111)</a:t>
            </a:r>
            <a:r>
              <a:rPr sz="2200" spc="-1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200" spc="-5" dirty="0">
                <a:solidFill>
                  <a:srgbClr val="C00000"/>
                </a:solidFill>
                <a:latin typeface="Carlito"/>
                <a:cs typeface="Carlito"/>
              </a:rPr>
              <a:t>Necrosis</a:t>
            </a:r>
            <a:endParaRPr sz="22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1864816"/>
            <a:ext cx="7051040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955">
              <a:lnSpc>
                <a:spcPct val="100000"/>
              </a:lnSpc>
              <a:spcBef>
                <a:spcPts val="10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b="1" spc="-80" dirty="0">
                <a:solidFill>
                  <a:srgbClr val="C00000"/>
                </a:solidFill>
                <a:latin typeface="Carlito"/>
                <a:cs typeface="Carlito"/>
              </a:rPr>
              <a:t>BAY </a:t>
            </a:r>
            <a:r>
              <a:rPr sz="2400" b="1" spc="-35" dirty="0">
                <a:solidFill>
                  <a:srgbClr val="C00000"/>
                </a:solidFill>
                <a:latin typeface="Carlito"/>
                <a:cs typeface="Carlito"/>
              </a:rPr>
              <a:t>CYST: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Island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squamous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epithelium which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have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developed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from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odontogenic rests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Malassez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can 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also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found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a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periapical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granuloma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without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cystic 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transformation.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38799" y="4533899"/>
            <a:ext cx="3153155" cy="23240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15339" y="937006"/>
            <a:ext cx="7428865" cy="35375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75"/>
              </a:spcBef>
            </a:pPr>
            <a:r>
              <a:rPr sz="2400" b="1" u="heavy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CLINICAL </a:t>
            </a:r>
            <a:r>
              <a:rPr sz="2400" b="1" u="heavy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FEATURES</a:t>
            </a:r>
            <a:r>
              <a:rPr sz="2400" b="1" spc="-30" dirty="0">
                <a:solidFill>
                  <a:srgbClr val="C00000"/>
                </a:solidFill>
                <a:latin typeface="Carlito"/>
                <a:cs typeface="Carlito"/>
              </a:rPr>
              <a:t>:</a:t>
            </a:r>
            <a:r>
              <a:rPr sz="2400" b="1" spc="-7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arlito"/>
                <a:cs typeface="Carlito"/>
              </a:rPr>
              <a:t>-</a:t>
            </a:r>
            <a:endParaRPr sz="2400">
              <a:latin typeface="Carlito"/>
              <a:cs typeface="Carlito"/>
            </a:endParaRPr>
          </a:p>
          <a:p>
            <a:pPr marL="3124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313055" algn="l"/>
              </a:tabLst>
            </a:pPr>
            <a:r>
              <a:rPr sz="2400" b="1" spc="-10" dirty="0">
                <a:solidFill>
                  <a:srgbClr val="2F2F2F"/>
                </a:solidFill>
                <a:latin typeface="Carlito"/>
                <a:cs typeface="Carlito"/>
              </a:rPr>
              <a:t>Age </a:t>
            </a:r>
            <a:r>
              <a:rPr sz="2400" b="1" spc="-5" dirty="0">
                <a:solidFill>
                  <a:srgbClr val="2F2F2F"/>
                </a:solidFill>
                <a:latin typeface="Carlito"/>
                <a:cs typeface="Carlito"/>
              </a:rPr>
              <a:t>incidence: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peak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3</a:t>
            </a:r>
            <a:r>
              <a:rPr sz="2400" spc="-15" baseline="24305" dirty="0">
                <a:solidFill>
                  <a:srgbClr val="2F2F2F"/>
                </a:solidFill>
                <a:latin typeface="Carlito"/>
                <a:cs typeface="Carlito"/>
              </a:rPr>
              <a:t>rd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,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4</a:t>
            </a:r>
            <a:r>
              <a:rPr sz="2400" spc="-7" baseline="24305" dirty="0">
                <a:solidFill>
                  <a:srgbClr val="2F2F2F"/>
                </a:solidFill>
                <a:latin typeface="Carlito"/>
                <a:cs typeface="Carlito"/>
              </a:rPr>
              <a:t>th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5</a:t>
            </a:r>
            <a:r>
              <a:rPr sz="2400" spc="-7" baseline="24305" dirty="0">
                <a:solidFill>
                  <a:srgbClr val="2F2F2F"/>
                </a:solidFill>
                <a:latin typeface="Carlito"/>
                <a:cs typeface="Carlito"/>
              </a:rPr>
              <a:t>th</a:t>
            </a:r>
            <a:r>
              <a:rPr sz="2400" spc="-30" baseline="2430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decade</a:t>
            </a:r>
            <a:endParaRPr sz="2400">
              <a:latin typeface="Carlito"/>
              <a:cs typeface="Carlito"/>
            </a:endParaRPr>
          </a:p>
          <a:p>
            <a:pPr marL="3124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313055" algn="l"/>
              </a:tabLst>
            </a:pPr>
            <a:r>
              <a:rPr sz="2400" b="1" spc="-10" dirty="0">
                <a:solidFill>
                  <a:srgbClr val="2F2F2F"/>
                </a:solidFill>
                <a:latin typeface="Carlito"/>
                <a:cs typeface="Carlito"/>
              </a:rPr>
              <a:t>Sex </a:t>
            </a:r>
            <a:r>
              <a:rPr sz="2400" b="1" spc="-5" dirty="0">
                <a:solidFill>
                  <a:srgbClr val="2F2F2F"/>
                </a:solidFill>
                <a:latin typeface="Carlito"/>
                <a:cs typeface="Carlito"/>
              </a:rPr>
              <a:t>incidence: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Slightly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more</a:t>
            </a:r>
            <a:r>
              <a:rPr sz="2400" spc="-4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males.</a:t>
            </a:r>
            <a:endParaRPr sz="2400">
              <a:latin typeface="Carlito"/>
              <a:cs typeface="Carlito"/>
            </a:endParaRPr>
          </a:p>
          <a:p>
            <a:pPr marL="312420" indent="-274955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313055" algn="l"/>
              </a:tabLst>
            </a:pPr>
            <a:r>
              <a:rPr sz="2400" b="1" spc="-5" dirty="0">
                <a:solidFill>
                  <a:srgbClr val="2F2F2F"/>
                </a:solidFill>
                <a:latin typeface="Carlito"/>
                <a:cs typeface="Carlito"/>
              </a:rPr>
              <a:t>Frequency: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Commonest cystic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lesion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400" spc="-6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jaws.</a:t>
            </a:r>
            <a:endParaRPr sz="2400">
              <a:latin typeface="Carlito"/>
              <a:cs typeface="Carlito"/>
            </a:endParaRPr>
          </a:p>
          <a:p>
            <a:pPr marL="3124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313055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Primarily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symptom</a:t>
            </a:r>
            <a:r>
              <a:rPr sz="2400" spc="-4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less.</a:t>
            </a:r>
            <a:endParaRPr sz="2400">
              <a:latin typeface="Carlito"/>
              <a:cs typeface="Carlito"/>
            </a:endParaRPr>
          </a:p>
          <a:p>
            <a:pPr marL="3124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313055" algn="l"/>
              </a:tabLst>
            </a:pP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Discovered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accidentally during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routine dental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X </a:t>
            </a: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ray</a:t>
            </a:r>
            <a:r>
              <a:rPr sz="2400" spc="-3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exam.</a:t>
            </a:r>
            <a:endParaRPr sz="2400">
              <a:latin typeface="Carlito"/>
              <a:cs typeface="Carlito"/>
            </a:endParaRPr>
          </a:p>
          <a:p>
            <a:pPr marL="312420" indent="-274955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313055" algn="l"/>
              </a:tabLst>
            </a:pPr>
            <a:r>
              <a:rPr sz="2400" b="1" spc="-10" dirty="0">
                <a:solidFill>
                  <a:srgbClr val="C00000"/>
                </a:solidFill>
                <a:latin typeface="Carlito"/>
                <a:cs typeface="Carlito"/>
              </a:rPr>
              <a:t>Diagnostic criteria </a:t>
            </a:r>
            <a:r>
              <a:rPr sz="2400" spc="-140" dirty="0">
                <a:solidFill>
                  <a:srgbClr val="2F2F2F"/>
                </a:solidFill>
                <a:latin typeface="Arial"/>
                <a:cs typeface="Arial"/>
              </a:rPr>
              <a:t>– </a:t>
            </a:r>
            <a:r>
              <a:rPr sz="2400" b="1" spc="-10" dirty="0">
                <a:solidFill>
                  <a:srgbClr val="001F5F"/>
                </a:solidFill>
                <a:latin typeface="Carlito"/>
                <a:cs typeface="Carlito"/>
              </a:rPr>
              <a:t>associated teeth are </a:t>
            </a:r>
            <a:r>
              <a:rPr sz="2400" b="1" dirty="0">
                <a:solidFill>
                  <a:srgbClr val="001F5F"/>
                </a:solidFill>
                <a:latin typeface="Carlito"/>
                <a:cs typeface="Carlito"/>
              </a:rPr>
              <a:t>non</a:t>
            </a:r>
            <a:r>
              <a:rPr sz="2400" b="1" spc="3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rlito"/>
                <a:cs typeface="Carlito"/>
              </a:rPr>
              <a:t>vital</a:t>
            </a:r>
            <a:endParaRPr sz="2400">
              <a:latin typeface="Carlito"/>
              <a:cs typeface="Carlito"/>
            </a:endParaRPr>
          </a:p>
          <a:p>
            <a:pPr marL="3124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3130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Rare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deciduous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teeth.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950722"/>
            <a:ext cx="7386320" cy="324485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75"/>
              </a:spcBef>
            </a:pPr>
            <a:r>
              <a:rPr sz="2400" b="1" spc="-5" dirty="0">
                <a:solidFill>
                  <a:srgbClr val="C00000"/>
                </a:solidFill>
                <a:latin typeface="Carlito"/>
                <a:cs typeface="Carlito"/>
              </a:rPr>
              <a:t>Clinical</a:t>
            </a:r>
            <a:r>
              <a:rPr sz="2400" b="1" spc="-30" dirty="0">
                <a:solidFill>
                  <a:srgbClr val="C00000"/>
                </a:solidFill>
                <a:latin typeface="Carlito"/>
                <a:cs typeface="Carlito"/>
              </a:rPr>
              <a:t> </a:t>
            </a:r>
            <a:r>
              <a:rPr sz="2400" b="1" spc="-15" dirty="0">
                <a:solidFill>
                  <a:srgbClr val="C00000"/>
                </a:solidFill>
                <a:latin typeface="Carlito"/>
                <a:cs typeface="Carlito"/>
              </a:rPr>
              <a:t>presentation</a:t>
            </a:r>
            <a:endParaRPr sz="2400">
              <a:latin typeface="Carlito"/>
              <a:cs typeface="Carlito"/>
            </a:endParaRPr>
          </a:p>
          <a:p>
            <a:pPr marL="287020" indent="-274955" algn="just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Symptomless</a:t>
            </a:r>
            <a:endParaRPr sz="2400">
              <a:latin typeface="Carlito"/>
              <a:cs typeface="Carlito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30" dirty="0">
                <a:solidFill>
                  <a:srgbClr val="2F2F2F"/>
                </a:solidFill>
                <a:latin typeface="Carlito"/>
                <a:cs typeface="Carlito"/>
              </a:rPr>
              <a:t>At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first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enlargement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is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bony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hard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but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cyst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increases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size,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covering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bone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becomes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very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thin 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despite subperiosteal bone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deposition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 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swelling 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then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exhibits </a:t>
            </a:r>
            <a:r>
              <a:rPr sz="2400" b="1" spc="-20" dirty="0">
                <a:solidFill>
                  <a:srgbClr val="001F5F"/>
                </a:solidFill>
                <a:latin typeface="Carlito"/>
                <a:cs typeface="Carlito"/>
              </a:rPr>
              <a:t>‘egg </a:t>
            </a:r>
            <a:r>
              <a:rPr sz="2400" b="1" dirty="0">
                <a:solidFill>
                  <a:srgbClr val="001F5F"/>
                </a:solidFill>
                <a:latin typeface="Carlito"/>
                <a:cs typeface="Carlito"/>
              </a:rPr>
              <a:t>shell </a:t>
            </a:r>
            <a:r>
              <a:rPr sz="2400" b="1" spc="-20" dirty="0">
                <a:solidFill>
                  <a:srgbClr val="001F5F"/>
                </a:solidFill>
                <a:latin typeface="Carlito"/>
                <a:cs typeface="Carlito"/>
              </a:rPr>
              <a:t>crackling’.</a:t>
            </a:r>
            <a:endParaRPr sz="2400">
              <a:latin typeface="Carlito"/>
              <a:cs typeface="Carlito"/>
            </a:endParaRPr>
          </a:p>
          <a:p>
            <a:pPr marL="287020" indent="-274955" algn="just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Occasionally,</a:t>
            </a:r>
            <a:r>
              <a:rPr sz="2400" spc="8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</a:t>
            </a:r>
            <a:r>
              <a:rPr sz="2400" spc="8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sinus</a:t>
            </a:r>
            <a:r>
              <a:rPr sz="2400" spc="7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may</a:t>
            </a:r>
            <a:r>
              <a:rPr sz="2400" spc="8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lead</a:t>
            </a:r>
            <a:r>
              <a:rPr sz="2400" spc="8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from</a:t>
            </a:r>
            <a:r>
              <a:rPr sz="2400" spc="5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the</a:t>
            </a:r>
            <a:r>
              <a:rPr sz="2400" spc="8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cyst</a:t>
            </a:r>
            <a:r>
              <a:rPr sz="2400" spc="8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cavity</a:t>
            </a:r>
            <a:r>
              <a:rPr sz="2400" spc="8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to</a:t>
            </a:r>
            <a:r>
              <a:rPr sz="2400" spc="6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the</a:t>
            </a:r>
            <a:endParaRPr sz="2400">
              <a:latin typeface="Carlito"/>
              <a:cs typeface="Carlito"/>
            </a:endParaRPr>
          </a:p>
          <a:p>
            <a:pPr marL="287020" algn="just">
              <a:lnSpc>
                <a:spcPct val="100000"/>
              </a:lnSpc>
              <a:spcBef>
                <a:spcPts val="5"/>
              </a:spcBef>
            </a:pP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oral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mucosa.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1322578"/>
            <a:ext cx="7012305" cy="2440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u="heavy" spc="-5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RADIOLOGICAL</a:t>
            </a:r>
            <a:r>
              <a:rPr sz="2400" b="1" u="heavy" spc="-1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 </a:t>
            </a:r>
            <a:r>
              <a:rPr sz="2400" b="1" u="heavy" spc="-30" dirty="0">
                <a:solidFill>
                  <a:srgbClr val="C00000"/>
                </a:solidFill>
                <a:uFill>
                  <a:solidFill>
                    <a:srgbClr val="C00000"/>
                  </a:solidFill>
                </a:uFill>
                <a:latin typeface="Carlito"/>
                <a:cs typeface="Carlito"/>
              </a:rPr>
              <a:t>FEATURES</a:t>
            </a:r>
            <a:r>
              <a:rPr sz="2400" b="1" spc="-30" dirty="0">
                <a:solidFill>
                  <a:srgbClr val="C00000"/>
                </a:solidFill>
                <a:latin typeface="Carlito"/>
                <a:cs typeface="Carlito"/>
              </a:rPr>
              <a:t>: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287020" marR="5080" indent="-274955" algn="just">
              <a:lnSpc>
                <a:spcPct val="100000"/>
              </a:lnSpc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Classically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presents </a:t>
            </a:r>
            <a:r>
              <a:rPr sz="2400" dirty="0">
                <a:solidFill>
                  <a:srgbClr val="001F5F"/>
                </a:solidFill>
                <a:latin typeface="Carlito"/>
                <a:cs typeface="Carlito"/>
              </a:rPr>
              <a:t>as </a:t>
            </a:r>
            <a:r>
              <a:rPr sz="2400" spc="-15" dirty="0">
                <a:solidFill>
                  <a:srgbClr val="001F5F"/>
                </a:solidFill>
                <a:latin typeface="Carlito"/>
                <a:cs typeface="Carlito"/>
              </a:rPr>
              <a:t>round </a:t>
            </a:r>
            <a:r>
              <a:rPr sz="2400" dirty="0">
                <a:solidFill>
                  <a:srgbClr val="001F5F"/>
                </a:solidFill>
                <a:latin typeface="Carlito"/>
                <a:cs typeface="Carlito"/>
              </a:rPr>
              <a:t>/ </a:t>
            </a:r>
            <a:r>
              <a:rPr sz="2400" spc="-15" dirty="0">
                <a:solidFill>
                  <a:srgbClr val="001F5F"/>
                </a:solidFill>
                <a:latin typeface="Carlito"/>
                <a:cs typeface="Carlito"/>
              </a:rPr>
              <a:t>ovoid </a:t>
            </a:r>
            <a:r>
              <a:rPr sz="2400" spc="-5" dirty="0">
                <a:solidFill>
                  <a:srgbClr val="001F5F"/>
                </a:solidFill>
                <a:latin typeface="Carlito"/>
                <a:cs typeface="Carlito"/>
              </a:rPr>
              <a:t>radiolucency </a:t>
            </a:r>
            <a:r>
              <a:rPr sz="2400" dirty="0">
                <a:solidFill>
                  <a:srgbClr val="001F5F"/>
                </a:solidFill>
                <a:latin typeface="Carlito"/>
                <a:cs typeface="Carlito"/>
              </a:rPr>
              <a:t>with  </a:t>
            </a:r>
            <a:r>
              <a:rPr sz="2400" spc="-10" dirty="0">
                <a:solidFill>
                  <a:srgbClr val="001F5F"/>
                </a:solidFill>
                <a:latin typeface="Carlito"/>
                <a:cs typeface="Carlito"/>
              </a:rPr>
              <a:t>sclerotic </a:t>
            </a:r>
            <a:r>
              <a:rPr sz="2400" spc="-15" dirty="0">
                <a:solidFill>
                  <a:srgbClr val="001F5F"/>
                </a:solidFill>
                <a:latin typeface="Carlito"/>
                <a:cs typeface="Carlito"/>
              </a:rPr>
              <a:t>borders </a:t>
            </a:r>
            <a:r>
              <a:rPr sz="2400" dirty="0">
                <a:solidFill>
                  <a:srgbClr val="001F5F"/>
                </a:solidFill>
                <a:latin typeface="Carlito"/>
                <a:cs typeface="Carlito"/>
              </a:rPr>
              <a:t>and </a:t>
            </a:r>
            <a:r>
              <a:rPr sz="2400" spc="-10" dirty="0">
                <a:solidFill>
                  <a:srgbClr val="001F5F"/>
                </a:solidFill>
                <a:latin typeface="Carlito"/>
                <a:cs typeface="Carlito"/>
              </a:rPr>
              <a:t>associated </a:t>
            </a:r>
            <a:r>
              <a:rPr sz="2400" dirty="0">
                <a:solidFill>
                  <a:srgbClr val="001F5F"/>
                </a:solidFill>
                <a:latin typeface="Carlito"/>
                <a:cs typeface="Carlito"/>
              </a:rPr>
              <a:t>with </a:t>
            </a:r>
            <a:r>
              <a:rPr sz="2400" spc="-5" dirty="0">
                <a:solidFill>
                  <a:srgbClr val="001F5F"/>
                </a:solidFill>
                <a:latin typeface="Carlito"/>
                <a:cs typeface="Carlito"/>
              </a:rPr>
              <a:t>pulpally </a:t>
            </a:r>
            <a:r>
              <a:rPr sz="2400" spc="-15" dirty="0">
                <a:solidFill>
                  <a:srgbClr val="001F5F"/>
                </a:solidFill>
                <a:latin typeface="Carlito"/>
                <a:cs typeface="Carlito"/>
              </a:rPr>
              <a:t>affected  </a:t>
            </a:r>
            <a:r>
              <a:rPr sz="2400" spc="-10" dirty="0">
                <a:solidFill>
                  <a:srgbClr val="001F5F"/>
                </a:solidFill>
                <a:latin typeface="Carlito"/>
                <a:cs typeface="Carlito"/>
              </a:rPr>
              <a:t>tooth.</a:t>
            </a:r>
            <a:endParaRPr sz="2400">
              <a:latin typeface="Carlito"/>
              <a:cs typeface="Carlito"/>
            </a:endParaRPr>
          </a:p>
          <a:p>
            <a:pPr marL="287020" indent="-274955" algn="just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Rarely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induce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resorption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affected</a:t>
            </a:r>
            <a:r>
              <a:rPr sz="2400" spc="-3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teeth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4181855" cy="330555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191000" y="3285743"/>
              <a:ext cx="4952999" cy="35722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498975" y="1168653"/>
            <a:ext cx="396938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The lesion </a:t>
            </a:r>
            <a:r>
              <a:rPr sz="1800" spc="-5" dirty="0">
                <a:solidFill>
                  <a:srgbClr val="000000"/>
                </a:solidFill>
                <a:latin typeface="Times New Roman"/>
                <a:cs typeface="Times New Roman"/>
              </a:rPr>
              <a:t>is </a:t>
            </a: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a well defined radiolucency  associated with the apex of a non-vital</a:t>
            </a:r>
            <a:r>
              <a:rPr sz="1800" spc="-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root  filled</a:t>
            </a:r>
            <a:r>
              <a:rPr sz="180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0000"/>
                </a:solidFill>
                <a:latin typeface="Times New Roman"/>
                <a:cs typeface="Times New Roman"/>
              </a:rPr>
              <a:t>tooth.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9740" y="4180458"/>
            <a:ext cx="253301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The lesion </a:t>
            </a:r>
            <a:r>
              <a:rPr sz="1800" spc="-5" dirty="0">
                <a:latin typeface="Times New Roman"/>
                <a:cs typeface="Times New Roman"/>
              </a:rPr>
              <a:t>is </a:t>
            </a:r>
            <a:r>
              <a:rPr sz="1800" dirty="0">
                <a:latin typeface="Times New Roman"/>
                <a:cs typeface="Times New Roman"/>
              </a:rPr>
              <a:t>at the </a:t>
            </a:r>
            <a:r>
              <a:rPr sz="1800" spc="-5" dirty="0">
                <a:latin typeface="Times New Roman"/>
                <a:cs typeface="Times New Roman"/>
              </a:rPr>
              <a:t>site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  previously extracted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tooth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0739" y="606056"/>
            <a:ext cx="4805149" cy="5241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Impact"/>
                <a:cs typeface="Impact"/>
              </a:rPr>
              <a:t>HISTOLOGICAL</a:t>
            </a:r>
            <a:r>
              <a:rPr spc="-70" dirty="0">
                <a:latin typeface="Impact"/>
                <a:cs typeface="Impact"/>
              </a:rPr>
              <a:t> </a:t>
            </a:r>
            <a:r>
              <a:rPr spc="-15" dirty="0">
                <a:latin typeface="Impact"/>
                <a:cs typeface="Impact"/>
              </a:rPr>
              <a:t>FEATURES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1343913"/>
            <a:ext cx="7388225" cy="4093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indent="-274955" algn="just">
              <a:lnSpc>
                <a:spcPct val="100000"/>
              </a:lnSpc>
              <a:spcBef>
                <a:spcPts val="10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Almost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all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radicular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cysts are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lined wholly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or in part</a:t>
            </a:r>
            <a:r>
              <a:rPr sz="2300" spc="27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15" dirty="0">
                <a:solidFill>
                  <a:srgbClr val="2F2F2F"/>
                </a:solidFill>
                <a:latin typeface="Carlito"/>
                <a:cs typeface="Carlito"/>
              </a:rPr>
              <a:t>by</a:t>
            </a:r>
            <a:endParaRPr sz="2300">
              <a:latin typeface="Carlito"/>
              <a:cs typeface="Carlito"/>
            </a:endParaRPr>
          </a:p>
          <a:p>
            <a:pPr marL="287020" algn="just">
              <a:lnSpc>
                <a:spcPct val="100000"/>
              </a:lnSpc>
            </a:pPr>
            <a:r>
              <a:rPr sz="2300" spc="-15" dirty="0">
                <a:solidFill>
                  <a:srgbClr val="001F5F"/>
                </a:solidFill>
                <a:latin typeface="Carlito"/>
                <a:cs typeface="Carlito"/>
              </a:rPr>
              <a:t>stratified </a:t>
            </a:r>
            <a:r>
              <a:rPr sz="2300" spc="-5" dirty="0">
                <a:solidFill>
                  <a:srgbClr val="001F5F"/>
                </a:solidFill>
                <a:latin typeface="Carlito"/>
                <a:cs typeface="Carlito"/>
              </a:rPr>
              <a:t>squamous</a:t>
            </a:r>
            <a:r>
              <a:rPr sz="2300" spc="2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300" dirty="0">
                <a:solidFill>
                  <a:srgbClr val="001F5F"/>
                </a:solidFill>
                <a:latin typeface="Carlito"/>
                <a:cs typeface="Carlito"/>
              </a:rPr>
              <a:t>epithelium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.</a:t>
            </a:r>
            <a:endParaRPr sz="2300">
              <a:latin typeface="Carlito"/>
              <a:cs typeface="Carlito"/>
            </a:endParaRPr>
          </a:p>
          <a:p>
            <a:pPr marL="287020" marR="6350" indent="-274955" algn="just">
              <a:lnSpc>
                <a:spcPct val="100000"/>
              </a:lnSpc>
              <a:spcBef>
                <a:spcPts val="55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These linings </a:t>
            </a:r>
            <a:r>
              <a:rPr sz="2300" spc="-20" dirty="0">
                <a:solidFill>
                  <a:srgbClr val="2F2F2F"/>
                </a:solidFill>
                <a:latin typeface="Carlito"/>
                <a:cs typeface="Carlito"/>
              </a:rPr>
              <a:t>may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be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discontinuous in part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and </a:t>
            </a:r>
            <a:r>
              <a:rPr sz="2300" spc="-15" dirty="0">
                <a:solidFill>
                  <a:srgbClr val="2F2F2F"/>
                </a:solidFill>
                <a:latin typeface="Carlito"/>
                <a:cs typeface="Carlito"/>
              </a:rPr>
              <a:t>range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in  thickness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from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1 </a:t>
            </a:r>
            <a:r>
              <a:rPr sz="2300" spc="-15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50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cell </a:t>
            </a:r>
            <a:r>
              <a:rPr sz="2300" spc="-15" dirty="0">
                <a:solidFill>
                  <a:srgbClr val="2F2F2F"/>
                </a:solidFill>
                <a:latin typeface="Carlito"/>
                <a:cs typeface="Carlito"/>
              </a:rPr>
              <a:t>layers.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The majority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are </a:t>
            </a:r>
            <a:r>
              <a:rPr sz="2300" spc="-35" dirty="0">
                <a:solidFill>
                  <a:srgbClr val="2F2F2F"/>
                </a:solidFill>
                <a:latin typeface="Carlito"/>
                <a:cs typeface="Carlito"/>
              </a:rPr>
              <a:t>6</a:t>
            </a:r>
            <a:r>
              <a:rPr sz="2300" spc="-35" dirty="0">
                <a:solidFill>
                  <a:srgbClr val="2F2F2F"/>
                </a:solidFill>
                <a:latin typeface="Arial"/>
                <a:cs typeface="Arial"/>
              </a:rPr>
              <a:t>–</a:t>
            </a:r>
            <a:r>
              <a:rPr sz="2300" spc="-35" dirty="0">
                <a:solidFill>
                  <a:srgbClr val="2F2F2F"/>
                </a:solidFill>
                <a:latin typeface="Carlito"/>
                <a:cs typeface="Carlito"/>
              </a:rPr>
              <a:t>20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cell  </a:t>
            </a:r>
            <a:r>
              <a:rPr sz="2300" spc="-20" dirty="0">
                <a:solidFill>
                  <a:srgbClr val="2F2F2F"/>
                </a:solidFill>
                <a:latin typeface="Carlito"/>
                <a:cs typeface="Carlito"/>
              </a:rPr>
              <a:t>layers</a:t>
            </a:r>
            <a:r>
              <a:rPr sz="2300" spc="-2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thick.</a:t>
            </a:r>
            <a:endParaRPr sz="2300">
              <a:latin typeface="Carlito"/>
              <a:cs typeface="Carlito"/>
            </a:endParaRPr>
          </a:p>
          <a:p>
            <a:pPr marL="287020" marR="7620" indent="-274955" algn="just">
              <a:lnSpc>
                <a:spcPct val="100000"/>
              </a:lnSpc>
              <a:spcBef>
                <a:spcPts val="55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300" b="1" spc="-5" dirty="0">
                <a:solidFill>
                  <a:srgbClr val="001F5F"/>
                </a:solidFill>
                <a:latin typeface="Carlito"/>
                <a:cs typeface="Carlito"/>
              </a:rPr>
              <a:t>In early </a:t>
            </a:r>
            <a:r>
              <a:rPr sz="2300" b="1" spc="-10" dirty="0">
                <a:solidFill>
                  <a:srgbClr val="001F5F"/>
                </a:solidFill>
                <a:latin typeface="Carlito"/>
                <a:cs typeface="Carlito"/>
              </a:rPr>
              <a:t>cysts-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the epithelial lining </a:t>
            </a:r>
            <a:r>
              <a:rPr sz="2300" spc="-15" dirty="0">
                <a:solidFill>
                  <a:srgbClr val="2F2F2F"/>
                </a:solidFill>
                <a:latin typeface="Carlito"/>
                <a:cs typeface="Carlito"/>
              </a:rPr>
              <a:t>may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be </a:t>
            </a:r>
            <a:r>
              <a:rPr sz="2300" spc="-20" dirty="0">
                <a:solidFill>
                  <a:srgbClr val="2F2F2F"/>
                </a:solidFill>
                <a:latin typeface="Carlito"/>
                <a:cs typeface="Carlito"/>
              </a:rPr>
              <a:t>proliferative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and 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show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arcading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with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an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intense associated inflammatory  process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.</a:t>
            </a:r>
            <a:endParaRPr sz="2300">
              <a:latin typeface="Carlito"/>
              <a:cs typeface="Carlito"/>
            </a:endParaRPr>
          </a:p>
          <a:p>
            <a:pPr marL="287020" marR="5080" indent="-274955" algn="just">
              <a:lnSpc>
                <a:spcPct val="100000"/>
              </a:lnSpc>
              <a:spcBef>
                <a:spcPts val="55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300" b="1" spc="-5" dirty="0">
                <a:solidFill>
                  <a:srgbClr val="001F5F"/>
                </a:solidFill>
                <a:latin typeface="Carlito"/>
                <a:cs typeface="Carlito"/>
              </a:rPr>
              <a:t>As </a:t>
            </a:r>
            <a:r>
              <a:rPr sz="2300" b="1" spc="-20" dirty="0">
                <a:solidFill>
                  <a:srgbClr val="001F5F"/>
                </a:solidFill>
                <a:latin typeface="Carlito"/>
                <a:cs typeface="Carlito"/>
              </a:rPr>
              <a:t>cyst </a:t>
            </a:r>
            <a:r>
              <a:rPr sz="2300" b="1" spc="-10" dirty="0">
                <a:solidFill>
                  <a:srgbClr val="001F5F"/>
                </a:solidFill>
                <a:latin typeface="Carlito"/>
                <a:cs typeface="Carlito"/>
              </a:rPr>
              <a:t>enlarges-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the lining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becomes quiescent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and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fairly 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regular with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a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certain degree of </a:t>
            </a:r>
            <a:r>
              <a:rPr sz="2300" spc="-10" dirty="0">
                <a:solidFill>
                  <a:srgbClr val="2F2F2F"/>
                </a:solidFill>
                <a:latin typeface="Carlito"/>
                <a:cs typeface="Carlito"/>
              </a:rPr>
              <a:t>differentiation </a:t>
            </a:r>
            <a:r>
              <a:rPr sz="2300" spc="-15" dirty="0">
                <a:solidFill>
                  <a:srgbClr val="2F2F2F"/>
                </a:solidFill>
                <a:latin typeface="Carlito"/>
                <a:cs typeface="Carlito"/>
              </a:rPr>
              <a:t>to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resemble 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a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simple </a:t>
            </a:r>
            <a:r>
              <a:rPr sz="2300" spc="-15" dirty="0">
                <a:solidFill>
                  <a:srgbClr val="2F2F2F"/>
                </a:solidFill>
                <a:latin typeface="Carlito"/>
                <a:cs typeface="Carlito"/>
              </a:rPr>
              <a:t>stratified </a:t>
            </a:r>
            <a:r>
              <a:rPr sz="2300" spc="-5" dirty="0">
                <a:solidFill>
                  <a:srgbClr val="2F2F2F"/>
                </a:solidFill>
                <a:latin typeface="Carlito"/>
                <a:cs typeface="Carlito"/>
              </a:rPr>
              <a:t>squamous</a:t>
            </a:r>
            <a:r>
              <a:rPr sz="2300" spc="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300" dirty="0">
                <a:solidFill>
                  <a:srgbClr val="2F2F2F"/>
                </a:solidFill>
                <a:latin typeface="Carlito"/>
                <a:cs typeface="Carlito"/>
              </a:rPr>
              <a:t>epithelium</a:t>
            </a:r>
            <a:endParaRPr sz="23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1572514"/>
            <a:ext cx="6513195" cy="2074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35" dirty="0">
                <a:solidFill>
                  <a:srgbClr val="C00000"/>
                </a:solidFill>
                <a:latin typeface="Carlito"/>
                <a:cs typeface="Carlito"/>
              </a:rPr>
              <a:t>TREATMENT: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300">
              <a:latin typeface="Carlito"/>
              <a:cs typeface="Carlito"/>
            </a:endParaRPr>
          </a:p>
          <a:p>
            <a:pPr marL="287020" marR="5080" indent="-274955">
              <a:lnSpc>
                <a:spcPct val="100000"/>
              </a:lnSpc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Extraction 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involved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tooth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+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Curettage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periapical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tissue.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Root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canal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treatment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+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Apicocectomy.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716026"/>
            <a:ext cx="7388225" cy="3613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00000"/>
                </a:solidFill>
                <a:latin typeface="Impact"/>
                <a:cs typeface="Impact"/>
              </a:rPr>
              <a:t>CELLULITIS/</a:t>
            </a:r>
            <a:r>
              <a:rPr sz="2400" spc="-10" dirty="0">
                <a:solidFill>
                  <a:srgbClr val="C00000"/>
                </a:solidFill>
                <a:latin typeface="Impact"/>
                <a:cs typeface="Impact"/>
              </a:rPr>
              <a:t> </a:t>
            </a: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PHLEGMON</a:t>
            </a:r>
            <a:endParaRPr sz="240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750">
              <a:latin typeface="Impact"/>
              <a:cs typeface="Impact"/>
            </a:endParaRPr>
          </a:p>
          <a:p>
            <a:pPr marL="287020" marR="5080" indent="-274955" algn="just">
              <a:lnSpc>
                <a:spcPct val="100000"/>
              </a:lnSpc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b="1" spc="-5" dirty="0">
                <a:latin typeface="Carlito"/>
                <a:cs typeface="Carlito"/>
              </a:rPr>
              <a:t>Cellulitis </a:t>
            </a:r>
            <a:r>
              <a:rPr sz="2400" dirty="0">
                <a:latin typeface="Carlito"/>
                <a:cs typeface="Carlito"/>
              </a:rPr>
              <a:t>is a </a:t>
            </a:r>
            <a:r>
              <a:rPr sz="2400" spc="-10" dirty="0">
                <a:latin typeface="Carlito"/>
                <a:cs typeface="Carlito"/>
              </a:rPr>
              <a:t>diffuse </a:t>
            </a:r>
            <a:r>
              <a:rPr sz="2400" spc="-5" dirty="0">
                <a:latin typeface="Carlito"/>
                <a:cs typeface="Carlito"/>
              </a:rPr>
              <a:t>inflammation </a:t>
            </a:r>
            <a:r>
              <a:rPr sz="2400" spc="-10" dirty="0">
                <a:latin typeface="Carlito"/>
                <a:cs typeface="Carlito"/>
              </a:rPr>
              <a:t>of </a:t>
            </a:r>
            <a:r>
              <a:rPr sz="2400" spc="-5" dirty="0">
                <a:latin typeface="Carlito"/>
                <a:cs typeface="Carlito"/>
              </a:rPr>
              <a:t>soft </a:t>
            </a:r>
            <a:r>
              <a:rPr sz="2400" dirty="0">
                <a:latin typeface="Carlito"/>
                <a:cs typeface="Carlito"/>
              </a:rPr>
              <a:t>tissues which is  </a:t>
            </a:r>
            <a:r>
              <a:rPr sz="2400" spc="-5" dirty="0">
                <a:latin typeface="Carlito"/>
                <a:cs typeface="Carlito"/>
              </a:rPr>
              <a:t>not circumscribed or </a:t>
            </a:r>
            <a:r>
              <a:rPr sz="2400" spc="-10" dirty="0">
                <a:latin typeface="Carlito"/>
                <a:cs typeface="Carlito"/>
              </a:rPr>
              <a:t>confined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one </a:t>
            </a:r>
            <a:r>
              <a:rPr sz="2400" spc="-10" dirty="0">
                <a:latin typeface="Carlito"/>
                <a:cs typeface="Carlito"/>
              </a:rPr>
              <a:t>area, </a:t>
            </a:r>
            <a:r>
              <a:rPr sz="2400" spc="-5" dirty="0">
                <a:latin typeface="Carlito"/>
                <a:cs typeface="Carlito"/>
              </a:rPr>
              <a:t>but </a:t>
            </a:r>
            <a:r>
              <a:rPr sz="2400" dirty="0">
                <a:latin typeface="Carlito"/>
                <a:cs typeface="Carlito"/>
              </a:rPr>
              <a:t>which, in  </a:t>
            </a:r>
            <a:r>
              <a:rPr sz="2400" spc="-15" dirty="0">
                <a:latin typeface="Carlito"/>
                <a:cs typeface="Carlito"/>
              </a:rPr>
              <a:t>contrary to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abscess, tends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10" dirty="0">
                <a:latin typeface="Carlito"/>
                <a:cs typeface="Carlito"/>
              </a:rPr>
              <a:t>spread through </a:t>
            </a:r>
            <a:r>
              <a:rPr sz="2400" spc="-5" dirty="0">
                <a:latin typeface="Carlito"/>
                <a:cs typeface="Carlito"/>
              </a:rPr>
              <a:t>tissue  spaces </a:t>
            </a:r>
            <a:r>
              <a:rPr sz="2400" dirty="0">
                <a:latin typeface="Carlito"/>
                <a:cs typeface="Carlito"/>
              </a:rPr>
              <a:t>and along </a:t>
            </a:r>
            <a:r>
              <a:rPr sz="2400" spc="-10" dirty="0">
                <a:latin typeface="Carlito"/>
                <a:cs typeface="Carlito"/>
              </a:rPr>
              <a:t>fascial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spaces.</a:t>
            </a:r>
            <a:endParaRPr sz="2400">
              <a:latin typeface="Carlito"/>
              <a:cs typeface="Carlito"/>
            </a:endParaRPr>
          </a:p>
          <a:p>
            <a:pPr marL="287020" marR="6985" indent="-274955" algn="just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latin typeface="Carlito"/>
                <a:cs typeface="Carlito"/>
              </a:rPr>
              <a:t>If </a:t>
            </a:r>
            <a:r>
              <a:rPr sz="2400" dirty="0">
                <a:latin typeface="Carlito"/>
                <a:cs typeface="Carlito"/>
              </a:rPr>
              <a:t>an </a:t>
            </a:r>
            <a:r>
              <a:rPr sz="2400" spc="-5" dirty="0">
                <a:latin typeface="Carlito"/>
                <a:cs typeface="Carlito"/>
              </a:rPr>
              <a:t>abscess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5" dirty="0">
                <a:latin typeface="Carlito"/>
                <a:cs typeface="Carlito"/>
              </a:rPr>
              <a:t>not </a:t>
            </a:r>
            <a:r>
              <a:rPr sz="2400" dirty="0">
                <a:latin typeface="Carlito"/>
                <a:cs typeface="Carlito"/>
              </a:rPr>
              <a:t>able </a:t>
            </a:r>
            <a:r>
              <a:rPr sz="2400" spc="-20" dirty="0">
                <a:latin typeface="Carlito"/>
                <a:cs typeface="Carlito"/>
              </a:rPr>
              <a:t>to </a:t>
            </a:r>
            <a:r>
              <a:rPr sz="2400" spc="-10" dirty="0">
                <a:latin typeface="Carlito"/>
                <a:cs typeface="Carlito"/>
              </a:rPr>
              <a:t>establish </a:t>
            </a:r>
            <a:r>
              <a:rPr sz="2400" spc="-15" dirty="0">
                <a:latin typeface="Carlito"/>
                <a:cs typeface="Carlito"/>
              </a:rPr>
              <a:t>drainage </a:t>
            </a:r>
            <a:r>
              <a:rPr sz="2400" spc="-10" dirty="0">
                <a:latin typeface="Carlito"/>
                <a:cs typeface="Carlito"/>
              </a:rPr>
              <a:t>through </a:t>
            </a:r>
            <a:r>
              <a:rPr sz="2400" dirty="0">
                <a:latin typeface="Carlito"/>
                <a:cs typeface="Carlito"/>
              </a:rPr>
              <a:t>the  </a:t>
            </a:r>
            <a:r>
              <a:rPr sz="2400" spc="-10" dirty="0">
                <a:latin typeface="Carlito"/>
                <a:cs typeface="Carlito"/>
              </a:rPr>
              <a:t>surface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skin or </a:t>
            </a:r>
            <a:r>
              <a:rPr sz="2400" spc="-10" dirty="0">
                <a:latin typeface="Carlito"/>
                <a:cs typeface="Carlito"/>
              </a:rPr>
              <a:t>into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20" dirty="0">
                <a:latin typeface="Carlito"/>
                <a:cs typeface="Carlito"/>
              </a:rPr>
              <a:t>oral </a:t>
            </a:r>
            <a:r>
              <a:rPr sz="2400" i="1" spc="-10" dirty="0">
                <a:latin typeface="Carlito"/>
                <a:cs typeface="Carlito"/>
              </a:rPr>
              <a:t>cavity </a:t>
            </a:r>
            <a:r>
              <a:rPr sz="2400" i="1" dirty="0">
                <a:latin typeface="Carlito"/>
                <a:cs typeface="Carlito"/>
              </a:rPr>
              <a:t>it may </a:t>
            </a:r>
            <a:r>
              <a:rPr sz="2400" spc="-10" dirty="0">
                <a:latin typeface="Carlito"/>
                <a:cs typeface="Carlito"/>
              </a:rPr>
              <a:t>spread  diffusely through fascial </a:t>
            </a:r>
            <a:r>
              <a:rPr sz="2400" spc="-5" dirty="0">
                <a:latin typeface="Carlito"/>
                <a:cs typeface="Carlito"/>
              </a:rPr>
              <a:t>planes of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soft</a:t>
            </a:r>
            <a:r>
              <a:rPr sz="2400" spc="3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tissue.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9740" y="639826"/>
            <a:ext cx="8074025" cy="2616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solidFill>
                  <a:srgbClr val="C00000"/>
                </a:solidFill>
                <a:latin typeface="Impact"/>
                <a:cs typeface="Impact"/>
              </a:rPr>
              <a:t>ETIOLOGY</a:t>
            </a:r>
            <a:endParaRPr sz="240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>
              <a:latin typeface="Impact"/>
              <a:cs typeface="Impact"/>
            </a:endParaRPr>
          </a:p>
          <a:p>
            <a:pPr marL="286385" marR="5080" indent="-274320" algn="just">
              <a:lnSpc>
                <a:spcPct val="100000"/>
              </a:lnSpc>
              <a:spcBef>
                <a:spcPts val="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latin typeface="Carlito"/>
                <a:cs typeface="Carlito"/>
              </a:rPr>
              <a:t>It </a:t>
            </a:r>
            <a:r>
              <a:rPr sz="2400" spc="-10" dirty="0">
                <a:latin typeface="Carlito"/>
                <a:cs typeface="Carlito"/>
              </a:rPr>
              <a:t>occurs </a:t>
            </a:r>
            <a:r>
              <a:rPr sz="2400" spc="-5" dirty="0">
                <a:latin typeface="Carlito"/>
                <a:cs typeface="Carlito"/>
              </a:rPr>
              <a:t>as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10" dirty="0">
                <a:latin typeface="Carlito"/>
                <a:cs typeface="Carlito"/>
              </a:rPr>
              <a:t>result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0" dirty="0">
                <a:latin typeface="Carlito"/>
                <a:cs typeface="Carlito"/>
              </a:rPr>
              <a:t>infection by </a:t>
            </a:r>
            <a:r>
              <a:rPr sz="2400" spc="-15" dirty="0">
                <a:latin typeface="Carlito"/>
                <a:cs typeface="Carlito"/>
              </a:rPr>
              <a:t>microorganisms </a:t>
            </a:r>
            <a:r>
              <a:rPr sz="2400" spc="-10" dirty="0">
                <a:latin typeface="Carlito"/>
                <a:cs typeface="Carlito"/>
              </a:rPr>
              <a:t>that  produce significant </a:t>
            </a:r>
            <a:r>
              <a:rPr sz="2400" spc="-15" dirty="0">
                <a:latin typeface="Carlito"/>
                <a:cs typeface="Carlito"/>
              </a:rPr>
              <a:t>amount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b="1" spc="-10" dirty="0">
                <a:solidFill>
                  <a:srgbClr val="001F5F"/>
                </a:solidFill>
                <a:latin typeface="Carlito"/>
                <a:cs typeface="Carlito"/>
              </a:rPr>
              <a:t>streptokinase, </a:t>
            </a:r>
            <a:r>
              <a:rPr sz="2400" b="1" spc="-15" dirty="0">
                <a:solidFill>
                  <a:srgbClr val="001F5F"/>
                </a:solidFill>
                <a:latin typeface="Carlito"/>
                <a:cs typeface="Carlito"/>
              </a:rPr>
              <a:t>hyaluronidase  </a:t>
            </a:r>
            <a:r>
              <a:rPr sz="2400" b="1" dirty="0">
                <a:solidFill>
                  <a:srgbClr val="001F5F"/>
                </a:solidFill>
                <a:latin typeface="Carlito"/>
                <a:cs typeface="Carlito"/>
              </a:rPr>
              <a:t>and </a:t>
            </a:r>
            <a:r>
              <a:rPr sz="2400" b="1" spc="-5" dirty="0">
                <a:solidFill>
                  <a:srgbClr val="001F5F"/>
                </a:solidFill>
                <a:latin typeface="Carlito"/>
                <a:cs typeface="Carlito"/>
              </a:rPr>
              <a:t>fibrinolysins </a:t>
            </a:r>
            <a:r>
              <a:rPr sz="2400" spc="-5" dirty="0">
                <a:latin typeface="Carlito"/>
                <a:cs typeface="Carlito"/>
              </a:rPr>
              <a:t>which </a:t>
            </a:r>
            <a:r>
              <a:rPr sz="2400" dirty="0">
                <a:latin typeface="Carlito"/>
                <a:cs typeface="Carlito"/>
              </a:rPr>
              <a:t>acts </a:t>
            </a:r>
            <a:r>
              <a:rPr sz="2400" spc="-15" dirty="0">
                <a:latin typeface="Carlito"/>
                <a:cs typeface="Carlito"/>
              </a:rPr>
              <a:t>to breakdown </a:t>
            </a:r>
            <a:r>
              <a:rPr sz="2400" spc="-5" dirty="0">
                <a:latin typeface="Carlito"/>
                <a:cs typeface="Carlito"/>
              </a:rPr>
              <a:t>or </a:t>
            </a:r>
            <a:r>
              <a:rPr sz="2400" spc="-10" dirty="0">
                <a:latin typeface="Carlito"/>
                <a:cs typeface="Carlito"/>
              </a:rPr>
              <a:t>dissolve  </a:t>
            </a:r>
            <a:r>
              <a:rPr sz="2400" spc="-15" dirty="0">
                <a:latin typeface="Carlito"/>
                <a:cs typeface="Carlito"/>
              </a:rPr>
              <a:t>hyaluronic </a:t>
            </a:r>
            <a:r>
              <a:rPr sz="2400" spc="-5" dirty="0">
                <a:latin typeface="Carlito"/>
                <a:cs typeface="Carlito"/>
              </a:rPr>
              <a:t>acid </a:t>
            </a:r>
            <a:r>
              <a:rPr sz="2400" dirty="0">
                <a:latin typeface="Carlito"/>
                <a:cs typeface="Carlito"/>
              </a:rPr>
              <a:t>, the </a:t>
            </a:r>
            <a:r>
              <a:rPr sz="2400" spc="-10" dirty="0">
                <a:latin typeface="Carlito"/>
                <a:cs typeface="Carlito"/>
              </a:rPr>
              <a:t>universal intracellular </a:t>
            </a:r>
            <a:r>
              <a:rPr sz="2400" spc="-5" dirty="0">
                <a:latin typeface="Carlito"/>
                <a:cs typeface="Carlito"/>
              </a:rPr>
              <a:t>cement </a:t>
            </a:r>
            <a:r>
              <a:rPr sz="2400" spc="-10" dirty="0">
                <a:latin typeface="Carlito"/>
                <a:cs typeface="Carlito"/>
              </a:rPr>
              <a:t>substance,  </a:t>
            </a:r>
            <a:r>
              <a:rPr sz="2400" dirty="0">
                <a:latin typeface="Carlito"/>
                <a:cs typeface="Carlito"/>
              </a:rPr>
              <a:t>and</a:t>
            </a:r>
            <a:r>
              <a:rPr sz="2400" spc="-5" dirty="0">
                <a:latin typeface="Carlito"/>
                <a:cs typeface="Carlito"/>
              </a:rPr>
              <a:t> fibrin.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9740" y="3303854"/>
            <a:ext cx="7158355" cy="25139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  <a:tab pos="3562350" algn="l"/>
                <a:tab pos="5901690" algn="l"/>
              </a:tabLst>
            </a:pPr>
            <a:r>
              <a:rPr sz="2400" b="1" spc="-5" dirty="0">
                <a:solidFill>
                  <a:srgbClr val="C00000"/>
                </a:solidFill>
                <a:latin typeface="Carlito"/>
                <a:cs typeface="Carlito"/>
              </a:rPr>
              <a:t>MIC</a:t>
            </a:r>
            <a:r>
              <a:rPr sz="2400" b="1" spc="-25" dirty="0">
                <a:solidFill>
                  <a:srgbClr val="C00000"/>
                </a:solidFill>
                <a:latin typeface="Carlito"/>
                <a:cs typeface="Carlito"/>
              </a:rPr>
              <a:t>R</a:t>
            </a:r>
            <a:r>
              <a:rPr sz="2400" b="1" spc="-5" dirty="0">
                <a:solidFill>
                  <a:srgbClr val="C00000"/>
                </a:solidFill>
                <a:latin typeface="Carlito"/>
                <a:cs typeface="Carlito"/>
              </a:rPr>
              <a:t>OO</a:t>
            </a:r>
            <a:r>
              <a:rPr sz="2400" b="1" spc="-25" dirty="0">
                <a:solidFill>
                  <a:srgbClr val="C00000"/>
                </a:solidFill>
                <a:latin typeface="Carlito"/>
                <a:cs typeface="Carlito"/>
              </a:rPr>
              <a:t>R</a:t>
            </a:r>
            <a:r>
              <a:rPr sz="2400" b="1" dirty="0">
                <a:solidFill>
                  <a:srgbClr val="C00000"/>
                </a:solidFill>
                <a:latin typeface="Carlito"/>
                <a:cs typeface="Carlito"/>
              </a:rPr>
              <a:t>GANISMS</a:t>
            </a:r>
            <a:r>
              <a:rPr sz="2400" dirty="0">
                <a:latin typeface="Carlito"/>
                <a:cs typeface="Carlito"/>
              </a:rPr>
              <a:t>-	</a:t>
            </a:r>
            <a:r>
              <a:rPr sz="2400" b="1" dirty="0">
                <a:solidFill>
                  <a:srgbClr val="001F5F"/>
                </a:solidFill>
                <a:latin typeface="Carlito"/>
                <a:cs typeface="Carlito"/>
              </a:rPr>
              <a:t>St</a:t>
            </a:r>
            <a:r>
              <a:rPr sz="2400" b="1" spc="-30" dirty="0">
                <a:solidFill>
                  <a:srgbClr val="001F5F"/>
                </a:solidFill>
                <a:latin typeface="Carlito"/>
                <a:cs typeface="Carlito"/>
              </a:rPr>
              <a:t>r</a:t>
            </a:r>
            <a:r>
              <a:rPr sz="2400" b="1" spc="-5" dirty="0">
                <a:solidFill>
                  <a:srgbClr val="001F5F"/>
                </a:solidFill>
                <a:latin typeface="Carlito"/>
                <a:cs typeface="Carlito"/>
              </a:rPr>
              <a:t>e</a:t>
            </a:r>
            <a:r>
              <a:rPr sz="2400" b="1" spc="-20" dirty="0">
                <a:solidFill>
                  <a:srgbClr val="001F5F"/>
                </a:solidFill>
                <a:latin typeface="Carlito"/>
                <a:cs typeface="Carlito"/>
              </a:rPr>
              <a:t>pt</a:t>
            </a:r>
            <a:r>
              <a:rPr sz="2400" b="1" dirty="0">
                <a:solidFill>
                  <a:srgbClr val="001F5F"/>
                </a:solidFill>
                <a:latin typeface="Carlito"/>
                <a:cs typeface="Carlito"/>
              </a:rPr>
              <a:t>o</a:t>
            </a:r>
            <a:r>
              <a:rPr sz="2400" b="1" spc="-20" dirty="0">
                <a:solidFill>
                  <a:srgbClr val="001F5F"/>
                </a:solidFill>
                <a:latin typeface="Carlito"/>
                <a:cs typeface="Carlito"/>
              </a:rPr>
              <a:t>c</a:t>
            </a:r>
            <a:r>
              <a:rPr sz="2400" b="1" spc="-10" dirty="0">
                <a:solidFill>
                  <a:srgbClr val="001F5F"/>
                </a:solidFill>
                <a:latin typeface="Carlito"/>
                <a:cs typeface="Carlito"/>
              </a:rPr>
              <a:t>o</a:t>
            </a:r>
            <a:r>
              <a:rPr sz="2400" b="1" spc="-5" dirty="0">
                <a:solidFill>
                  <a:srgbClr val="001F5F"/>
                </a:solidFill>
                <a:latin typeface="Carlito"/>
                <a:cs typeface="Carlito"/>
              </a:rPr>
              <a:t>c</a:t>
            </a:r>
            <a:r>
              <a:rPr sz="2400" b="1" dirty="0">
                <a:solidFill>
                  <a:srgbClr val="001F5F"/>
                </a:solidFill>
                <a:latin typeface="Carlito"/>
                <a:cs typeface="Carlito"/>
              </a:rPr>
              <a:t>ci</a:t>
            </a:r>
            <a:r>
              <a:rPr sz="2400" dirty="0">
                <a:latin typeface="Carlito"/>
                <a:cs typeface="Carlito"/>
              </a:rPr>
              <a:t>,	P</a:t>
            </a:r>
            <a:r>
              <a:rPr sz="2400" spc="-40" dirty="0">
                <a:latin typeface="Carlito"/>
                <a:cs typeface="Carlito"/>
              </a:rPr>
              <a:t>r</a:t>
            </a:r>
            <a:r>
              <a:rPr sz="2400" spc="-10" dirty="0">
                <a:latin typeface="Carlito"/>
                <a:cs typeface="Carlito"/>
              </a:rPr>
              <a:t>e</a:t>
            </a:r>
            <a:r>
              <a:rPr sz="2400" spc="-30" dirty="0">
                <a:latin typeface="Carlito"/>
                <a:cs typeface="Carlito"/>
              </a:rPr>
              <a:t>v</a:t>
            </a:r>
            <a:r>
              <a:rPr sz="2400" spc="-5" dirty="0">
                <a:latin typeface="Carlito"/>
                <a:cs typeface="Carlito"/>
              </a:rPr>
              <a:t>o</a:t>
            </a:r>
            <a:r>
              <a:rPr sz="2400" spc="-20" dirty="0">
                <a:latin typeface="Carlito"/>
                <a:cs typeface="Carlito"/>
              </a:rPr>
              <a:t>t</a:t>
            </a:r>
            <a:r>
              <a:rPr sz="2400" dirty="0">
                <a:latin typeface="Carlito"/>
                <a:cs typeface="Carlito"/>
              </a:rPr>
              <a:t>ella</a:t>
            </a:r>
            <a:endParaRPr sz="2400">
              <a:latin typeface="Carlito"/>
              <a:cs typeface="Carlito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2400" spc="-15" dirty="0">
                <a:latin typeface="Carlito"/>
                <a:cs typeface="Carlito"/>
              </a:rPr>
              <a:t>Porphyromonas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10" dirty="0">
                <a:latin typeface="Carlito"/>
                <a:cs typeface="Carlito"/>
              </a:rPr>
              <a:t>Dental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infection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latin typeface="Carlito"/>
                <a:cs typeface="Carlito"/>
              </a:rPr>
              <a:t>Sequela of periapical abscess or</a:t>
            </a:r>
            <a:r>
              <a:rPr sz="2400" spc="-10" dirty="0">
                <a:latin typeface="Carlito"/>
                <a:cs typeface="Carlito"/>
              </a:rPr>
              <a:t> osteomyelitis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10" dirty="0">
                <a:latin typeface="Carlito"/>
                <a:cs typeface="Carlito"/>
              </a:rPr>
              <a:t>Pericoronitis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50" dirty="0">
                <a:latin typeface="Carlito"/>
                <a:cs typeface="Carlito"/>
              </a:rPr>
              <a:t>Tooth </a:t>
            </a:r>
            <a:r>
              <a:rPr sz="2400" spc="-10" dirty="0">
                <a:latin typeface="Carlito"/>
                <a:cs typeface="Carlito"/>
              </a:rPr>
              <a:t>extraction </a:t>
            </a:r>
            <a:r>
              <a:rPr sz="2400" spc="-5" dirty="0">
                <a:latin typeface="Carlito"/>
                <a:cs typeface="Carlito"/>
              </a:rPr>
              <a:t>or </a:t>
            </a:r>
            <a:r>
              <a:rPr sz="2400" dirty="0">
                <a:latin typeface="Carlito"/>
                <a:cs typeface="Carlito"/>
              </a:rPr>
              <a:t>injection with a </a:t>
            </a:r>
            <a:r>
              <a:rPr sz="2400" spc="-15" dirty="0">
                <a:latin typeface="Carlito"/>
                <a:cs typeface="Carlito"/>
              </a:rPr>
              <a:t>infected</a:t>
            </a:r>
            <a:r>
              <a:rPr sz="2400" spc="-4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needle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00466" y="3303854"/>
            <a:ext cx="233679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rlito"/>
                <a:cs typeface="Carlito"/>
              </a:rPr>
              <a:t>&amp;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716026"/>
            <a:ext cx="7598409" cy="4307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30" dirty="0">
                <a:solidFill>
                  <a:srgbClr val="C00000"/>
                </a:solidFill>
                <a:latin typeface="Impact"/>
                <a:cs typeface="Impact"/>
              </a:rPr>
              <a:t>PATHOLOGY</a:t>
            </a:r>
            <a:endParaRPr sz="2400">
              <a:latin typeface="Impact"/>
              <a:cs typeface="Impact"/>
            </a:endParaRPr>
          </a:p>
          <a:p>
            <a:pPr marL="726440" marR="626745" algn="ctr">
              <a:lnSpc>
                <a:spcPct val="210100"/>
              </a:lnSpc>
              <a:spcBef>
                <a:spcPts val="585"/>
              </a:spcBef>
            </a:pPr>
            <a:r>
              <a:rPr sz="2400" b="1" spc="-10" dirty="0">
                <a:solidFill>
                  <a:srgbClr val="001F5F"/>
                </a:solidFill>
                <a:latin typeface="Carlito"/>
                <a:cs typeface="Carlito"/>
              </a:rPr>
              <a:t>Streptococci </a:t>
            </a:r>
            <a:r>
              <a:rPr sz="2400" spc="-229" dirty="0">
                <a:latin typeface="Arial"/>
                <a:cs typeface="Arial"/>
              </a:rPr>
              <a:t>→ </a:t>
            </a:r>
            <a:r>
              <a:rPr sz="2400" spc="-25" dirty="0">
                <a:latin typeface="Arial"/>
                <a:cs typeface="Arial"/>
              </a:rPr>
              <a:t>potent </a:t>
            </a:r>
            <a:r>
              <a:rPr sz="2400" spc="-105" dirty="0">
                <a:latin typeface="Arial"/>
                <a:cs typeface="Arial"/>
              </a:rPr>
              <a:t>producers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-15" dirty="0">
                <a:latin typeface="Carlito"/>
                <a:cs typeface="Carlito"/>
              </a:rPr>
              <a:t>hyaluronidase  </a:t>
            </a:r>
            <a:r>
              <a:rPr sz="2400" dirty="0">
                <a:latin typeface="Carlito"/>
                <a:cs typeface="Carlito"/>
              </a:rPr>
              <a:t>In their </a:t>
            </a:r>
            <a:r>
              <a:rPr sz="2400" spc="-10" dirty="0">
                <a:latin typeface="Carlito"/>
                <a:cs typeface="Carlito"/>
              </a:rPr>
              <a:t>growth </a:t>
            </a:r>
            <a:r>
              <a:rPr sz="2400" spc="-5" dirty="0">
                <a:latin typeface="Carlito"/>
                <a:cs typeface="Carlito"/>
              </a:rPr>
              <a:t>phase </a:t>
            </a:r>
            <a:r>
              <a:rPr sz="2400" spc="-10" dirty="0">
                <a:latin typeface="Carlito"/>
                <a:cs typeface="Carlito"/>
              </a:rPr>
              <a:t>consume local</a:t>
            </a:r>
            <a:r>
              <a:rPr sz="2400" spc="-40" dirty="0">
                <a:latin typeface="Carlito"/>
                <a:cs typeface="Carlito"/>
              </a:rPr>
              <a:t> </a:t>
            </a:r>
            <a:r>
              <a:rPr sz="2400" spc="-20" dirty="0">
                <a:latin typeface="Carlito"/>
                <a:cs typeface="Carlito"/>
              </a:rPr>
              <a:t>oxygen</a:t>
            </a:r>
            <a:endParaRPr sz="2400">
              <a:latin typeface="Carlito"/>
              <a:cs typeface="Carlito"/>
            </a:endParaRPr>
          </a:p>
          <a:p>
            <a:pPr marL="103505" marR="5080" indent="-2540" algn="ctr">
              <a:lnSpc>
                <a:spcPct val="210000"/>
              </a:lnSpc>
              <a:tabLst>
                <a:tab pos="3589020" algn="l"/>
              </a:tabLst>
            </a:pPr>
            <a:r>
              <a:rPr sz="2400" spc="-75" dirty="0">
                <a:latin typeface="Arial"/>
                <a:cs typeface="Arial"/>
              </a:rPr>
              <a:t>Metabolize </a:t>
            </a:r>
            <a:r>
              <a:rPr sz="2400" spc="-40" dirty="0">
                <a:latin typeface="Arial"/>
                <a:cs typeface="Arial"/>
              </a:rPr>
              <a:t>nutrients </a:t>
            </a:r>
            <a:r>
              <a:rPr sz="2400" spc="15" dirty="0">
                <a:latin typeface="Arial"/>
                <a:cs typeface="Arial"/>
              </a:rPr>
              <a:t>to </a:t>
            </a:r>
            <a:r>
              <a:rPr sz="2400" spc="-95" dirty="0">
                <a:latin typeface="Arial"/>
                <a:cs typeface="Arial"/>
              </a:rPr>
              <a:t>produce </a:t>
            </a:r>
            <a:r>
              <a:rPr sz="2400" spc="-229" dirty="0">
                <a:latin typeface="Arial"/>
                <a:cs typeface="Arial"/>
              </a:rPr>
              <a:t>→ </a:t>
            </a:r>
            <a:r>
              <a:rPr sz="2400" spc="-100" dirty="0">
                <a:latin typeface="Arial"/>
                <a:cs typeface="Arial"/>
              </a:rPr>
              <a:t>acidic </a:t>
            </a:r>
            <a:r>
              <a:rPr sz="2400" spc="-65" dirty="0">
                <a:latin typeface="Arial"/>
                <a:cs typeface="Arial"/>
              </a:rPr>
              <a:t>environment  </a:t>
            </a:r>
            <a:r>
              <a:rPr sz="2400" spc="-10" dirty="0">
                <a:latin typeface="Carlito"/>
                <a:cs typeface="Carlito"/>
              </a:rPr>
              <a:t>Conductive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subsequent growth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0" dirty="0">
                <a:latin typeface="Carlito"/>
                <a:cs typeface="Carlito"/>
              </a:rPr>
              <a:t>anaerobic microbes  Prevotella,</a:t>
            </a:r>
            <a:r>
              <a:rPr sz="240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Porphyromonas	destroy </a:t>
            </a:r>
            <a:r>
              <a:rPr sz="2400" spc="-10" dirty="0">
                <a:latin typeface="Carlito"/>
                <a:cs typeface="Carlito"/>
              </a:rPr>
              <a:t>collagen</a:t>
            </a:r>
            <a:endParaRPr sz="2400">
              <a:latin typeface="Carlito"/>
              <a:cs typeface="Carlito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951732" y="4256532"/>
            <a:ext cx="327660" cy="403860"/>
            <a:chOff x="3951732" y="4256532"/>
            <a:chExt cx="327660" cy="403860"/>
          </a:xfrm>
        </p:grpSpPr>
        <p:sp>
          <p:nvSpPr>
            <p:cNvPr id="4" name="object 4"/>
            <p:cNvSpPr/>
            <p:nvPr/>
          </p:nvSpPr>
          <p:spPr>
            <a:xfrm>
              <a:off x="3963162" y="4267962"/>
              <a:ext cx="304800" cy="381000"/>
            </a:xfrm>
            <a:custGeom>
              <a:avLst/>
              <a:gdLst/>
              <a:ahLst/>
              <a:cxnLst/>
              <a:rect l="l" t="t" r="r" b="b"/>
              <a:pathLst>
                <a:path w="304800" h="381000">
                  <a:moveTo>
                    <a:pt x="228600" y="0"/>
                  </a:moveTo>
                  <a:lnTo>
                    <a:pt x="76200" y="0"/>
                  </a:lnTo>
                  <a:lnTo>
                    <a:pt x="76200" y="228600"/>
                  </a:lnTo>
                  <a:lnTo>
                    <a:pt x="0" y="228600"/>
                  </a:lnTo>
                  <a:lnTo>
                    <a:pt x="152400" y="381000"/>
                  </a:lnTo>
                  <a:lnTo>
                    <a:pt x="30480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A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963162" y="4267962"/>
              <a:ext cx="304800" cy="381000"/>
            </a:xfrm>
            <a:custGeom>
              <a:avLst/>
              <a:gdLst/>
              <a:ahLst/>
              <a:cxnLst/>
              <a:rect l="l" t="t" r="r" b="b"/>
              <a:pathLst>
                <a:path w="304800" h="381000">
                  <a:moveTo>
                    <a:pt x="0" y="228600"/>
                  </a:moveTo>
                  <a:lnTo>
                    <a:pt x="76200" y="228600"/>
                  </a:lnTo>
                  <a:lnTo>
                    <a:pt x="76200" y="0"/>
                  </a:lnTo>
                  <a:lnTo>
                    <a:pt x="228600" y="0"/>
                  </a:lnTo>
                  <a:lnTo>
                    <a:pt x="228600" y="228600"/>
                  </a:lnTo>
                  <a:lnTo>
                    <a:pt x="304800" y="228600"/>
                  </a:lnTo>
                  <a:lnTo>
                    <a:pt x="152400" y="381000"/>
                  </a:lnTo>
                  <a:lnTo>
                    <a:pt x="0" y="228600"/>
                  </a:lnTo>
                  <a:close/>
                </a:path>
              </a:pathLst>
            </a:custGeom>
            <a:ln w="22860">
              <a:solidFill>
                <a:srgbClr val="7D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951732" y="3494532"/>
            <a:ext cx="327660" cy="403860"/>
            <a:chOff x="3951732" y="3494532"/>
            <a:chExt cx="327660" cy="403860"/>
          </a:xfrm>
        </p:grpSpPr>
        <p:sp>
          <p:nvSpPr>
            <p:cNvPr id="7" name="object 7"/>
            <p:cNvSpPr/>
            <p:nvPr/>
          </p:nvSpPr>
          <p:spPr>
            <a:xfrm>
              <a:off x="3963162" y="3505962"/>
              <a:ext cx="304800" cy="381000"/>
            </a:xfrm>
            <a:custGeom>
              <a:avLst/>
              <a:gdLst/>
              <a:ahLst/>
              <a:cxnLst/>
              <a:rect l="l" t="t" r="r" b="b"/>
              <a:pathLst>
                <a:path w="304800" h="381000">
                  <a:moveTo>
                    <a:pt x="228600" y="0"/>
                  </a:moveTo>
                  <a:lnTo>
                    <a:pt x="76200" y="0"/>
                  </a:lnTo>
                  <a:lnTo>
                    <a:pt x="76200" y="228600"/>
                  </a:lnTo>
                  <a:lnTo>
                    <a:pt x="0" y="228600"/>
                  </a:lnTo>
                  <a:lnTo>
                    <a:pt x="152400" y="381000"/>
                  </a:lnTo>
                  <a:lnTo>
                    <a:pt x="30480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A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63162" y="3505962"/>
              <a:ext cx="304800" cy="381000"/>
            </a:xfrm>
            <a:custGeom>
              <a:avLst/>
              <a:gdLst/>
              <a:ahLst/>
              <a:cxnLst/>
              <a:rect l="l" t="t" r="r" b="b"/>
              <a:pathLst>
                <a:path w="304800" h="381000">
                  <a:moveTo>
                    <a:pt x="0" y="228600"/>
                  </a:moveTo>
                  <a:lnTo>
                    <a:pt x="76200" y="228600"/>
                  </a:lnTo>
                  <a:lnTo>
                    <a:pt x="76200" y="0"/>
                  </a:lnTo>
                  <a:lnTo>
                    <a:pt x="228600" y="0"/>
                  </a:lnTo>
                  <a:lnTo>
                    <a:pt x="228600" y="228600"/>
                  </a:lnTo>
                  <a:lnTo>
                    <a:pt x="304800" y="228600"/>
                  </a:lnTo>
                  <a:lnTo>
                    <a:pt x="152400" y="381000"/>
                  </a:lnTo>
                  <a:lnTo>
                    <a:pt x="0" y="228600"/>
                  </a:lnTo>
                  <a:close/>
                </a:path>
              </a:pathLst>
            </a:custGeom>
            <a:ln w="22860">
              <a:solidFill>
                <a:srgbClr val="7D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3951732" y="2808732"/>
            <a:ext cx="327660" cy="403860"/>
            <a:chOff x="3951732" y="2808732"/>
            <a:chExt cx="327660" cy="403860"/>
          </a:xfrm>
        </p:grpSpPr>
        <p:sp>
          <p:nvSpPr>
            <p:cNvPr id="10" name="object 10"/>
            <p:cNvSpPr/>
            <p:nvPr/>
          </p:nvSpPr>
          <p:spPr>
            <a:xfrm>
              <a:off x="3963162" y="2820162"/>
              <a:ext cx="304800" cy="381000"/>
            </a:xfrm>
            <a:custGeom>
              <a:avLst/>
              <a:gdLst/>
              <a:ahLst/>
              <a:cxnLst/>
              <a:rect l="l" t="t" r="r" b="b"/>
              <a:pathLst>
                <a:path w="304800" h="381000">
                  <a:moveTo>
                    <a:pt x="228600" y="0"/>
                  </a:moveTo>
                  <a:lnTo>
                    <a:pt x="76200" y="0"/>
                  </a:lnTo>
                  <a:lnTo>
                    <a:pt x="76200" y="228600"/>
                  </a:lnTo>
                  <a:lnTo>
                    <a:pt x="0" y="228600"/>
                  </a:lnTo>
                  <a:lnTo>
                    <a:pt x="152400" y="381000"/>
                  </a:lnTo>
                  <a:lnTo>
                    <a:pt x="30480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A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963162" y="2820162"/>
              <a:ext cx="304800" cy="381000"/>
            </a:xfrm>
            <a:custGeom>
              <a:avLst/>
              <a:gdLst/>
              <a:ahLst/>
              <a:cxnLst/>
              <a:rect l="l" t="t" r="r" b="b"/>
              <a:pathLst>
                <a:path w="304800" h="381000">
                  <a:moveTo>
                    <a:pt x="0" y="228600"/>
                  </a:moveTo>
                  <a:lnTo>
                    <a:pt x="76200" y="228600"/>
                  </a:lnTo>
                  <a:lnTo>
                    <a:pt x="76200" y="0"/>
                  </a:lnTo>
                  <a:lnTo>
                    <a:pt x="228600" y="0"/>
                  </a:lnTo>
                  <a:lnTo>
                    <a:pt x="228600" y="228600"/>
                  </a:lnTo>
                  <a:lnTo>
                    <a:pt x="304800" y="228600"/>
                  </a:lnTo>
                  <a:lnTo>
                    <a:pt x="152400" y="381000"/>
                  </a:lnTo>
                  <a:lnTo>
                    <a:pt x="0" y="228600"/>
                  </a:lnTo>
                  <a:close/>
                </a:path>
              </a:pathLst>
            </a:custGeom>
            <a:ln w="22860">
              <a:solidFill>
                <a:srgbClr val="7D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3951732" y="1970532"/>
            <a:ext cx="327660" cy="403860"/>
            <a:chOff x="3951732" y="1970532"/>
            <a:chExt cx="327660" cy="403860"/>
          </a:xfrm>
        </p:grpSpPr>
        <p:sp>
          <p:nvSpPr>
            <p:cNvPr id="13" name="object 13"/>
            <p:cNvSpPr/>
            <p:nvPr/>
          </p:nvSpPr>
          <p:spPr>
            <a:xfrm>
              <a:off x="3963162" y="1981962"/>
              <a:ext cx="304800" cy="381000"/>
            </a:xfrm>
            <a:custGeom>
              <a:avLst/>
              <a:gdLst/>
              <a:ahLst/>
              <a:cxnLst/>
              <a:rect l="l" t="t" r="r" b="b"/>
              <a:pathLst>
                <a:path w="304800" h="381000">
                  <a:moveTo>
                    <a:pt x="228600" y="0"/>
                  </a:moveTo>
                  <a:lnTo>
                    <a:pt x="76200" y="0"/>
                  </a:lnTo>
                  <a:lnTo>
                    <a:pt x="76200" y="228600"/>
                  </a:lnTo>
                  <a:lnTo>
                    <a:pt x="0" y="228600"/>
                  </a:lnTo>
                  <a:lnTo>
                    <a:pt x="152400" y="381000"/>
                  </a:lnTo>
                  <a:lnTo>
                    <a:pt x="304800" y="228600"/>
                  </a:lnTo>
                  <a:lnTo>
                    <a:pt x="228600" y="228600"/>
                  </a:lnTo>
                  <a:lnTo>
                    <a:pt x="228600" y="0"/>
                  </a:lnTo>
                  <a:close/>
                </a:path>
              </a:pathLst>
            </a:custGeom>
            <a:solidFill>
              <a:srgbClr val="AC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963162" y="1981962"/>
              <a:ext cx="304800" cy="381000"/>
            </a:xfrm>
            <a:custGeom>
              <a:avLst/>
              <a:gdLst/>
              <a:ahLst/>
              <a:cxnLst/>
              <a:rect l="l" t="t" r="r" b="b"/>
              <a:pathLst>
                <a:path w="304800" h="381000">
                  <a:moveTo>
                    <a:pt x="0" y="228600"/>
                  </a:moveTo>
                  <a:lnTo>
                    <a:pt x="76200" y="228600"/>
                  </a:lnTo>
                  <a:lnTo>
                    <a:pt x="76200" y="0"/>
                  </a:lnTo>
                  <a:lnTo>
                    <a:pt x="228600" y="0"/>
                  </a:lnTo>
                  <a:lnTo>
                    <a:pt x="228600" y="228600"/>
                  </a:lnTo>
                  <a:lnTo>
                    <a:pt x="304800" y="228600"/>
                  </a:lnTo>
                  <a:lnTo>
                    <a:pt x="152400" y="381000"/>
                  </a:lnTo>
                  <a:lnTo>
                    <a:pt x="0" y="228600"/>
                  </a:lnTo>
                  <a:close/>
                </a:path>
              </a:pathLst>
            </a:custGeom>
            <a:ln w="22860">
              <a:solidFill>
                <a:srgbClr val="7D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807465"/>
            <a:ext cx="7113905" cy="412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00000"/>
                </a:solidFill>
                <a:latin typeface="Impact"/>
                <a:cs typeface="Impact"/>
              </a:rPr>
              <a:t>FACTORS </a:t>
            </a: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AFFECTING RESPONSE </a:t>
            </a:r>
            <a:r>
              <a:rPr sz="2400" spc="-5" dirty="0">
                <a:solidFill>
                  <a:srgbClr val="C00000"/>
                </a:solidFill>
                <a:latin typeface="Impact"/>
                <a:cs typeface="Impact"/>
              </a:rPr>
              <a:t>OF</a:t>
            </a:r>
            <a:r>
              <a:rPr sz="2400" spc="-25" dirty="0">
                <a:solidFill>
                  <a:srgbClr val="C00000"/>
                </a:solidFill>
                <a:latin typeface="Impact"/>
                <a:cs typeface="Impact"/>
              </a:rPr>
              <a:t> </a:t>
            </a: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PULP</a:t>
            </a:r>
            <a:endParaRPr sz="2400">
              <a:latin typeface="Impact"/>
              <a:cs typeface="Impact"/>
            </a:endParaRPr>
          </a:p>
          <a:p>
            <a:pPr>
              <a:lnSpc>
                <a:spcPct val="100000"/>
              </a:lnSpc>
            </a:pPr>
            <a:endParaRPr sz="290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00">
              <a:latin typeface="Impact"/>
              <a:cs typeface="Impact"/>
            </a:endParaRPr>
          </a:p>
          <a:p>
            <a:pPr marL="287020" indent="-274955">
              <a:lnSpc>
                <a:spcPct val="100000"/>
              </a:lnSpc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  <a:tab pos="14179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Severity	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duration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irritant.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Nature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irritant.</a:t>
            </a:r>
            <a:endParaRPr sz="2400">
              <a:latin typeface="Carlito"/>
              <a:cs typeface="Carlito"/>
            </a:endParaRPr>
          </a:p>
          <a:p>
            <a:pPr marL="287020" marR="508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Health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condition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 or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pre-existing 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state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Apical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blood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flow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Local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anatomy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chamber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Host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defence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792226"/>
            <a:ext cx="22879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CLINICAL</a:t>
            </a:r>
            <a:r>
              <a:rPr sz="2400" spc="-95" dirty="0">
                <a:solidFill>
                  <a:srgbClr val="C00000"/>
                </a:solidFill>
                <a:latin typeface="Impact"/>
                <a:cs typeface="Impact"/>
              </a:rPr>
              <a:t> </a:t>
            </a:r>
            <a:r>
              <a:rPr sz="2400" spc="-15" dirty="0">
                <a:solidFill>
                  <a:srgbClr val="C00000"/>
                </a:solidFill>
                <a:latin typeface="Impact"/>
                <a:cs typeface="Impact"/>
              </a:rPr>
              <a:t>FEATURES</a:t>
            </a:r>
            <a:endParaRPr sz="2400">
              <a:latin typeface="Impact"/>
              <a:cs typeface="Impac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68982" y="1645665"/>
            <a:ext cx="55048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46810" algn="l"/>
                <a:tab pos="2040889" algn="l"/>
                <a:tab pos="3539490" algn="l"/>
                <a:tab pos="5022850" algn="l"/>
              </a:tabLst>
            </a:pPr>
            <a:r>
              <a:rPr sz="2400" spc="-50" dirty="0">
                <a:latin typeface="Carlito"/>
                <a:cs typeface="Carlito"/>
              </a:rPr>
              <a:t>f</a:t>
            </a:r>
            <a:r>
              <a:rPr sz="2400" spc="-25" dirty="0">
                <a:latin typeface="Carlito"/>
                <a:cs typeface="Carlito"/>
              </a:rPr>
              <a:t>a</a:t>
            </a:r>
            <a:r>
              <a:rPr sz="2400" dirty="0">
                <a:latin typeface="Carlito"/>
                <a:cs typeface="Carlito"/>
              </a:rPr>
              <a:t>t</a:t>
            </a:r>
            <a:r>
              <a:rPr sz="2400" spc="-15" dirty="0">
                <a:latin typeface="Carlito"/>
                <a:cs typeface="Carlito"/>
              </a:rPr>
              <a:t>i</a:t>
            </a:r>
            <a:r>
              <a:rPr sz="2400" dirty="0">
                <a:latin typeface="Carlito"/>
                <a:cs typeface="Carlito"/>
              </a:rPr>
              <a:t>gue,	chills,	</a:t>
            </a:r>
            <a:r>
              <a:rPr sz="2400" spc="-15" dirty="0">
                <a:latin typeface="Carlito"/>
                <a:cs typeface="Carlito"/>
              </a:rPr>
              <a:t>s</a:t>
            </a:r>
            <a:r>
              <a:rPr sz="2400" spc="-25" dirty="0">
                <a:latin typeface="Carlito"/>
                <a:cs typeface="Carlito"/>
              </a:rPr>
              <a:t>w</a:t>
            </a:r>
            <a:r>
              <a:rPr sz="2400" dirty="0">
                <a:latin typeface="Carlito"/>
                <a:cs typeface="Carlito"/>
              </a:rPr>
              <a:t>e</a:t>
            </a:r>
            <a:r>
              <a:rPr sz="2400" spc="-20" dirty="0">
                <a:latin typeface="Carlito"/>
                <a:cs typeface="Carlito"/>
              </a:rPr>
              <a:t>a</a:t>
            </a:r>
            <a:r>
              <a:rPr sz="2400" dirty="0">
                <a:latin typeface="Carlito"/>
                <a:cs typeface="Carlito"/>
              </a:rPr>
              <a:t>ting</a:t>
            </a:r>
            <a:r>
              <a:rPr sz="2400" spc="-5" dirty="0">
                <a:latin typeface="Carlito"/>
                <a:cs typeface="Carlito"/>
              </a:rPr>
              <a:t>s</a:t>
            </a:r>
            <a:r>
              <a:rPr sz="2400" dirty="0">
                <a:latin typeface="Carlito"/>
                <a:cs typeface="Carlito"/>
              </a:rPr>
              <a:t>,	</a:t>
            </a:r>
            <a:r>
              <a:rPr sz="2400" spc="-5" dirty="0">
                <a:latin typeface="Carlito"/>
                <a:cs typeface="Carlito"/>
              </a:rPr>
              <a:t>he</a:t>
            </a:r>
            <a:r>
              <a:rPr sz="2400" dirty="0">
                <a:latin typeface="Carlito"/>
                <a:cs typeface="Carlito"/>
              </a:rPr>
              <a:t>a</a:t>
            </a:r>
            <a:r>
              <a:rPr sz="2400" spc="-5" dirty="0">
                <a:latin typeface="Carlito"/>
                <a:cs typeface="Carlito"/>
              </a:rPr>
              <a:t>da</a:t>
            </a:r>
            <a:r>
              <a:rPr sz="2400" dirty="0">
                <a:latin typeface="Carlito"/>
                <a:cs typeface="Carlito"/>
              </a:rPr>
              <a:t>c</a:t>
            </a:r>
            <a:r>
              <a:rPr sz="2400" spc="-5" dirty="0">
                <a:latin typeface="Carlito"/>
                <a:cs typeface="Carlito"/>
              </a:rPr>
              <a:t>he</a:t>
            </a:r>
            <a:r>
              <a:rPr sz="2400" dirty="0">
                <a:latin typeface="Carlito"/>
                <a:cs typeface="Carlito"/>
              </a:rPr>
              <a:t>,	lo</a:t>
            </a:r>
            <a:r>
              <a:rPr sz="2400" spc="-10" dirty="0">
                <a:latin typeface="Carlito"/>
                <a:cs typeface="Carlito"/>
              </a:rPr>
              <a:t>s</a:t>
            </a:r>
            <a:r>
              <a:rPr sz="2400" dirty="0">
                <a:latin typeface="Carlito"/>
                <a:cs typeface="Carlito"/>
              </a:rPr>
              <a:t>s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89961" y="1279905"/>
            <a:ext cx="57372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  <a:tabLst>
                <a:tab pos="1275715" algn="l"/>
                <a:tab pos="2979420" algn="l"/>
                <a:tab pos="3832860" algn="l"/>
                <a:tab pos="5634990" algn="l"/>
              </a:tabLst>
            </a:pPr>
            <a:r>
              <a:rPr sz="2400" b="1" spc="-55" dirty="0">
                <a:latin typeface="Carlito"/>
                <a:cs typeface="Carlito"/>
              </a:rPr>
              <a:t>f</a:t>
            </a:r>
            <a:r>
              <a:rPr sz="2400" b="1" spc="-5" dirty="0">
                <a:latin typeface="Carlito"/>
                <a:cs typeface="Carlito"/>
              </a:rPr>
              <a:t>e</a:t>
            </a:r>
            <a:r>
              <a:rPr sz="2400" b="1" spc="-20" dirty="0">
                <a:latin typeface="Carlito"/>
                <a:cs typeface="Carlito"/>
              </a:rPr>
              <a:t>a</a:t>
            </a:r>
            <a:r>
              <a:rPr sz="2400" b="1" dirty="0">
                <a:latin typeface="Carlito"/>
                <a:cs typeface="Carlito"/>
              </a:rPr>
              <a:t>t</a:t>
            </a:r>
            <a:r>
              <a:rPr sz="2400" b="1" spc="-10" dirty="0">
                <a:latin typeface="Carlito"/>
                <a:cs typeface="Carlito"/>
              </a:rPr>
              <a:t>u</a:t>
            </a:r>
            <a:r>
              <a:rPr sz="2400" b="1" spc="-30" dirty="0">
                <a:latin typeface="Carlito"/>
                <a:cs typeface="Carlito"/>
              </a:rPr>
              <a:t>r</a:t>
            </a:r>
            <a:r>
              <a:rPr sz="2400" b="1" spc="-5" dirty="0">
                <a:latin typeface="Carlito"/>
                <a:cs typeface="Carlito"/>
              </a:rPr>
              <a:t>e</a:t>
            </a:r>
            <a:r>
              <a:rPr sz="2400" b="1" dirty="0">
                <a:latin typeface="Carlito"/>
                <a:cs typeface="Carlito"/>
              </a:rPr>
              <a:t>s	</a:t>
            </a:r>
            <a:r>
              <a:rPr sz="2400" spc="-180" dirty="0">
                <a:latin typeface="Arial"/>
                <a:cs typeface="Arial"/>
              </a:rPr>
              <a:t>→</a:t>
            </a:r>
            <a:r>
              <a:rPr sz="2400" spc="-35" dirty="0">
                <a:latin typeface="Arial"/>
                <a:cs typeface="Arial"/>
              </a:rPr>
              <a:t>i</a:t>
            </a:r>
            <a:r>
              <a:rPr sz="2400" spc="-90" dirty="0">
                <a:latin typeface="Arial"/>
                <a:cs typeface="Arial"/>
              </a:rPr>
              <a:t>nc</a:t>
            </a:r>
            <a:r>
              <a:rPr sz="2400" spc="-85" dirty="0">
                <a:latin typeface="Arial"/>
                <a:cs typeface="Arial"/>
              </a:rPr>
              <a:t>r</a:t>
            </a:r>
            <a:r>
              <a:rPr sz="2400" spc="-165" dirty="0">
                <a:latin typeface="Arial"/>
                <a:cs typeface="Arial"/>
              </a:rPr>
              <a:t>e</a:t>
            </a:r>
            <a:r>
              <a:rPr sz="2400" spc="-160" dirty="0">
                <a:latin typeface="Arial"/>
                <a:cs typeface="Arial"/>
              </a:rPr>
              <a:t>a</a:t>
            </a:r>
            <a:r>
              <a:rPr sz="2400" spc="-165" dirty="0">
                <a:latin typeface="Arial"/>
                <a:cs typeface="Arial"/>
              </a:rPr>
              <a:t>sed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Carlito"/>
                <a:cs typeface="Carlito"/>
              </a:rPr>
              <a:t>bod</a:t>
            </a:r>
            <a:r>
              <a:rPr sz="2400" dirty="0">
                <a:latin typeface="Carlito"/>
                <a:cs typeface="Carlito"/>
              </a:rPr>
              <a:t>y	</a:t>
            </a:r>
            <a:r>
              <a:rPr sz="2400" spc="-25" dirty="0">
                <a:latin typeface="Carlito"/>
                <a:cs typeface="Carlito"/>
              </a:rPr>
              <a:t>t</a:t>
            </a:r>
            <a:r>
              <a:rPr sz="2400" dirty="0">
                <a:latin typeface="Carlito"/>
                <a:cs typeface="Carlito"/>
              </a:rPr>
              <a:t>empe</a:t>
            </a:r>
            <a:r>
              <a:rPr sz="2400" spc="-45" dirty="0">
                <a:latin typeface="Carlito"/>
                <a:cs typeface="Carlito"/>
              </a:rPr>
              <a:t>r</a:t>
            </a:r>
            <a:r>
              <a:rPr sz="2400" spc="-25" dirty="0">
                <a:latin typeface="Carlito"/>
                <a:cs typeface="Carlito"/>
              </a:rPr>
              <a:t>a</a:t>
            </a:r>
            <a:r>
              <a:rPr sz="2400" dirty="0">
                <a:latin typeface="Carlito"/>
                <a:cs typeface="Carlito"/>
              </a:rPr>
              <a:t>tu</a:t>
            </a:r>
            <a:r>
              <a:rPr sz="2400" spc="-35" dirty="0">
                <a:latin typeface="Carlito"/>
                <a:cs typeface="Carlito"/>
              </a:rPr>
              <a:t>r</a:t>
            </a:r>
            <a:r>
              <a:rPr sz="2400" dirty="0">
                <a:latin typeface="Carlito"/>
                <a:cs typeface="Carlito"/>
              </a:rPr>
              <a:t>e	,</a:t>
            </a:r>
            <a:endParaRPr sz="2400">
              <a:latin typeface="Carlito"/>
              <a:cs typeface="Carlito"/>
            </a:endParaRPr>
          </a:p>
          <a:p>
            <a:pPr marR="5080" algn="r">
              <a:lnSpc>
                <a:spcPct val="100000"/>
              </a:lnSpc>
            </a:pPr>
            <a:r>
              <a:rPr sz="2400" spc="-10" dirty="0">
                <a:latin typeface="Carlito"/>
                <a:cs typeface="Carlito"/>
              </a:rPr>
              <a:t>of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1279905"/>
            <a:ext cx="175323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 marR="5080" indent="-610235">
              <a:lnSpc>
                <a:spcPct val="100000"/>
              </a:lnSpc>
              <a:spcBef>
                <a:spcPts val="100"/>
              </a:spcBef>
              <a:buClr>
                <a:srgbClr val="AC0000"/>
              </a:buClr>
              <a:buFont typeface="Wingdings"/>
              <a:buChar char=""/>
              <a:tabLst>
                <a:tab pos="622300" algn="l"/>
                <a:tab pos="622935" algn="l"/>
              </a:tabLst>
            </a:pPr>
            <a:r>
              <a:rPr sz="2400" b="1" spc="-35" dirty="0">
                <a:latin typeface="Carlito"/>
                <a:cs typeface="Carlito"/>
              </a:rPr>
              <a:t>S</a:t>
            </a:r>
            <a:r>
              <a:rPr sz="2400" b="1" spc="-10" dirty="0">
                <a:latin typeface="Carlito"/>
                <a:cs typeface="Carlito"/>
              </a:rPr>
              <a:t>y</a:t>
            </a:r>
            <a:r>
              <a:rPr sz="2400" b="1" spc="-25" dirty="0">
                <a:latin typeface="Carlito"/>
                <a:cs typeface="Carlito"/>
              </a:rPr>
              <a:t>s</a:t>
            </a:r>
            <a:r>
              <a:rPr sz="2400" b="1" spc="-30" dirty="0">
                <a:latin typeface="Carlito"/>
                <a:cs typeface="Carlito"/>
              </a:rPr>
              <a:t>t</a:t>
            </a:r>
            <a:r>
              <a:rPr sz="2400" b="1" spc="-5" dirty="0">
                <a:latin typeface="Carlito"/>
                <a:cs typeface="Carlito"/>
              </a:rPr>
              <a:t>e</a:t>
            </a:r>
            <a:r>
              <a:rPr sz="2400" b="1" spc="5" dirty="0">
                <a:latin typeface="Carlito"/>
                <a:cs typeface="Carlito"/>
              </a:rPr>
              <a:t>m</a:t>
            </a:r>
            <a:r>
              <a:rPr sz="2400" b="1" dirty="0">
                <a:latin typeface="Carlito"/>
                <a:cs typeface="Carlito"/>
              </a:rPr>
              <a:t>ic  </a:t>
            </a:r>
            <a:r>
              <a:rPr sz="2400" spc="-10" dirty="0">
                <a:latin typeface="Carlito"/>
                <a:cs typeface="Carlito"/>
              </a:rPr>
              <a:t>general  </a:t>
            </a:r>
            <a:r>
              <a:rPr sz="2400" dirty="0">
                <a:latin typeface="Carlito"/>
                <a:cs typeface="Carlito"/>
              </a:rPr>
              <a:t>appeti</a:t>
            </a:r>
            <a:r>
              <a:rPr sz="2400" spc="-30" dirty="0">
                <a:latin typeface="Carlito"/>
                <a:cs typeface="Carlito"/>
              </a:rPr>
              <a:t>t</a:t>
            </a:r>
            <a:r>
              <a:rPr sz="2400" spc="5" dirty="0">
                <a:latin typeface="Carlito"/>
                <a:cs typeface="Carlito"/>
              </a:rPr>
              <a:t>e</a:t>
            </a:r>
            <a:r>
              <a:rPr sz="2400" dirty="0"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2377567"/>
            <a:ext cx="7367905" cy="251333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622300" indent="-610235">
              <a:lnSpc>
                <a:spcPct val="100000"/>
              </a:lnSpc>
              <a:spcBef>
                <a:spcPts val="675"/>
              </a:spcBef>
              <a:buClr>
                <a:srgbClr val="AC0000"/>
              </a:buClr>
              <a:buFont typeface="Wingdings"/>
              <a:buChar char=""/>
              <a:tabLst>
                <a:tab pos="622300" algn="l"/>
                <a:tab pos="622935" algn="l"/>
                <a:tab pos="1776095" algn="l"/>
              </a:tabLst>
            </a:pPr>
            <a:r>
              <a:rPr sz="2400" spc="-10" dirty="0">
                <a:latin typeface="Carlito"/>
                <a:cs typeface="Carlito"/>
              </a:rPr>
              <a:t>Swelling	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5" dirty="0">
                <a:latin typeface="Carlito"/>
                <a:cs typeface="Carlito"/>
              </a:rPr>
              <a:t>because of </a:t>
            </a:r>
            <a:r>
              <a:rPr sz="2400" spc="-10" dirty="0">
                <a:latin typeface="Carlito"/>
                <a:cs typeface="Carlito"/>
              </a:rPr>
              <a:t>inflammatory</a:t>
            </a:r>
            <a:r>
              <a:rPr sz="2400" spc="-2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edema.</a:t>
            </a:r>
            <a:endParaRPr sz="2400">
              <a:latin typeface="Carlito"/>
              <a:cs typeface="Carlito"/>
            </a:endParaRPr>
          </a:p>
          <a:p>
            <a:pPr marL="286385" marR="5080" indent="-274320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dirty="0">
                <a:latin typeface="Carlito"/>
                <a:cs typeface="Carlito"/>
              </a:rPr>
              <a:t>If </a:t>
            </a:r>
            <a:r>
              <a:rPr sz="2400" spc="-5" dirty="0">
                <a:solidFill>
                  <a:srgbClr val="001F5F"/>
                </a:solidFill>
                <a:latin typeface="Carlito"/>
                <a:cs typeface="Carlito"/>
              </a:rPr>
              <a:t>superficial </a:t>
            </a:r>
            <a:r>
              <a:rPr sz="2400" dirty="0">
                <a:solidFill>
                  <a:srgbClr val="001F5F"/>
                </a:solidFill>
                <a:latin typeface="Carlito"/>
                <a:cs typeface="Carlito"/>
              </a:rPr>
              <a:t>tissue </a:t>
            </a:r>
            <a:r>
              <a:rPr sz="2400" spc="-5" dirty="0">
                <a:solidFill>
                  <a:srgbClr val="001F5F"/>
                </a:solidFill>
                <a:latin typeface="Carlito"/>
                <a:cs typeface="Carlito"/>
              </a:rPr>
              <a:t>space </a:t>
            </a:r>
            <a:r>
              <a:rPr sz="2400" spc="-15" dirty="0">
                <a:latin typeface="Carlito"/>
                <a:cs typeface="Carlito"/>
              </a:rPr>
              <a:t>involved- </a:t>
            </a:r>
            <a:r>
              <a:rPr sz="2400" spc="-5" dirty="0">
                <a:latin typeface="Carlito"/>
                <a:cs typeface="Carlito"/>
              </a:rPr>
              <a:t>skin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5" dirty="0">
                <a:latin typeface="Carlito"/>
                <a:cs typeface="Carlito"/>
              </a:rPr>
              <a:t>inflammed, has  </a:t>
            </a:r>
            <a:r>
              <a:rPr sz="2400" dirty="0">
                <a:latin typeface="Carlito"/>
                <a:cs typeface="Carlito"/>
              </a:rPr>
              <a:t>an </a:t>
            </a:r>
            <a:r>
              <a:rPr sz="2400" spc="-15" dirty="0">
                <a:latin typeface="Carlito"/>
                <a:cs typeface="Carlito"/>
              </a:rPr>
              <a:t>orange </a:t>
            </a:r>
            <a:r>
              <a:rPr sz="2400" spc="-5" dirty="0">
                <a:latin typeface="Carlito"/>
                <a:cs typeface="Carlito"/>
              </a:rPr>
              <a:t>peel appearance </a:t>
            </a:r>
            <a:r>
              <a:rPr sz="2400" dirty="0">
                <a:latin typeface="Carlito"/>
                <a:cs typeface="Carlito"/>
              </a:rPr>
              <a:t>and is </a:t>
            </a:r>
            <a:r>
              <a:rPr sz="2400" spc="-10" dirty="0">
                <a:latin typeface="Carlito"/>
                <a:cs typeface="Carlito"/>
              </a:rPr>
              <a:t>even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purplish</a:t>
            </a:r>
            <a:endParaRPr sz="2400">
              <a:latin typeface="Carlito"/>
              <a:cs typeface="Carlito"/>
            </a:endParaRPr>
          </a:p>
          <a:p>
            <a:pPr marL="286385" marR="277495" indent="-274320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dirty="0">
                <a:latin typeface="Carlito"/>
                <a:cs typeface="Carlito"/>
              </a:rPr>
              <a:t>If </a:t>
            </a:r>
            <a:r>
              <a:rPr sz="2400" spc="-10" dirty="0">
                <a:latin typeface="Carlito"/>
                <a:cs typeface="Carlito"/>
              </a:rPr>
              <a:t>spread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0" dirty="0">
                <a:latin typeface="Carlito"/>
                <a:cs typeface="Carlito"/>
              </a:rPr>
              <a:t>infection </a:t>
            </a:r>
            <a:r>
              <a:rPr sz="2400" dirty="0">
                <a:latin typeface="Carlito"/>
                <a:cs typeface="Carlito"/>
              </a:rPr>
              <a:t>in </a:t>
            </a:r>
            <a:r>
              <a:rPr sz="2400" spc="-5" dirty="0">
                <a:solidFill>
                  <a:srgbClr val="001F5F"/>
                </a:solidFill>
                <a:latin typeface="Carlito"/>
                <a:cs typeface="Carlito"/>
              </a:rPr>
              <a:t>deeper planes- </a:t>
            </a:r>
            <a:r>
              <a:rPr sz="2400" spc="-5" dirty="0">
                <a:latin typeface="Carlito"/>
                <a:cs typeface="Carlito"/>
              </a:rPr>
              <a:t>overlying skin </a:t>
            </a:r>
            <a:r>
              <a:rPr sz="2400" dirty="0">
                <a:latin typeface="Carlito"/>
                <a:cs typeface="Carlito"/>
              </a:rPr>
              <a:t>is  </a:t>
            </a:r>
            <a:r>
              <a:rPr sz="2400" spc="-5" dirty="0">
                <a:latin typeface="Carlito"/>
                <a:cs typeface="Carlito"/>
              </a:rPr>
              <a:t>normal</a:t>
            </a:r>
            <a:endParaRPr sz="2400">
              <a:latin typeface="Carlito"/>
              <a:cs typeface="Carlito"/>
            </a:endParaRPr>
          </a:p>
          <a:p>
            <a:pPr marL="287020" indent="-274320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020" algn="l"/>
              </a:tabLst>
            </a:pPr>
            <a:r>
              <a:rPr sz="2400" spc="-5" dirty="0">
                <a:latin typeface="Carlito"/>
                <a:cs typeface="Carlito"/>
              </a:rPr>
              <a:t>Regional lymphadenitis</a:t>
            </a:r>
            <a:r>
              <a:rPr sz="2400" spc="-4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present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502665"/>
            <a:ext cx="7163434" cy="50742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b="1" dirty="0">
                <a:solidFill>
                  <a:srgbClr val="001F5F"/>
                </a:solidFill>
                <a:latin typeface="Carlito"/>
                <a:cs typeface="Carlito"/>
              </a:rPr>
              <a:t>In</a:t>
            </a:r>
            <a:r>
              <a:rPr sz="2400" b="1" spc="-5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Carlito"/>
                <a:cs typeface="Carlito"/>
              </a:rPr>
              <a:t>maxilla-</a:t>
            </a:r>
            <a:endParaRPr sz="2400">
              <a:latin typeface="Carlito"/>
              <a:cs typeface="Carlito"/>
            </a:endParaRPr>
          </a:p>
          <a:p>
            <a:pPr marL="287020" marR="19558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25" dirty="0">
                <a:latin typeface="Carlito"/>
                <a:cs typeface="Carlito"/>
              </a:rPr>
              <a:t>Perforates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outer cortical </a:t>
            </a:r>
            <a:r>
              <a:rPr sz="2400" spc="-15" dirty="0">
                <a:latin typeface="Carlito"/>
                <a:cs typeface="Carlito"/>
              </a:rPr>
              <a:t>layer </a:t>
            </a:r>
            <a:r>
              <a:rPr sz="2400" spc="-5" dirty="0">
                <a:latin typeface="Carlito"/>
                <a:cs typeface="Carlito"/>
              </a:rPr>
              <a:t>of bone </a:t>
            </a:r>
            <a:r>
              <a:rPr sz="2400" spc="-10" dirty="0">
                <a:latin typeface="Carlito"/>
                <a:cs typeface="Carlito"/>
              </a:rPr>
              <a:t>above </a:t>
            </a:r>
            <a:r>
              <a:rPr sz="2400" dirty="0">
                <a:latin typeface="Carlito"/>
                <a:cs typeface="Carlito"/>
              </a:rPr>
              <a:t>the  </a:t>
            </a:r>
            <a:r>
              <a:rPr sz="2400" spc="-10" dirty="0">
                <a:latin typeface="Carlito"/>
                <a:cs typeface="Carlito"/>
              </a:rPr>
              <a:t>buccinator </a:t>
            </a:r>
            <a:r>
              <a:rPr sz="2400" spc="-15" dirty="0">
                <a:latin typeface="Carlito"/>
                <a:cs typeface="Carlito"/>
              </a:rPr>
              <a:t>attachment </a:t>
            </a:r>
            <a:r>
              <a:rPr sz="2400" spc="-229" dirty="0">
                <a:latin typeface="Arial"/>
                <a:cs typeface="Arial"/>
              </a:rPr>
              <a:t>→ </a:t>
            </a:r>
            <a:r>
              <a:rPr sz="2400" spc="-5" dirty="0">
                <a:latin typeface="Carlito"/>
                <a:cs typeface="Carlito"/>
              </a:rPr>
              <a:t>swelling </a:t>
            </a:r>
            <a:r>
              <a:rPr sz="2400" dirty="0">
                <a:latin typeface="Carlito"/>
                <a:cs typeface="Carlito"/>
              </a:rPr>
              <a:t>in the </a:t>
            </a:r>
            <a:r>
              <a:rPr sz="2400" spc="-5" dirty="0">
                <a:latin typeface="Carlito"/>
                <a:cs typeface="Carlito"/>
              </a:rPr>
              <a:t>upper half of 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face.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5" dirty="0">
                <a:latin typeface="Carlito"/>
                <a:cs typeface="Carlito"/>
              </a:rPr>
              <a:t>Extension </a:t>
            </a:r>
            <a:r>
              <a:rPr sz="2400" spc="-20" dirty="0">
                <a:latin typeface="Carlito"/>
                <a:cs typeface="Carlito"/>
              </a:rPr>
              <a:t>towards </a:t>
            </a:r>
            <a:r>
              <a:rPr sz="2400" spc="-65" dirty="0">
                <a:latin typeface="Carlito"/>
                <a:cs typeface="Carlito"/>
              </a:rPr>
              <a:t>eye</a:t>
            </a:r>
            <a:r>
              <a:rPr sz="2400" spc="-65" dirty="0">
                <a:latin typeface="Arial"/>
                <a:cs typeface="Arial"/>
              </a:rPr>
              <a:t>→ </a:t>
            </a:r>
            <a:r>
              <a:rPr sz="2400" spc="-15" dirty="0">
                <a:latin typeface="Carlito"/>
                <a:cs typeface="Carlito"/>
              </a:rPr>
              <a:t>cavernous </a:t>
            </a:r>
            <a:r>
              <a:rPr sz="2400" spc="-5" dirty="0">
                <a:latin typeface="Carlito"/>
                <a:cs typeface="Carlito"/>
              </a:rPr>
              <a:t>sinus</a:t>
            </a:r>
            <a:r>
              <a:rPr sz="2400" spc="-7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thrombosis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buClr>
                <a:srgbClr val="AC0000"/>
              </a:buClr>
              <a:buFont typeface="Wingdings"/>
              <a:buChar char=""/>
            </a:pPr>
            <a:endParaRPr sz="33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solidFill>
                  <a:srgbClr val="001F5F"/>
                </a:solidFill>
                <a:latin typeface="Carlito"/>
                <a:cs typeface="Carlito"/>
              </a:rPr>
              <a:t>In</a:t>
            </a:r>
            <a:r>
              <a:rPr sz="2400" b="1" spc="-90" dirty="0">
                <a:solidFill>
                  <a:srgbClr val="001F5F"/>
                </a:solidFill>
                <a:latin typeface="Carlito"/>
                <a:cs typeface="Carlito"/>
              </a:rPr>
              <a:t> </a:t>
            </a:r>
            <a:r>
              <a:rPr sz="2400" b="1" spc="-5" dirty="0">
                <a:solidFill>
                  <a:srgbClr val="001F5F"/>
                </a:solidFill>
                <a:latin typeface="Carlito"/>
                <a:cs typeface="Carlito"/>
              </a:rPr>
              <a:t>mandible-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20" dirty="0">
                <a:latin typeface="Carlito"/>
                <a:cs typeface="Carlito"/>
              </a:rPr>
              <a:t>Perforates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outer cortical </a:t>
            </a:r>
            <a:r>
              <a:rPr sz="2400" spc="-15" dirty="0">
                <a:latin typeface="Carlito"/>
                <a:cs typeface="Carlito"/>
              </a:rPr>
              <a:t>plate </a:t>
            </a:r>
            <a:r>
              <a:rPr sz="2400" spc="-10" dirty="0">
                <a:latin typeface="Carlito"/>
                <a:cs typeface="Carlito"/>
              </a:rPr>
              <a:t>below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buccinator</a:t>
            </a:r>
            <a:endParaRPr sz="2400">
              <a:latin typeface="Carlito"/>
              <a:cs typeface="Carlito"/>
            </a:endParaRPr>
          </a:p>
          <a:p>
            <a:pPr marL="287020">
              <a:lnSpc>
                <a:spcPct val="100000"/>
              </a:lnSpc>
            </a:pPr>
            <a:r>
              <a:rPr sz="2400" spc="-15" dirty="0">
                <a:latin typeface="Carlito"/>
                <a:cs typeface="Carlito"/>
              </a:rPr>
              <a:t>attachment </a:t>
            </a:r>
            <a:r>
              <a:rPr sz="2400" spc="-229" dirty="0">
                <a:latin typeface="Arial"/>
                <a:cs typeface="Arial"/>
              </a:rPr>
              <a:t>→ </a:t>
            </a:r>
            <a:r>
              <a:rPr sz="2400" spc="-5" dirty="0">
                <a:latin typeface="Carlito"/>
                <a:cs typeface="Carlito"/>
              </a:rPr>
              <a:t>swelling </a:t>
            </a:r>
            <a:r>
              <a:rPr sz="2400" dirty="0">
                <a:latin typeface="Carlito"/>
                <a:cs typeface="Carlito"/>
              </a:rPr>
              <a:t>in </a:t>
            </a: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lower </a:t>
            </a:r>
            <a:r>
              <a:rPr sz="2400" spc="-5" dirty="0">
                <a:latin typeface="Carlito"/>
                <a:cs typeface="Carlito"/>
              </a:rPr>
              <a:t>half of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114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face.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latin typeface="Carlito"/>
                <a:cs typeface="Carlito"/>
              </a:rPr>
              <a:t>Spread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dirty="0">
                <a:latin typeface="Carlito"/>
                <a:cs typeface="Carlito"/>
              </a:rPr>
              <a:t>cervical tissue </a:t>
            </a:r>
            <a:r>
              <a:rPr sz="2400" spc="-5" dirty="0">
                <a:latin typeface="Carlito"/>
                <a:cs typeface="Carlito"/>
              </a:rPr>
              <a:t>cause </a:t>
            </a:r>
            <a:r>
              <a:rPr sz="2400" spc="-15" dirty="0">
                <a:latin typeface="Carlito"/>
                <a:cs typeface="Carlito"/>
              </a:rPr>
              <a:t>respiratory</a:t>
            </a:r>
            <a:r>
              <a:rPr sz="2400" spc="-40" dirty="0">
                <a:latin typeface="Carlito"/>
                <a:cs typeface="Carlito"/>
              </a:rPr>
              <a:t> </a:t>
            </a:r>
            <a:r>
              <a:rPr sz="2400" spc="-15" dirty="0">
                <a:latin typeface="Carlito"/>
                <a:cs typeface="Carlito"/>
              </a:rPr>
              <a:t>discomfort</a:t>
            </a:r>
            <a:endParaRPr sz="24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C0000"/>
              </a:buClr>
              <a:buFont typeface="Wingdings"/>
              <a:buChar char=""/>
            </a:pPr>
            <a:endParaRPr sz="33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buClr>
                <a:srgbClr val="AC0000"/>
              </a:buClr>
              <a:buFont typeface="Wingdings"/>
              <a:buChar char=""/>
              <a:tabLst>
                <a:tab pos="287655" algn="l"/>
              </a:tabLst>
            </a:pPr>
            <a:r>
              <a:rPr sz="2400" spc="-10" dirty="0">
                <a:latin typeface="Carlito"/>
                <a:cs typeface="Carlito"/>
              </a:rPr>
              <a:t>Facial </a:t>
            </a:r>
            <a:r>
              <a:rPr sz="2400" spc="-5" dirty="0">
                <a:latin typeface="Carlito"/>
                <a:cs typeface="Carlito"/>
              </a:rPr>
              <a:t>abscess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5" dirty="0">
                <a:latin typeface="Carlito"/>
                <a:cs typeface="Carlito"/>
              </a:rPr>
              <a:t>Fistulous </a:t>
            </a:r>
            <a:r>
              <a:rPr sz="2400" spc="-10" dirty="0">
                <a:latin typeface="Carlito"/>
                <a:cs typeface="Carlito"/>
              </a:rPr>
              <a:t>tract </a:t>
            </a:r>
            <a:r>
              <a:rPr sz="2400" spc="-15" dirty="0">
                <a:latin typeface="Carlito"/>
                <a:cs typeface="Carlito"/>
              </a:rPr>
              <a:t>may</a:t>
            </a:r>
            <a:r>
              <a:rPr sz="2400" spc="-8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occur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04800" y="685800"/>
            <a:ext cx="7954009" cy="5372100"/>
            <a:chOff x="304800" y="685800"/>
            <a:chExt cx="7954009" cy="5372100"/>
          </a:xfrm>
        </p:grpSpPr>
        <p:sp>
          <p:nvSpPr>
            <p:cNvPr id="3" name="object 3"/>
            <p:cNvSpPr/>
            <p:nvPr/>
          </p:nvSpPr>
          <p:spPr>
            <a:xfrm>
              <a:off x="304800" y="685800"/>
              <a:ext cx="4027932" cy="28194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343400" y="3352800"/>
              <a:ext cx="3915155" cy="27051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0739" y="563626"/>
            <a:ext cx="27635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Impact"/>
                <a:cs typeface="Impact"/>
              </a:rPr>
              <a:t>HISTOLOGICAL</a:t>
            </a:r>
            <a:r>
              <a:rPr spc="-55" dirty="0">
                <a:latin typeface="Impact"/>
                <a:cs typeface="Impact"/>
              </a:rPr>
              <a:t> </a:t>
            </a:r>
            <a:r>
              <a:rPr spc="-20" dirty="0">
                <a:latin typeface="Impact"/>
                <a:cs typeface="Impact"/>
              </a:rPr>
              <a:t>FEATURE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0739" y="2112390"/>
            <a:ext cx="7388225" cy="1927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955" algn="just">
              <a:lnSpc>
                <a:spcPct val="100000"/>
              </a:lnSpc>
              <a:spcBef>
                <a:spcPts val="100"/>
              </a:spcBef>
              <a:buClr>
                <a:srgbClr val="AC0000"/>
              </a:buClr>
              <a:buFont typeface="Arial"/>
              <a:buChar char="•"/>
              <a:tabLst>
                <a:tab pos="287655" algn="l"/>
              </a:tabLst>
            </a:pPr>
            <a:r>
              <a:rPr sz="2400" dirty="0">
                <a:latin typeface="Carlito"/>
                <a:cs typeface="Carlito"/>
              </a:rPr>
              <a:t>A </a:t>
            </a:r>
            <a:r>
              <a:rPr sz="2400" spc="-10" dirty="0">
                <a:latin typeface="Carlito"/>
                <a:cs typeface="Carlito"/>
              </a:rPr>
              <a:t>microscopic </a:t>
            </a:r>
            <a:r>
              <a:rPr sz="2400" spc="-5" dirty="0">
                <a:latin typeface="Carlito"/>
                <a:cs typeface="Carlito"/>
              </a:rPr>
              <a:t>section </a:t>
            </a:r>
            <a:r>
              <a:rPr sz="2400" spc="-10" dirty="0">
                <a:latin typeface="Carlito"/>
                <a:cs typeface="Carlito"/>
              </a:rPr>
              <a:t>through </a:t>
            </a:r>
            <a:r>
              <a:rPr sz="2400" dirty="0">
                <a:latin typeface="Carlito"/>
                <a:cs typeface="Carlito"/>
              </a:rPr>
              <a:t>an </a:t>
            </a:r>
            <a:r>
              <a:rPr sz="2400" spc="-10" dirty="0">
                <a:latin typeface="Carlito"/>
                <a:cs typeface="Carlito"/>
              </a:rPr>
              <a:t>area </a:t>
            </a:r>
            <a:r>
              <a:rPr sz="2400" spc="-5" dirty="0">
                <a:latin typeface="Carlito"/>
                <a:cs typeface="Carlito"/>
              </a:rPr>
              <a:t>of cellulitis </a:t>
            </a:r>
            <a:r>
              <a:rPr sz="2400" spc="-15" dirty="0">
                <a:latin typeface="Carlito"/>
                <a:cs typeface="Carlito"/>
              </a:rPr>
              <a:t>shows 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10" dirty="0">
                <a:latin typeface="Carlito"/>
                <a:cs typeface="Carlito"/>
              </a:rPr>
              <a:t>diffuse exudation </a:t>
            </a:r>
            <a:r>
              <a:rPr sz="2400" spc="-5" dirty="0">
                <a:latin typeface="Carlito"/>
                <a:cs typeface="Carlito"/>
              </a:rPr>
              <a:t>of polymorphoneuclear </a:t>
            </a:r>
            <a:r>
              <a:rPr sz="2400" spc="-15" dirty="0">
                <a:latin typeface="Carlito"/>
                <a:cs typeface="Carlito"/>
              </a:rPr>
              <a:t>leukocyte  </a:t>
            </a:r>
            <a:r>
              <a:rPr sz="2400" dirty="0">
                <a:latin typeface="Carlito"/>
                <a:cs typeface="Carlito"/>
              </a:rPr>
              <a:t>and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lymphocyte.</a:t>
            </a:r>
            <a:endParaRPr sz="2400">
              <a:latin typeface="Carlito"/>
              <a:cs typeface="Carlito"/>
            </a:endParaRPr>
          </a:p>
          <a:p>
            <a:pPr marL="287020" indent="-274955" algn="just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Arial"/>
              <a:buChar char="•"/>
              <a:tabLst>
                <a:tab pos="287655" algn="l"/>
              </a:tabLst>
            </a:pPr>
            <a:r>
              <a:rPr sz="2400" spc="-10" dirty="0">
                <a:latin typeface="Carlito"/>
                <a:cs typeface="Carlito"/>
              </a:rPr>
              <a:t>Considerable</a:t>
            </a:r>
            <a:r>
              <a:rPr sz="2400" spc="28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serous</a:t>
            </a:r>
            <a:r>
              <a:rPr sz="2400" spc="27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fluid</a:t>
            </a:r>
            <a:r>
              <a:rPr sz="2400" spc="28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and</a:t>
            </a:r>
            <a:r>
              <a:rPr sz="2400" spc="27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fibrins</a:t>
            </a:r>
            <a:r>
              <a:rPr sz="2400" spc="265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causing</a:t>
            </a:r>
            <a:r>
              <a:rPr sz="2400" spc="26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separation</a:t>
            </a:r>
            <a:endParaRPr sz="2400">
              <a:latin typeface="Carlito"/>
              <a:cs typeface="Carlito"/>
            </a:endParaRPr>
          </a:p>
          <a:p>
            <a:pPr marL="287020" algn="just">
              <a:lnSpc>
                <a:spcPct val="100000"/>
              </a:lnSpc>
            </a:pP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0" dirty="0">
                <a:latin typeface="Carlito"/>
                <a:cs typeface="Carlito"/>
              </a:rPr>
              <a:t>connective </a:t>
            </a:r>
            <a:r>
              <a:rPr sz="2400" dirty="0">
                <a:latin typeface="Carlito"/>
                <a:cs typeface="Carlito"/>
              </a:rPr>
              <a:t>tissue and muscle </a:t>
            </a:r>
            <a:r>
              <a:rPr sz="2400" spc="-10" dirty="0">
                <a:latin typeface="Carlito"/>
                <a:cs typeface="Carlito"/>
              </a:rPr>
              <a:t>fibres.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792226"/>
            <a:ext cx="18065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solidFill>
                  <a:srgbClr val="C00000"/>
                </a:solidFill>
                <a:latin typeface="Impact"/>
                <a:cs typeface="Impact"/>
              </a:rPr>
              <a:t>COMPLICATION</a:t>
            </a:r>
            <a:endParaRPr sz="2400">
              <a:latin typeface="Impact"/>
              <a:cs typeface="Impac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40739" y="2284603"/>
            <a:ext cx="3757929" cy="1635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100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spc="-10" dirty="0">
                <a:latin typeface="Carlito"/>
                <a:cs typeface="Carlito"/>
              </a:rPr>
              <a:t>Cavernous </a:t>
            </a:r>
            <a:r>
              <a:rPr sz="2400" spc="-5" dirty="0">
                <a:latin typeface="Carlito"/>
                <a:cs typeface="Carlito"/>
              </a:rPr>
              <a:t>sinus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thrombosis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2014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spc="-5" dirty="0">
                <a:latin typeface="Carlito"/>
                <a:cs typeface="Carlito"/>
              </a:rPr>
              <a:t>Ludwigs</a:t>
            </a:r>
            <a:r>
              <a:rPr sz="2400" spc="-10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Angina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2014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spc="-10" dirty="0">
                <a:latin typeface="Carlito"/>
                <a:cs typeface="Carlito"/>
              </a:rPr>
              <a:t>Facial</a:t>
            </a:r>
            <a:r>
              <a:rPr sz="2400" spc="-30" dirty="0">
                <a:latin typeface="Carlito"/>
                <a:cs typeface="Carlito"/>
              </a:rPr>
              <a:t> </a:t>
            </a:r>
            <a:r>
              <a:rPr sz="2400" spc="-5" dirty="0">
                <a:latin typeface="Carlito"/>
                <a:cs typeface="Carlito"/>
              </a:rPr>
              <a:t>abscess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868426"/>
            <a:ext cx="6823709" cy="2376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>
                <a:solidFill>
                  <a:srgbClr val="C00000"/>
                </a:solidFill>
                <a:latin typeface="Impact"/>
                <a:cs typeface="Impact"/>
              </a:rPr>
              <a:t>TREATMENT</a:t>
            </a:r>
            <a:endParaRPr sz="2400">
              <a:latin typeface="Impact"/>
              <a:cs typeface="Impact"/>
            </a:endParaRPr>
          </a:p>
          <a:p>
            <a:pPr marL="287020" indent="-274955">
              <a:lnSpc>
                <a:spcPct val="100000"/>
              </a:lnSpc>
              <a:spcBef>
                <a:spcPts val="2375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spc="-5" dirty="0">
                <a:latin typeface="Carlito"/>
                <a:cs typeface="Carlito"/>
              </a:rPr>
              <a:t>Antibiotics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spc="-10" dirty="0">
                <a:latin typeface="Carlito"/>
                <a:cs typeface="Carlito"/>
              </a:rPr>
              <a:t>Antianaerobics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spc="-15" dirty="0">
                <a:latin typeface="Carlito"/>
                <a:cs typeface="Carlito"/>
              </a:rPr>
              <a:t>Removal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5" dirty="0">
                <a:latin typeface="Carlito"/>
                <a:cs typeface="Carlito"/>
              </a:rPr>
              <a:t>cause of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1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infection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spc="-114" dirty="0">
                <a:latin typeface="Carlito"/>
                <a:cs typeface="Carlito"/>
              </a:rPr>
              <a:t>To </a:t>
            </a:r>
            <a:r>
              <a:rPr sz="2400" spc="-15" dirty="0">
                <a:latin typeface="Carlito"/>
                <a:cs typeface="Carlito"/>
              </a:rPr>
              <a:t>avoid </a:t>
            </a:r>
            <a:r>
              <a:rPr sz="2400" dirty="0">
                <a:latin typeface="Carlito"/>
                <a:cs typeface="Carlito"/>
              </a:rPr>
              <a:t>massaging the </a:t>
            </a:r>
            <a:r>
              <a:rPr sz="2400" spc="-15" dirty="0">
                <a:latin typeface="Carlito"/>
                <a:cs typeface="Carlito"/>
              </a:rPr>
              <a:t>affected </a:t>
            </a:r>
            <a:r>
              <a:rPr sz="2400" spc="-10" dirty="0">
                <a:latin typeface="Carlito"/>
                <a:cs typeface="Carlito"/>
              </a:rPr>
              <a:t>area </a:t>
            </a:r>
            <a:r>
              <a:rPr sz="2400" spc="-15" dirty="0">
                <a:latin typeface="Carlito"/>
                <a:cs typeface="Carlito"/>
              </a:rPr>
              <a:t>to avoid</a:t>
            </a:r>
            <a:r>
              <a:rPr sz="2400" spc="4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spread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386842"/>
            <a:ext cx="7387590" cy="4184015"/>
          </a:xfrm>
          <a:prstGeom prst="rect">
            <a:avLst/>
          </a:prstGeom>
        </p:spPr>
        <p:txBody>
          <a:bodyPr vert="horz" wrap="square" lIns="0" tIns="189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90"/>
              </a:spcBef>
            </a:pP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CONCLUSION</a:t>
            </a:r>
            <a:endParaRPr sz="2400">
              <a:latin typeface="Impact"/>
              <a:cs typeface="Impact"/>
            </a:endParaRPr>
          </a:p>
          <a:p>
            <a:pPr marL="355600" marR="5080" indent="-343535" algn="just">
              <a:lnSpc>
                <a:spcPct val="100000"/>
              </a:lnSpc>
              <a:spcBef>
                <a:spcPts val="1395"/>
              </a:spcBef>
              <a:buClr>
                <a:srgbClr val="AC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spc="-10" dirty="0">
                <a:latin typeface="Carlito"/>
                <a:cs typeface="Carlito"/>
              </a:rPr>
              <a:t>Establishment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0" dirty="0">
                <a:latin typeface="Carlito"/>
                <a:cs typeface="Carlito"/>
              </a:rPr>
              <a:t>proper </a:t>
            </a:r>
            <a:r>
              <a:rPr sz="2400" spc="-5" dirty="0">
                <a:latin typeface="Carlito"/>
                <a:cs typeface="Carlito"/>
              </a:rPr>
              <a:t>diagnosis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5" dirty="0">
                <a:latin typeface="Carlito"/>
                <a:cs typeface="Carlito"/>
              </a:rPr>
              <a:t>utmost  </a:t>
            </a:r>
            <a:r>
              <a:rPr sz="2400" spc="-5" dirty="0">
                <a:latin typeface="Carlito"/>
                <a:cs typeface="Carlito"/>
              </a:rPr>
              <a:t>importance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carry out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5" dirty="0">
                <a:latin typeface="Carlito"/>
                <a:cs typeface="Carlito"/>
              </a:rPr>
              <a:t>effective </a:t>
            </a:r>
            <a:r>
              <a:rPr sz="2400" spc="-5" dirty="0">
                <a:latin typeface="Carlito"/>
                <a:cs typeface="Carlito"/>
              </a:rPr>
              <a:t>clinical </a:t>
            </a:r>
            <a:r>
              <a:rPr sz="2400" spc="-15" dirty="0">
                <a:latin typeface="Carlito"/>
                <a:cs typeface="Carlito"/>
              </a:rPr>
              <a:t>procedure  </a:t>
            </a:r>
            <a:r>
              <a:rPr sz="2400" spc="-20" dirty="0">
                <a:latin typeface="Carlito"/>
                <a:cs typeface="Carlito"/>
              </a:rPr>
              <a:t>for </a:t>
            </a:r>
            <a:r>
              <a:rPr sz="2400" spc="-5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benefit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0" dirty="0">
                <a:latin typeface="Carlito"/>
                <a:cs typeface="Carlito"/>
              </a:rPr>
              <a:t>patient</a:t>
            </a:r>
            <a:r>
              <a:rPr sz="2400" spc="1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.</a:t>
            </a:r>
            <a:endParaRPr sz="2400">
              <a:latin typeface="Carlito"/>
              <a:cs typeface="Carlito"/>
            </a:endParaRPr>
          </a:p>
          <a:p>
            <a:pPr marL="355600" marR="6350" indent="-343535" algn="just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356235" algn="l"/>
              </a:tabLst>
            </a:pPr>
            <a:r>
              <a:rPr sz="2400" spc="-10" dirty="0">
                <a:latin typeface="Carlito"/>
                <a:cs typeface="Carlito"/>
              </a:rPr>
              <a:t>Review </a:t>
            </a:r>
            <a:r>
              <a:rPr sz="2400" spc="-15" dirty="0">
                <a:latin typeface="Carlito"/>
                <a:cs typeface="Carlito"/>
              </a:rPr>
              <a:t>after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treatment </a:t>
            </a:r>
            <a:r>
              <a:rPr sz="2400" dirty="0">
                <a:latin typeface="Carlito"/>
                <a:cs typeface="Carlito"/>
              </a:rPr>
              <a:t>is also </a:t>
            </a:r>
            <a:r>
              <a:rPr sz="2400" spc="-15" dirty="0">
                <a:latin typeface="Carlito"/>
                <a:cs typeface="Carlito"/>
              </a:rPr>
              <a:t>to </a:t>
            </a:r>
            <a:r>
              <a:rPr sz="2400" spc="-5" dirty="0">
                <a:latin typeface="Carlito"/>
                <a:cs typeface="Carlito"/>
              </a:rPr>
              <a:t>be </a:t>
            </a:r>
            <a:r>
              <a:rPr sz="2400" spc="-10" dirty="0">
                <a:latin typeface="Carlito"/>
                <a:cs typeface="Carlito"/>
              </a:rPr>
              <a:t>given  </a:t>
            </a:r>
            <a:r>
              <a:rPr sz="2400" spc="-5" dirty="0">
                <a:latin typeface="Carlito"/>
                <a:cs typeface="Carlito"/>
              </a:rPr>
              <a:t>importance</a:t>
            </a:r>
            <a:endParaRPr sz="2400">
              <a:latin typeface="Carlito"/>
              <a:cs typeface="Carlito"/>
            </a:endParaRPr>
          </a:p>
          <a:p>
            <a:pPr marL="355600" marR="6350" indent="-343535" algn="just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Wingdings"/>
              <a:buChar char=""/>
              <a:tabLst>
                <a:tab pos="424815" algn="l"/>
              </a:tabLst>
            </a:pPr>
            <a:r>
              <a:rPr dirty="0"/>
              <a:t>	</a:t>
            </a:r>
            <a:r>
              <a:rPr sz="2400" spc="-5" dirty="0">
                <a:latin typeface="Carlito"/>
                <a:cs typeface="Carlito"/>
              </a:rPr>
              <a:t>It </a:t>
            </a:r>
            <a:r>
              <a:rPr sz="2400" dirty="0">
                <a:latin typeface="Carlito"/>
                <a:cs typeface="Carlito"/>
              </a:rPr>
              <a:t>is </a:t>
            </a:r>
            <a:r>
              <a:rPr sz="2400" spc="-5" dirty="0">
                <a:latin typeface="Carlito"/>
                <a:cs typeface="Carlito"/>
              </a:rPr>
              <a:t>essential that </a:t>
            </a:r>
            <a:r>
              <a:rPr sz="2400" spc="-15" dirty="0">
                <a:latin typeface="Carlito"/>
                <a:cs typeface="Carlito"/>
              </a:rPr>
              <a:t>we understand </a:t>
            </a:r>
            <a:r>
              <a:rPr sz="2400" spc="-10" dirty="0">
                <a:latin typeface="Carlito"/>
                <a:cs typeface="Carlito"/>
              </a:rPr>
              <a:t>the </a:t>
            </a:r>
            <a:r>
              <a:rPr sz="2400" spc="-15" dirty="0">
                <a:latin typeface="Carlito"/>
                <a:cs typeface="Carlito"/>
              </a:rPr>
              <a:t>progressive nature  </a:t>
            </a:r>
            <a:r>
              <a:rPr sz="2400" spc="-5" dirty="0">
                <a:latin typeface="Carlito"/>
                <a:cs typeface="Carlito"/>
              </a:rPr>
              <a:t>of the periapical </a:t>
            </a:r>
            <a:r>
              <a:rPr sz="2400" spc="-10" dirty="0">
                <a:latin typeface="Carlito"/>
                <a:cs typeface="Carlito"/>
              </a:rPr>
              <a:t>disease process </a:t>
            </a:r>
            <a:r>
              <a:rPr sz="2400" dirty="0">
                <a:latin typeface="Carlito"/>
                <a:cs typeface="Carlito"/>
              </a:rPr>
              <a:t>as </a:t>
            </a:r>
            <a:r>
              <a:rPr sz="2400" spc="-10" dirty="0">
                <a:latin typeface="Carlito"/>
                <a:cs typeface="Carlito"/>
              </a:rPr>
              <a:t>well </a:t>
            </a:r>
            <a:r>
              <a:rPr sz="2400" dirty="0">
                <a:latin typeface="Carlito"/>
                <a:cs typeface="Carlito"/>
              </a:rPr>
              <a:t>as </a:t>
            </a:r>
            <a:r>
              <a:rPr sz="2400" spc="-10" dirty="0">
                <a:latin typeface="Carlito"/>
                <a:cs typeface="Carlito"/>
              </a:rPr>
              <a:t>how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20" dirty="0">
                <a:latin typeface="Carlito"/>
                <a:cs typeface="Carlito"/>
              </a:rPr>
              <a:t>why 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0" dirty="0">
                <a:latin typeface="Carlito"/>
                <a:cs typeface="Carlito"/>
              </a:rPr>
              <a:t>various </a:t>
            </a:r>
            <a:r>
              <a:rPr sz="2400" spc="-15" dirty="0">
                <a:latin typeface="Carlito"/>
                <a:cs typeface="Carlito"/>
              </a:rPr>
              <a:t>stages </a:t>
            </a:r>
            <a:r>
              <a:rPr sz="2400" spc="-5" dirty="0">
                <a:latin typeface="Carlito"/>
                <a:cs typeface="Carlito"/>
              </a:rPr>
              <a:t>occur so they </a:t>
            </a:r>
            <a:r>
              <a:rPr sz="2400" spc="-10" dirty="0">
                <a:latin typeface="Carlito"/>
                <a:cs typeface="Carlito"/>
              </a:rPr>
              <a:t>can </a:t>
            </a:r>
            <a:r>
              <a:rPr sz="2400" spc="-5" dirty="0">
                <a:latin typeface="Carlito"/>
                <a:cs typeface="Carlito"/>
              </a:rPr>
              <a:t>be </a:t>
            </a:r>
            <a:r>
              <a:rPr sz="2400" spc="-10" dirty="0">
                <a:latin typeface="Carlito"/>
                <a:cs typeface="Carlito"/>
              </a:rPr>
              <a:t>diagnosed </a:t>
            </a:r>
            <a:r>
              <a:rPr sz="2400" dirty="0">
                <a:latin typeface="Carlito"/>
                <a:cs typeface="Carlito"/>
              </a:rPr>
              <a:t>and  </a:t>
            </a:r>
            <a:r>
              <a:rPr sz="2400" spc="-5" dirty="0">
                <a:latin typeface="Carlito"/>
                <a:cs typeface="Carlito"/>
              </a:rPr>
              <a:t>managed</a:t>
            </a:r>
            <a:r>
              <a:rPr sz="2400" spc="-20" dirty="0">
                <a:latin typeface="Carlito"/>
                <a:cs typeface="Carlito"/>
              </a:rPr>
              <a:t> appropriately.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2640" y="655065"/>
            <a:ext cx="7464425" cy="444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Refer</a:t>
            </a:r>
            <a:r>
              <a:rPr lang="en-IN" sz="2400" dirty="0" err="1">
                <a:solidFill>
                  <a:srgbClr val="C00000"/>
                </a:solidFill>
                <a:latin typeface="Impact"/>
                <a:cs typeface="Impact"/>
              </a:rPr>
              <a:t>ences</a:t>
            </a:r>
            <a:endParaRPr sz="2400" dirty="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000" dirty="0">
              <a:latin typeface="Impact"/>
              <a:cs typeface="Impact"/>
            </a:endParaRPr>
          </a:p>
          <a:p>
            <a:pPr marL="325120" marR="46990" indent="-274955">
              <a:lnSpc>
                <a:spcPct val="100000"/>
              </a:lnSpc>
              <a:buClr>
                <a:srgbClr val="AC0000"/>
              </a:buClr>
              <a:buFont typeface="Arial"/>
              <a:buChar char="•"/>
              <a:tabLst>
                <a:tab pos="325120" algn="l"/>
                <a:tab pos="325755" algn="l"/>
              </a:tabLst>
            </a:pPr>
            <a:r>
              <a:rPr sz="2400" dirty="0">
                <a:latin typeface="Carlito"/>
                <a:cs typeface="Carlito"/>
              </a:rPr>
              <a:t>R </a:t>
            </a:r>
            <a:r>
              <a:rPr sz="2400" spc="-10" dirty="0">
                <a:latin typeface="Carlito"/>
                <a:cs typeface="Carlito"/>
              </a:rPr>
              <a:t>Rajendran, </a:t>
            </a:r>
            <a:r>
              <a:rPr sz="2400" dirty="0">
                <a:latin typeface="Carlito"/>
                <a:cs typeface="Carlito"/>
              </a:rPr>
              <a:t>B </a:t>
            </a:r>
            <a:r>
              <a:rPr sz="2400" spc="-10" dirty="0">
                <a:latin typeface="Carlito"/>
                <a:cs typeface="Carlito"/>
              </a:rPr>
              <a:t>Sivapathasundaram. </a:t>
            </a:r>
            <a:r>
              <a:rPr sz="2400" spc="-20" dirty="0">
                <a:latin typeface="Carlito"/>
                <a:cs typeface="Carlito"/>
              </a:rPr>
              <a:t>Shafers </a:t>
            </a:r>
            <a:r>
              <a:rPr sz="2400" spc="-15" dirty="0">
                <a:latin typeface="Carlito"/>
                <a:cs typeface="Carlito"/>
              </a:rPr>
              <a:t>textbook </a:t>
            </a:r>
            <a:r>
              <a:rPr sz="2400" spc="-10" dirty="0">
                <a:latin typeface="Carlito"/>
                <a:cs typeface="Carlito"/>
              </a:rPr>
              <a:t>of  </a:t>
            </a:r>
            <a:r>
              <a:rPr sz="2400" spc="-15" dirty="0">
                <a:latin typeface="Carlito"/>
                <a:cs typeface="Carlito"/>
              </a:rPr>
              <a:t>oral </a:t>
            </a:r>
            <a:r>
              <a:rPr sz="2400" spc="-5" dirty="0">
                <a:latin typeface="Carlito"/>
                <a:cs typeface="Carlito"/>
              </a:rPr>
              <a:t>pathology 6</a:t>
            </a:r>
            <a:r>
              <a:rPr sz="2400" spc="-7" baseline="24305" dirty="0">
                <a:latin typeface="Carlito"/>
                <a:cs typeface="Carlito"/>
              </a:rPr>
              <a:t>th</a:t>
            </a:r>
            <a:r>
              <a:rPr sz="2400" spc="240" baseline="2430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ed</a:t>
            </a:r>
          </a:p>
          <a:p>
            <a:pPr marL="325120" marR="45085" indent="-274955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Arial"/>
              <a:buChar char="•"/>
              <a:tabLst>
                <a:tab pos="325120" algn="l"/>
                <a:tab pos="325755" algn="l"/>
                <a:tab pos="1329055" algn="l"/>
                <a:tab pos="2458720" algn="l"/>
                <a:tab pos="3319779" algn="l"/>
                <a:tab pos="4620260" algn="l"/>
                <a:tab pos="5253990" algn="l"/>
                <a:tab pos="5876290" algn="l"/>
              </a:tabLst>
            </a:pPr>
            <a:r>
              <a:rPr sz="2400" dirty="0">
                <a:latin typeface="Carlito"/>
                <a:cs typeface="Carlito"/>
              </a:rPr>
              <a:t>N</a:t>
            </a:r>
            <a:r>
              <a:rPr sz="2400" spc="-10" dirty="0">
                <a:latin typeface="Carlito"/>
                <a:cs typeface="Carlito"/>
              </a:rPr>
              <a:t>e</a:t>
            </a:r>
            <a:r>
              <a:rPr sz="2400" dirty="0">
                <a:latin typeface="Carlito"/>
                <a:cs typeface="Carlito"/>
              </a:rPr>
              <a:t>ville	,</a:t>
            </a:r>
            <a:r>
              <a:rPr sz="2400" spc="-5" dirty="0">
                <a:latin typeface="Carlito"/>
                <a:cs typeface="Carlito"/>
              </a:rPr>
              <a:t>Dam</a:t>
            </a:r>
            <a:r>
              <a:rPr sz="2400" spc="10" dirty="0">
                <a:latin typeface="Carlito"/>
                <a:cs typeface="Carlito"/>
              </a:rPr>
              <a:t>m</a:t>
            </a:r>
            <a:r>
              <a:rPr sz="2400" dirty="0">
                <a:latin typeface="Carlito"/>
                <a:cs typeface="Carlito"/>
              </a:rPr>
              <a:t>,	Alle</a:t>
            </a:r>
            <a:r>
              <a:rPr sz="2400" spc="5" dirty="0">
                <a:latin typeface="Carlito"/>
                <a:cs typeface="Carlito"/>
              </a:rPr>
              <a:t>n</a:t>
            </a:r>
            <a:r>
              <a:rPr sz="2400" dirty="0">
                <a:latin typeface="Carlito"/>
                <a:cs typeface="Carlito"/>
              </a:rPr>
              <a:t>,	Bouquo</a:t>
            </a:r>
            <a:r>
              <a:rPr sz="2400" spc="-15" dirty="0">
                <a:latin typeface="Carlito"/>
                <a:cs typeface="Carlito"/>
              </a:rPr>
              <a:t>t</a:t>
            </a:r>
            <a:r>
              <a:rPr sz="2400" dirty="0">
                <a:latin typeface="Carlito"/>
                <a:cs typeface="Carlito"/>
              </a:rPr>
              <a:t>.	</a:t>
            </a:r>
            <a:r>
              <a:rPr sz="2400" spc="-5" dirty="0">
                <a:latin typeface="Carlito"/>
                <a:cs typeface="Carlito"/>
              </a:rPr>
              <a:t>o</a:t>
            </a:r>
            <a:r>
              <a:rPr sz="2400" spc="-55" dirty="0">
                <a:latin typeface="Carlito"/>
                <a:cs typeface="Carlito"/>
              </a:rPr>
              <a:t>r</a:t>
            </a:r>
            <a:r>
              <a:rPr sz="2400" dirty="0">
                <a:latin typeface="Carlito"/>
                <a:cs typeface="Carlito"/>
              </a:rPr>
              <a:t>al	and	</a:t>
            </a:r>
            <a:r>
              <a:rPr sz="2400" spc="-10" dirty="0">
                <a:latin typeface="Carlito"/>
                <a:cs typeface="Carlito"/>
              </a:rPr>
              <a:t>m</a:t>
            </a:r>
            <a:r>
              <a:rPr sz="2400" spc="-25" dirty="0">
                <a:latin typeface="Carlito"/>
                <a:cs typeface="Carlito"/>
              </a:rPr>
              <a:t>a</a:t>
            </a:r>
            <a:r>
              <a:rPr sz="2400" spc="-5" dirty="0">
                <a:latin typeface="Carlito"/>
                <a:cs typeface="Carlito"/>
              </a:rPr>
              <a:t>xillo</a:t>
            </a:r>
            <a:r>
              <a:rPr sz="2400" spc="-50" dirty="0">
                <a:latin typeface="Carlito"/>
                <a:cs typeface="Carlito"/>
              </a:rPr>
              <a:t>f</a:t>
            </a:r>
            <a:r>
              <a:rPr sz="2400" dirty="0">
                <a:latin typeface="Carlito"/>
                <a:cs typeface="Carlito"/>
              </a:rPr>
              <a:t>aci</a:t>
            </a:r>
            <a:r>
              <a:rPr sz="2400" spc="-10" dirty="0">
                <a:latin typeface="Carlito"/>
                <a:cs typeface="Carlito"/>
              </a:rPr>
              <a:t>a</a:t>
            </a:r>
            <a:r>
              <a:rPr sz="2400" dirty="0">
                <a:latin typeface="Carlito"/>
                <a:cs typeface="Carlito"/>
              </a:rPr>
              <a:t>l  </a:t>
            </a:r>
            <a:r>
              <a:rPr sz="2400" spc="-5" dirty="0">
                <a:latin typeface="Carlito"/>
                <a:cs typeface="Carlito"/>
              </a:rPr>
              <a:t>pathology 2</a:t>
            </a:r>
            <a:r>
              <a:rPr sz="2400" spc="-7" baseline="24305" dirty="0">
                <a:latin typeface="Carlito"/>
                <a:cs typeface="Carlito"/>
              </a:rPr>
              <a:t>nd</a:t>
            </a:r>
            <a:r>
              <a:rPr sz="2400" spc="240" baseline="24305" dirty="0">
                <a:latin typeface="Carlito"/>
                <a:cs typeface="Carlito"/>
              </a:rPr>
              <a:t> </a:t>
            </a:r>
            <a:r>
              <a:rPr sz="2400" spc="5" dirty="0">
                <a:latin typeface="Carlito"/>
                <a:cs typeface="Carlito"/>
              </a:rPr>
              <a:t>ed</a:t>
            </a:r>
            <a:endParaRPr sz="2400" dirty="0">
              <a:latin typeface="Carlito"/>
              <a:cs typeface="Carlito"/>
            </a:endParaRPr>
          </a:p>
          <a:p>
            <a:pPr marL="325120" marR="4318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Arial"/>
              <a:buChar char="•"/>
              <a:tabLst>
                <a:tab pos="325120" algn="l"/>
                <a:tab pos="325755" algn="l"/>
              </a:tabLst>
            </a:pPr>
            <a:r>
              <a:rPr sz="2400" spc="-5" dirty="0">
                <a:latin typeface="Carlito"/>
                <a:cs typeface="Carlito"/>
              </a:rPr>
              <a:t>Shear </a:t>
            </a:r>
            <a:r>
              <a:rPr sz="2400" dirty="0">
                <a:latin typeface="Carlito"/>
                <a:cs typeface="Carlito"/>
              </a:rPr>
              <a:t>M, </a:t>
            </a:r>
            <a:r>
              <a:rPr sz="2400" spc="-15" dirty="0">
                <a:latin typeface="Carlito"/>
                <a:cs typeface="Carlito"/>
              </a:rPr>
              <a:t>Cysts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the </a:t>
            </a:r>
            <a:r>
              <a:rPr sz="2400" spc="-15" dirty="0">
                <a:latin typeface="Carlito"/>
                <a:cs typeface="Carlito"/>
              </a:rPr>
              <a:t>Oral </a:t>
            </a:r>
            <a:r>
              <a:rPr sz="2400" dirty="0">
                <a:latin typeface="Carlito"/>
                <a:cs typeface="Carlito"/>
              </a:rPr>
              <a:t>and </a:t>
            </a:r>
            <a:r>
              <a:rPr sz="2400" spc="-10" dirty="0">
                <a:latin typeface="Carlito"/>
                <a:cs typeface="Carlito"/>
              </a:rPr>
              <a:t>maxillofacial Regions, </a:t>
            </a:r>
            <a:r>
              <a:rPr sz="2400" dirty="0">
                <a:latin typeface="Carlito"/>
                <a:cs typeface="Carlito"/>
              </a:rPr>
              <a:t>4</a:t>
            </a:r>
            <a:r>
              <a:rPr sz="2400" baseline="24305" dirty="0">
                <a:latin typeface="Carlito"/>
                <a:cs typeface="Carlito"/>
              </a:rPr>
              <a:t>th </a:t>
            </a:r>
            <a:r>
              <a:rPr sz="1600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Edition.</a:t>
            </a:r>
            <a:endParaRPr sz="2400" dirty="0">
              <a:latin typeface="Carlito"/>
              <a:cs typeface="Carlito"/>
            </a:endParaRPr>
          </a:p>
          <a:p>
            <a:pPr marL="325120" marR="44450" indent="-274955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Arial"/>
              <a:buChar char="•"/>
              <a:tabLst>
                <a:tab pos="325120" algn="l"/>
                <a:tab pos="325755" algn="l"/>
              </a:tabLst>
            </a:pPr>
            <a:r>
              <a:rPr sz="2400" spc="-5" dirty="0">
                <a:latin typeface="Carlito"/>
                <a:cs typeface="Carlito"/>
              </a:rPr>
              <a:t>Stephane </a:t>
            </a:r>
            <a:r>
              <a:rPr sz="2400" spc="-10" dirty="0">
                <a:latin typeface="Carlito"/>
                <a:cs typeface="Carlito"/>
              </a:rPr>
              <a:t>Schwartz, </a:t>
            </a:r>
            <a:r>
              <a:rPr sz="2400" spc="-145" dirty="0">
                <a:latin typeface="Arial"/>
                <a:cs typeface="Arial"/>
              </a:rPr>
              <a:t>Garre’s </a:t>
            </a:r>
            <a:r>
              <a:rPr sz="2400" spc="-15" dirty="0">
                <a:latin typeface="Carlito"/>
                <a:cs typeface="Carlito"/>
              </a:rPr>
              <a:t>osteomyelitis: </a:t>
            </a:r>
            <a:r>
              <a:rPr sz="2400" dirty="0">
                <a:latin typeface="Carlito"/>
                <a:cs typeface="Carlito"/>
              </a:rPr>
              <a:t>a </a:t>
            </a:r>
            <a:r>
              <a:rPr sz="2400" spc="-10" dirty="0">
                <a:latin typeface="Carlito"/>
                <a:cs typeface="Carlito"/>
              </a:rPr>
              <a:t>case </a:t>
            </a:r>
            <a:r>
              <a:rPr sz="2400" spc="-5" dirty="0">
                <a:latin typeface="Carlito"/>
                <a:cs typeface="Carlito"/>
              </a:rPr>
              <a:t>report,  The American </a:t>
            </a:r>
            <a:r>
              <a:rPr sz="2400" spc="-10" dirty="0">
                <a:latin typeface="Carlito"/>
                <a:cs typeface="Carlito"/>
              </a:rPr>
              <a:t>Academy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spc="-15" dirty="0">
                <a:latin typeface="Carlito"/>
                <a:cs typeface="Carlito"/>
              </a:rPr>
              <a:t>Pedodontics/Vol. </a:t>
            </a:r>
            <a:r>
              <a:rPr sz="2400" spc="-5" dirty="0">
                <a:latin typeface="Carlito"/>
                <a:cs typeface="Carlito"/>
              </a:rPr>
              <a:t>3, No.</a:t>
            </a:r>
            <a:r>
              <a:rPr sz="2400" spc="-35" dirty="0">
                <a:latin typeface="Carlito"/>
                <a:cs typeface="Carlito"/>
              </a:rPr>
              <a:t> </a:t>
            </a:r>
            <a:r>
              <a:rPr sz="2400" dirty="0">
                <a:latin typeface="Carlito"/>
                <a:cs typeface="Carlito"/>
              </a:rPr>
              <a:t>3</a:t>
            </a:r>
          </a:p>
          <a:p>
            <a:pPr marL="3251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Arial"/>
              <a:buChar char="•"/>
              <a:tabLst>
                <a:tab pos="325120" algn="l"/>
                <a:tab pos="325755" algn="l"/>
              </a:tabLst>
            </a:pPr>
            <a:r>
              <a:rPr sz="2400" spc="-10" dirty="0">
                <a:latin typeface="Carlito"/>
                <a:cs typeface="Carlito"/>
              </a:rPr>
              <a:t>Marc </a:t>
            </a:r>
            <a:r>
              <a:rPr sz="2400" dirty="0">
                <a:latin typeface="Carlito"/>
                <a:cs typeface="Carlito"/>
              </a:rPr>
              <a:t>M. </a:t>
            </a:r>
            <a:r>
              <a:rPr sz="2400" spc="-20" dirty="0">
                <a:latin typeface="Carlito"/>
                <a:cs typeface="Carlito"/>
              </a:rPr>
              <a:t>Baltensperger, </a:t>
            </a:r>
            <a:r>
              <a:rPr sz="2400" spc="-10" dirty="0">
                <a:latin typeface="Carlito"/>
                <a:cs typeface="Carlito"/>
              </a:rPr>
              <a:t>Osteomyelitis </a:t>
            </a:r>
            <a:r>
              <a:rPr sz="2400" spc="-5" dirty="0">
                <a:latin typeface="Carlito"/>
                <a:cs typeface="Carlito"/>
              </a:rPr>
              <a:t>of </a:t>
            </a:r>
            <a:r>
              <a:rPr sz="2400" dirty="0">
                <a:latin typeface="Carlito"/>
                <a:cs typeface="Carlito"/>
              </a:rPr>
              <a:t>the</a:t>
            </a:r>
            <a:r>
              <a:rPr sz="2400" spc="-65" dirty="0">
                <a:latin typeface="Carlito"/>
                <a:cs typeface="Carlito"/>
              </a:rPr>
              <a:t> </a:t>
            </a:r>
            <a:r>
              <a:rPr sz="2400" spc="-10" dirty="0">
                <a:latin typeface="Carlito"/>
                <a:cs typeface="Carlito"/>
              </a:rPr>
              <a:t>Jaws.</a:t>
            </a:r>
            <a:endParaRPr sz="2400" dirty="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1990166"/>
            <a:ext cx="6744334" cy="1320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500" b="1" spc="-5" dirty="0">
                <a:solidFill>
                  <a:srgbClr val="2F2F2F"/>
                </a:solidFill>
                <a:latin typeface="Comic Sans MS"/>
                <a:cs typeface="Comic Sans MS"/>
              </a:rPr>
              <a:t>THANK</a:t>
            </a:r>
            <a:r>
              <a:rPr sz="8500" b="1" spc="-65" dirty="0">
                <a:solidFill>
                  <a:srgbClr val="2F2F2F"/>
                </a:solidFill>
                <a:latin typeface="Comic Sans MS"/>
                <a:cs typeface="Comic Sans MS"/>
              </a:rPr>
              <a:t> </a:t>
            </a:r>
            <a:r>
              <a:rPr sz="8500" b="1" spc="-10" dirty="0">
                <a:solidFill>
                  <a:srgbClr val="2F2F2F"/>
                </a:solidFill>
                <a:latin typeface="Comic Sans MS"/>
                <a:cs typeface="Comic Sans MS"/>
              </a:rPr>
              <a:t>YOU</a:t>
            </a:r>
            <a:endParaRPr sz="85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0739" y="807465"/>
            <a:ext cx="7113905" cy="412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00000"/>
                </a:solidFill>
                <a:latin typeface="Impact"/>
                <a:cs typeface="Impact"/>
              </a:rPr>
              <a:t>FACTORS </a:t>
            </a: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AFFECTING RESPONSE </a:t>
            </a:r>
            <a:r>
              <a:rPr sz="2400" spc="-5" dirty="0">
                <a:solidFill>
                  <a:srgbClr val="C00000"/>
                </a:solidFill>
                <a:latin typeface="Impact"/>
                <a:cs typeface="Impact"/>
              </a:rPr>
              <a:t>OF</a:t>
            </a:r>
            <a:r>
              <a:rPr sz="2400" spc="-25" dirty="0">
                <a:solidFill>
                  <a:srgbClr val="C00000"/>
                </a:solidFill>
                <a:latin typeface="Impact"/>
                <a:cs typeface="Impact"/>
              </a:rPr>
              <a:t> </a:t>
            </a:r>
            <a:r>
              <a:rPr sz="2400" dirty="0">
                <a:solidFill>
                  <a:srgbClr val="C00000"/>
                </a:solidFill>
                <a:latin typeface="Impact"/>
                <a:cs typeface="Impact"/>
              </a:rPr>
              <a:t>PULP</a:t>
            </a:r>
            <a:endParaRPr sz="2400">
              <a:latin typeface="Impact"/>
              <a:cs typeface="Impact"/>
            </a:endParaRPr>
          </a:p>
          <a:p>
            <a:pPr>
              <a:lnSpc>
                <a:spcPct val="100000"/>
              </a:lnSpc>
            </a:pPr>
            <a:endParaRPr sz="2900">
              <a:latin typeface="Impact"/>
              <a:cs typeface="Impact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300">
              <a:latin typeface="Impact"/>
              <a:cs typeface="Impact"/>
            </a:endParaRPr>
          </a:p>
          <a:p>
            <a:pPr marL="287020" indent="-274955">
              <a:lnSpc>
                <a:spcPct val="100000"/>
              </a:lnSpc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  <a:tab pos="14179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Severity	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and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duration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irritant.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Nature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irritant.</a:t>
            </a:r>
            <a:endParaRPr sz="2400">
              <a:latin typeface="Carlito"/>
              <a:cs typeface="Carlito"/>
            </a:endParaRPr>
          </a:p>
          <a:p>
            <a:pPr marL="287020" marR="508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Health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condition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 or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pre-existing </a:t>
            </a:r>
            <a:r>
              <a:rPr sz="2400" spc="-25" dirty="0">
                <a:solidFill>
                  <a:srgbClr val="2F2F2F"/>
                </a:solidFill>
                <a:latin typeface="Carlito"/>
                <a:cs typeface="Carlito"/>
              </a:rPr>
              <a:t>state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80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Apical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blood</a:t>
            </a:r>
            <a:r>
              <a:rPr sz="2400" spc="-2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flow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Local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anatomy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of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the 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pulp</a:t>
            </a: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dirty="0">
                <a:solidFill>
                  <a:srgbClr val="2F2F2F"/>
                </a:solidFill>
                <a:latin typeface="Carlito"/>
                <a:cs typeface="Carlito"/>
              </a:rPr>
              <a:t>chamber</a:t>
            </a:r>
            <a:endParaRPr sz="2400">
              <a:latin typeface="Carlito"/>
              <a:cs typeface="Carlito"/>
            </a:endParaRPr>
          </a:p>
          <a:p>
            <a:pPr marL="287020" indent="-274955">
              <a:lnSpc>
                <a:spcPct val="100000"/>
              </a:lnSpc>
              <a:spcBef>
                <a:spcPts val="575"/>
              </a:spcBef>
              <a:buClr>
                <a:srgbClr val="AC0000"/>
              </a:buClr>
              <a:buFont typeface="Arial"/>
              <a:buChar char="•"/>
              <a:tabLst>
                <a:tab pos="287020" algn="l"/>
                <a:tab pos="287655" algn="l"/>
              </a:tabLst>
            </a:pPr>
            <a:r>
              <a:rPr sz="2400" spc="-10" dirty="0">
                <a:solidFill>
                  <a:srgbClr val="2F2F2F"/>
                </a:solidFill>
                <a:latin typeface="Carlito"/>
                <a:cs typeface="Carlito"/>
              </a:rPr>
              <a:t>Host</a:t>
            </a:r>
            <a:r>
              <a:rPr sz="2400" spc="-5" dirty="0">
                <a:solidFill>
                  <a:srgbClr val="2F2F2F"/>
                </a:solidFill>
                <a:latin typeface="Carlito"/>
                <a:cs typeface="Carlito"/>
              </a:rPr>
              <a:t> </a:t>
            </a:r>
            <a:r>
              <a:rPr sz="2400" spc="-15" dirty="0">
                <a:solidFill>
                  <a:srgbClr val="2F2F2F"/>
                </a:solidFill>
                <a:latin typeface="Carlito"/>
                <a:cs typeface="Carlito"/>
              </a:rPr>
              <a:t>defence</a:t>
            </a:r>
            <a:endParaRPr sz="24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9906449C-D3C1-48F6-8719-5593DB81CA2D}" vid="{A30E8F14-36B2-4E78-809F-2ECFD7D7CB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86</TotalTime>
  <Words>4111</Words>
  <Application>Microsoft Office PowerPoint</Application>
  <PresentationFormat>On-screen Show (4:3)</PresentationFormat>
  <Paragraphs>562</Paragraphs>
  <Slides>88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88</vt:i4>
      </vt:variant>
    </vt:vector>
  </HeadingPairs>
  <TitlesOfParts>
    <vt:vector size="89" baseType="lpstr">
      <vt:lpstr>Theme1</vt:lpstr>
      <vt:lpstr>PERIAPICAL PATHOLOGY</vt:lpstr>
      <vt:lpstr>PowerPoint Presentation</vt:lpstr>
      <vt:lpstr>PowerPoint Presentation</vt:lpstr>
      <vt:lpstr>PowerPoint Presentation</vt:lpstr>
      <vt:lpstr>PowerPoint Presentation</vt:lpstr>
      <vt:lpstr>CLASSIFICATION OF PULP DISEASE</vt:lpstr>
      <vt:lpstr>PowerPoint Presentation</vt:lpstr>
      <vt:lpstr>PowerPoint Presentation</vt:lpstr>
      <vt:lpstr>PowerPoint Presentation</vt:lpstr>
      <vt:lpstr>PowerPoint Presentation</vt:lpstr>
      <vt:lpstr>ANACHORESIS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Acute Pulpitis</vt:lpstr>
      <vt:lpstr>PowerPoint Presentation</vt:lpstr>
      <vt:lpstr>cold</vt:lpstr>
      <vt:lpstr>PowerPoint Presentation</vt:lpstr>
      <vt:lpstr>PowerPoint Presentation</vt:lpstr>
      <vt:lpstr>PowerPoint Presentation</vt:lpstr>
      <vt:lpstr>PowerPoint Presentation</vt:lpstr>
      <vt:lpstr>Chronic Pulpitis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Gangrenous Necrosis of Pulp</vt:lpstr>
      <vt:lpstr>REVERSIBLE PULPITIS</vt:lpstr>
      <vt:lpstr>Diseases Of  Periapical Tissues</vt:lpstr>
      <vt:lpstr>PowerPoint Presentation</vt:lpstr>
      <vt:lpstr>PowerPoint Presentation</vt:lpstr>
      <vt:lpstr>DIAGNOSIS</vt:lpstr>
      <vt:lpstr>TESTS</vt:lpstr>
      <vt:lpstr>VITALITY TESTS</vt:lpstr>
      <vt:lpstr>RADIOGRAPHY</vt:lpstr>
      <vt:lpstr>CLASSIFICATION</vt:lpstr>
      <vt:lpstr>Apical Periodontitis</vt:lpstr>
      <vt:lpstr>Acute Apical Periodontitis</vt:lpstr>
      <vt:lpstr>Etiology</vt:lpstr>
      <vt:lpstr>PowerPoint Presentation</vt:lpstr>
      <vt:lpstr>PowerPoint Presentation</vt:lpstr>
      <vt:lpstr>PowerPoint Presentation</vt:lpstr>
      <vt:lpstr>PowerPoint Presentation</vt:lpstr>
      <vt:lpstr>Chronic Apical Periodontitis  (Periapical Granuloma)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Periapical Abscess (Dento-Alveolar abscess, Alveolar Abscess)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Symptoms:</vt:lpstr>
      <vt:lpstr>PowerPoint Presentation</vt:lpstr>
      <vt:lpstr>PowerPoint Presentation</vt:lpstr>
      <vt:lpstr>PowerPoint Presentation</vt:lpstr>
      <vt:lpstr>ETIOLOGY: Infected tooth, leading to necrosis of tooth</vt:lpstr>
      <vt:lpstr>PowerPoint Presentation</vt:lpstr>
      <vt:lpstr>PowerPoint Presentation</vt:lpstr>
      <vt:lpstr>PowerPoint Presentation</vt:lpstr>
      <vt:lpstr>PowerPoint Presentation</vt:lpstr>
      <vt:lpstr>The lesion is a well defined radiolucency  associated with the apex of a non-vital root  filled tooth.</vt:lpstr>
      <vt:lpstr>HISTOLOGICAL FEATURES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HISTOLOGICAL FEATURE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PERIAPICAL PATHOLOGY</dc:title>
  <cp:lastModifiedBy>Joshua Yeldo Aravind</cp:lastModifiedBy>
  <cp:revision>3</cp:revision>
  <dcterms:created xsi:type="dcterms:W3CDTF">2021-09-27T22:36:27Z</dcterms:created>
  <dcterms:modified xsi:type="dcterms:W3CDTF">2024-06-21T06:18:27Z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2016-07-20T00:00:00Z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2021-09-27T00:00:00Z</vt:filetime>
  </property>
</Properties>
</file>