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8CFD-529A-4507-B82C-420674639146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DA59-17C9-4964-9E29-080519569A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DA59-17C9-4964-9E29-080519569ACE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2407-022B-4485-9FA0-E11507840C82}" type="datetimeFigureOut">
              <a:rPr lang="en-IN" smtClean="0"/>
              <a:pPr/>
              <a:t>20-06-2024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4AD5-CE0D-416C-8653-B798B15368F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GDC\space maintainers\mai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428604"/>
            <a:ext cx="97990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en-IN" sz="5000" b="1" dirty="0" smtClean="0"/>
              <a:t>SPACE MANAGEMENT</a:t>
            </a:r>
            <a:endParaRPr lang="en-IN" sz="5000" b="1" dirty="0"/>
          </a:p>
        </p:txBody>
      </p:sp>
      <p:sp>
        <p:nvSpPr>
          <p:cNvPr id="7" name="Rectangle 6"/>
          <p:cNvSpPr/>
          <p:nvPr/>
        </p:nvSpPr>
        <p:spPr>
          <a:xfrm>
            <a:off x="-357222" y="5934670"/>
            <a:ext cx="190231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</a:t>
            </a:r>
            <a:r>
              <a:rPr lang="en-US" sz="2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Eldho</a:t>
            </a:r>
            <a:r>
              <a:rPr lang="en-US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Babu</a:t>
            </a:r>
            <a:endParaRPr lang="en-U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F:\SGDC\space maintainers\maintain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774206" cy="6858000"/>
          </a:xfrm>
          <a:prstGeom prst="rect">
            <a:avLst/>
          </a:prstGeom>
          <a:noFill/>
        </p:spPr>
      </p:pic>
      <p:pic>
        <p:nvPicPr>
          <p:cNvPr id="14341" name="Picture 5" descr="F:\SGDC\space maintainers\stainless_steel_crowns_and_space_maintai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692696"/>
            <a:ext cx="10666649" cy="5517232"/>
          </a:xfrm>
          <a:prstGeom prst="rect">
            <a:avLst/>
          </a:prstGeom>
          <a:noFill/>
        </p:spPr>
      </p:pic>
      <p:pic>
        <p:nvPicPr>
          <p:cNvPr id="14342" name="Picture 6" descr="F:\SGDC\space maintainers\lingual-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3"/>
            <a:ext cx="8892480" cy="5833467"/>
          </a:xfrm>
          <a:prstGeom prst="rect">
            <a:avLst/>
          </a:prstGeom>
          <a:noFill/>
        </p:spPr>
      </p:pic>
      <p:pic>
        <p:nvPicPr>
          <p:cNvPr id="14343" name="Picture 7" descr="F:\SGDC\space maintainers\nance-palatal-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7869138" cy="5256584"/>
          </a:xfrm>
          <a:prstGeom prst="rect">
            <a:avLst/>
          </a:prstGeom>
          <a:noFill/>
        </p:spPr>
      </p:pic>
      <p:pic>
        <p:nvPicPr>
          <p:cNvPr id="14344" name="Picture 8" descr="F:\SGDC\space maintainers\1381430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412776"/>
            <a:ext cx="8064896" cy="4536504"/>
          </a:xfrm>
          <a:prstGeom prst="rect">
            <a:avLst/>
          </a:prstGeom>
          <a:noFill/>
        </p:spPr>
      </p:pic>
      <p:pic>
        <p:nvPicPr>
          <p:cNvPr id="14345" name="Picture 9" descr="F:\SGDC\space maintainers\Premature-Tooth-Los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763" y="492125"/>
            <a:ext cx="7864475" cy="5872163"/>
          </a:xfrm>
          <a:prstGeom prst="rect">
            <a:avLst/>
          </a:prstGeom>
          <a:noFill/>
        </p:spPr>
      </p:pic>
      <p:pic>
        <p:nvPicPr>
          <p:cNvPr id="14346" name="Picture 10" descr="F:\SGDC\space maintainers\537s013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4664"/>
            <a:ext cx="817050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latin typeface="Algerian" pitchFamily="82" charset="0"/>
              </a:rPr>
              <a:t>SPACE REGAINERS</a:t>
            </a:r>
            <a:endParaRPr lang="en-IN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Fixed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Hotz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lingual arch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Gerber space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regainer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Lip bumper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Niti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GDC\space maintainers\regainer\ho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302014"/>
            <a:ext cx="7164288" cy="4555986"/>
          </a:xfrm>
          <a:prstGeom prst="rect">
            <a:avLst/>
          </a:prstGeom>
          <a:noFill/>
        </p:spPr>
      </p:pic>
      <p:pic>
        <p:nvPicPr>
          <p:cNvPr id="1027" name="Picture 3" descr="F:\SGDC\space maintainers\regainer\open c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2302014"/>
            <a:ext cx="7164288" cy="4555986"/>
          </a:xfrm>
          <a:prstGeom prst="rect">
            <a:avLst/>
          </a:prstGeom>
          <a:noFill/>
        </p:spPr>
      </p:pic>
      <p:pic>
        <p:nvPicPr>
          <p:cNvPr id="1028" name="Picture 4" descr="F:\SGDC\space maintainers\regainer\lipbum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96127"/>
            <a:ext cx="6660232" cy="4961873"/>
          </a:xfrm>
          <a:prstGeom prst="rect">
            <a:avLst/>
          </a:prstGeom>
          <a:noFill/>
        </p:spPr>
      </p:pic>
      <p:pic>
        <p:nvPicPr>
          <p:cNvPr id="1029" name="Picture 5" descr="F:\SGDC\space maintainers\regainer\niti 1.jpg"/>
          <p:cNvPicPr>
            <a:picLocks noChangeAspect="1" noChangeArrowheads="1"/>
          </p:cNvPicPr>
          <p:nvPr/>
        </p:nvPicPr>
        <p:blipFill>
          <a:blip r:embed="rId5" cstate="print"/>
          <a:srcRect b="31643"/>
          <a:stretch>
            <a:fillRect/>
          </a:stretch>
        </p:blipFill>
        <p:spPr bwMode="auto">
          <a:xfrm>
            <a:off x="3923929" y="55951"/>
            <a:ext cx="5220072" cy="6802049"/>
          </a:xfrm>
          <a:prstGeom prst="rect">
            <a:avLst/>
          </a:prstGeom>
          <a:noFill/>
        </p:spPr>
      </p:pic>
      <p:pic>
        <p:nvPicPr>
          <p:cNvPr id="1030" name="Picture 6" descr="F:\SGDC\space maintainers\regainer\niti 1.jpg"/>
          <p:cNvPicPr>
            <a:picLocks noChangeAspect="1" noChangeArrowheads="1"/>
          </p:cNvPicPr>
          <p:nvPr/>
        </p:nvPicPr>
        <p:blipFill>
          <a:blip r:embed="rId5" cstate="print"/>
          <a:srcRect t="68446"/>
          <a:stretch>
            <a:fillRect/>
          </a:stretch>
        </p:blipFill>
        <p:spPr bwMode="auto">
          <a:xfrm>
            <a:off x="1408205" y="2204864"/>
            <a:ext cx="7735795" cy="4653136"/>
          </a:xfrm>
          <a:prstGeom prst="rect">
            <a:avLst/>
          </a:prstGeom>
          <a:noFill/>
        </p:spPr>
      </p:pic>
      <p:pic>
        <p:nvPicPr>
          <p:cNvPr id="1031" name="Picture 7" descr="F:\SGDC\space maintainers\regainer\niti 2.jpg"/>
          <p:cNvPicPr>
            <a:picLocks noChangeAspect="1" noChangeArrowheads="1"/>
          </p:cNvPicPr>
          <p:nvPr/>
        </p:nvPicPr>
        <p:blipFill>
          <a:blip r:embed="rId6" cstate="print"/>
          <a:srcRect b="50585"/>
          <a:stretch>
            <a:fillRect/>
          </a:stretch>
        </p:blipFill>
        <p:spPr bwMode="auto">
          <a:xfrm>
            <a:off x="1809750" y="2321496"/>
            <a:ext cx="73342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smtClean="0">
                <a:latin typeface="Times New Roman" pitchFamily="18" charset="0"/>
                <a:cs typeface="Times New Roman" pitchFamily="18" charset="0"/>
              </a:rPr>
              <a:t>Removable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Split saddle/ Dumbbell space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regainer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Sling shot space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regainer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Jack screw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SGDC\space maintainers\regainer\dumb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2250255"/>
            <a:ext cx="6012160" cy="4607745"/>
          </a:xfrm>
          <a:prstGeom prst="rect">
            <a:avLst/>
          </a:prstGeom>
          <a:noFill/>
        </p:spPr>
      </p:pic>
      <p:pic>
        <p:nvPicPr>
          <p:cNvPr id="2051" name="Picture 3" descr="F:\SGDC\space maintainers\regainer\sling 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2295525"/>
            <a:ext cx="6076950" cy="4562475"/>
          </a:xfrm>
          <a:prstGeom prst="rect">
            <a:avLst/>
          </a:prstGeom>
          <a:noFill/>
        </p:spPr>
      </p:pic>
      <p:pic>
        <p:nvPicPr>
          <p:cNvPr id="2052" name="Picture 4" descr="F:\SGDC\space maintainers\regainer\jacksc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195068"/>
            <a:ext cx="6084168" cy="466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SGDC\space maintainers\teno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60232" cy="684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smtClean="0"/>
              <a:t>Definitions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Space Maintenance </a:t>
            </a:r>
            <a:r>
              <a:rPr lang="en-IN" dirty="0" smtClean="0"/>
              <a:t>: (JC </a:t>
            </a:r>
            <a:r>
              <a:rPr lang="en-IN" dirty="0" err="1" smtClean="0"/>
              <a:t>Brauer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IN" dirty="0" smtClean="0"/>
              <a:t>			The process of maintaining a space in a given arch previously occupied by a tooth or a group of teeth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u="sng" dirty="0" smtClean="0"/>
              <a:t>Space Maintainer</a:t>
            </a:r>
            <a:r>
              <a:rPr lang="en-IN" dirty="0" smtClean="0"/>
              <a:t> : (Boucher)</a:t>
            </a:r>
          </a:p>
          <a:p>
            <a:pPr>
              <a:buNone/>
            </a:pPr>
            <a:r>
              <a:rPr lang="en-IN" dirty="0" smtClean="0"/>
              <a:t>			fixed or removable appliance designed to preserve the space created by premature loss of a primary tooth or a group of teeth</a:t>
            </a:r>
            <a:endParaRPr lang="en-IN" dirty="0"/>
          </a:p>
          <a:p>
            <a:pPr lvl="1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ttp://depts.washington.edu/peddent/AtlasDemo/images/537s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r"/>
            <a:r>
              <a:rPr lang="en-IN" b="1" dirty="0" smtClean="0"/>
              <a:t>Indications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CA" dirty="0"/>
              <a:t>If the space shows signs of closing.</a:t>
            </a:r>
          </a:p>
          <a:p>
            <a:pPr marL="514350" indent="-514350">
              <a:defRPr/>
            </a:pPr>
            <a:r>
              <a:rPr lang="en-CA" dirty="0"/>
              <a:t>If the use of space maintainer will make the future orthodontic less complicated.</a:t>
            </a:r>
          </a:p>
          <a:p>
            <a:pPr marL="514350" indent="-514350">
              <a:defRPr/>
            </a:pPr>
            <a:r>
              <a:rPr lang="en-CA" dirty="0"/>
              <a:t>If the need for treatment of malocclusion at a later date is not indicated.</a:t>
            </a:r>
          </a:p>
          <a:p>
            <a:pPr marL="514350" indent="-514350"/>
            <a:r>
              <a:rPr lang="en-CA" dirty="0" smtClean="0"/>
              <a:t>When the space should be maintained for two year or more.</a:t>
            </a:r>
          </a:p>
          <a:p>
            <a:pPr marL="514350" indent="-514350"/>
            <a:r>
              <a:rPr lang="en-CA" dirty="0" smtClean="0"/>
              <a:t>To avoid supra eruption of opposing tooth.</a:t>
            </a:r>
          </a:p>
          <a:p>
            <a:pPr marL="514350" indent="-514350"/>
            <a:r>
              <a:rPr lang="en-CA" dirty="0" smtClean="0"/>
              <a:t>To improve the </a:t>
            </a:r>
            <a:r>
              <a:rPr lang="en-CA" dirty="0" err="1" smtClean="0"/>
              <a:t>masticatory</a:t>
            </a:r>
            <a:r>
              <a:rPr lang="en-CA" dirty="0" smtClean="0"/>
              <a:t> system and restore dental health. </a:t>
            </a:r>
            <a:endParaRPr lang="ar-SA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b="1" dirty="0" smtClean="0"/>
              <a:t>Contraindications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defRPr/>
            </a:pPr>
            <a:r>
              <a:rPr lang="en-CA" dirty="0" smtClean="0"/>
              <a:t>If </a:t>
            </a:r>
            <a:r>
              <a:rPr lang="en-CA" dirty="0"/>
              <a:t>the radiograph shows that the succedaneum tooth will erupt soon.</a:t>
            </a:r>
          </a:p>
          <a:p>
            <a:pPr marL="514350" indent="-514350">
              <a:defRPr/>
            </a:pPr>
            <a:r>
              <a:rPr lang="en-CA" dirty="0"/>
              <a:t>If the radiograph shows one third of the root of is already calcified.</a:t>
            </a:r>
          </a:p>
          <a:p>
            <a:pPr marL="514350" indent="-514350">
              <a:defRPr/>
            </a:pPr>
            <a:r>
              <a:rPr lang="en-CA" dirty="0"/>
              <a:t>When the space left is greater than the needed for the permanent as indicated from </a:t>
            </a:r>
            <a:r>
              <a:rPr lang="en-CA" dirty="0" err="1"/>
              <a:t>radiographically</a:t>
            </a:r>
            <a:r>
              <a:rPr lang="en-CA" dirty="0"/>
              <a:t>.</a:t>
            </a:r>
          </a:p>
          <a:p>
            <a:pPr marL="514350" indent="-514350">
              <a:defRPr/>
            </a:pPr>
            <a:r>
              <a:rPr lang="en-CA" dirty="0"/>
              <a:t>If the space shows no signs of closing.</a:t>
            </a:r>
          </a:p>
          <a:p>
            <a:pPr marL="514350" indent="-514350">
              <a:defRPr/>
            </a:pPr>
            <a:r>
              <a:rPr lang="en-CA" dirty="0"/>
              <a:t>When the </a:t>
            </a:r>
            <a:r>
              <a:rPr lang="en-CA" dirty="0" err="1"/>
              <a:t>succedenous</a:t>
            </a:r>
            <a:r>
              <a:rPr lang="en-CA" dirty="0"/>
              <a:t> tooth is absent.</a:t>
            </a:r>
          </a:p>
          <a:p>
            <a:pPr marL="514350" indent="-514350">
              <a:defRPr/>
            </a:pPr>
            <a:endParaRPr lang="en-CA" dirty="0"/>
          </a:p>
          <a:p>
            <a:pPr>
              <a:defRPr/>
            </a:pPr>
            <a:endParaRPr lang="en-CA" b="1" dirty="0"/>
          </a:p>
          <a:p>
            <a:pPr>
              <a:defRPr/>
            </a:pPr>
            <a:endParaRPr lang="ar-SA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Acc. to&#10;Hinrichsen&#10;Fixed space&#10;maintainer&#10;Class I&#10;Functional&#10;Pontic type&#10;Lingual&#10;arch&#10;Non-&#10;Functional&#10;Bar type&#10;Loop type&#10;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PLANNING FOR SPACE&#10;MAINTENANCE&#10;The following considerations are important to&#10;the dentist when space maintenance is&#10;consi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) Amount of bone covering the unerupted&#10;tooth-&#10;if there is bone covering the crowns, it can be readily&#10;predicted that er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70927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BAND &amp; LOOP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CROWN &amp; LOOP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LINGUAL ARCH HOLDING DEVICE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NANCE’S PALATAL HOLDING DEVICE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TRANS PALATAL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DISTAL SHOE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REMOVABLE SPACE MAINTAINER </a:t>
            </a:r>
            <a:endParaRPr lang="ar-SA" dirty="0" smtClean="0"/>
          </a:p>
          <a:p>
            <a:pPr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189</Words>
  <Application>Microsoft Office PowerPoint</Application>
  <PresentationFormat>On-screen Show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SPACE MANAGEMENT</vt:lpstr>
      <vt:lpstr>Definitions</vt:lpstr>
      <vt:lpstr>Slide 3</vt:lpstr>
      <vt:lpstr>Indications</vt:lpstr>
      <vt:lpstr>Contraindications</vt:lpstr>
      <vt:lpstr>Slide 6</vt:lpstr>
      <vt:lpstr>Slide 7</vt:lpstr>
      <vt:lpstr>Slide 8</vt:lpstr>
      <vt:lpstr>Slide 9</vt:lpstr>
      <vt:lpstr>Slide 10</vt:lpstr>
      <vt:lpstr>SPACE REGAINERS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MANAGEMENT</dc:title>
  <dc:creator>eldho</dc:creator>
  <cp:lastModifiedBy>N1</cp:lastModifiedBy>
  <cp:revision>9</cp:revision>
  <dcterms:created xsi:type="dcterms:W3CDTF">2017-07-24T03:12:56Z</dcterms:created>
  <dcterms:modified xsi:type="dcterms:W3CDTF">2024-06-20T06:53:51Z</dcterms:modified>
</cp:coreProperties>
</file>