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0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56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E10C3-B0C0-40C9-B7F0-36E58F65C928}" type="datetimeFigureOut">
              <a:rPr lang="en-IN" smtClean="0"/>
              <a:t>08-10-2026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ABB9-B03A-4706-9152-F9E8048C7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576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69ABB9-B03A-4706-9152-F9E8048C7BC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597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875520" y="457200"/>
            <a:ext cx="2103120" cy="2103120"/>
          </a:xfrm>
          <a:prstGeom prst="ellipse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698480" y="5029200"/>
            <a:ext cx="1371600" cy="1371600"/>
          </a:xfrm>
          <a:prstGeom prst="ellipse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82880" y="5394960"/>
            <a:ext cx="1005840" cy="1005840"/>
          </a:xfrm>
          <a:prstGeom prst="ellipse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05840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ACUTE GINGIVAL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88920"/>
            <a:ext cx="98755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DCEBEE"/>
                </a:solidFill>
                <a:latin typeface="Aptos"/>
              </a:defRPr>
            </a:pPr>
            <a:r>
              <a:t>ANUG  •  PRIMARY HERPETIC GINGIVOSTOMATITIS  •  PERICORONITIS</a:t>
            </a:r>
          </a:p>
          <a:p>
            <a:pPr>
              <a:defRPr sz="1400">
                <a:solidFill>
                  <a:srgbClr val="B4C3CD"/>
                </a:solidFill>
              </a:defRPr>
            </a:pPr>
            <a:r>
              <a:t>Periodontology | Clinical features • diagnosis • 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080760"/>
            <a:ext cx="7315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AAB4BE"/>
                </a:solidFill>
              </a:defRPr>
            </a:pPr>
            <a:r>
              <a:t>Based on the uploaded teaching material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Acute gingival conditions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Three important clinical entities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8952" y="1501443"/>
            <a:ext cx="10698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73152" cy="123444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709928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ANUG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94560"/>
            <a:ext cx="1024128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Necrosis, </a:t>
            </a:r>
            <a:r>
              <a:rPr dirty="0" err="1"/>
              <a:t>pseudomembrane</a:t>
            </a:r>
            <a:r>
              <a:rPr dirty="0"/>
              <a:t>, bleeding and characteristic pain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063239"/>
            <a:ext cx="10698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3063239"/>
            <a:ext cx="73152" cy="123444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87552" y="3264408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Primary herpetic gingivostomatitis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3749039"/>
            <a:ext cx="10241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HSV-1 infection with generalized oral soreness and systemic symptoms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617720"/>
            <a:ext cx="10698480" cy="12344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4617720"/>
            <a:ext cx="73152" cy="123444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7552" y="4818888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Pericoronitis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5303520"/>
            <a:ext cx="10241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Inflammation around the crown of an incompletely erupted tooth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ANUG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3658630" cy="29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rPr lang="en-IN" b="1" dirty="0"/>
              <a:t>ACUTE NECROTIZING ULCERATIVE GINGIVITIS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799" y="1279940"/>
            <a:ext cx="7090719" cy="21947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508760"/>
            <a:ext cx="73152" cy="196596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709928"/>
            <a:ext cx="61264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Definition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194560"/>
            <a:ext cx="612648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“A </a:t>
            </a:r>
            <a:r>
              <a:rPr u="sng" dirty="0">
                <a:solidFill>
                  <a:srgbClr val="FF0000"/>
                </a:solidFill>
              </a:rPr>
              <a:t>microbial disease </a:t>
            </a:r>
            <a:r>
              <a:rPr dirty="0"/>
              <a:t>of the gingiva in the context of an </a:t>
            </a:r>
            <a:r>
              <a:rPr u="sng" dirty="0"/>
              <a:t>impaired host response.”</a:t>
            </a:r>
            <a:br>
              <a:rPr u="sng" dirty="0"/>
            </a:br>
            <a:r>
              <a:rPr dirty="0"/>
              <a:t>Characterized by death and sloughing of gingival tissue with characteristic signs and symptoms.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98079" y="1508760"/>
            <a:ext cx="73152" cy="310896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85800" y="3794760"/>
            <a:ext cx="10835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3794760"/>
            <a:ext cx="73152" cy="132588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3995928"/>
            <a:ext cx="10378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Other names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" y="4480560"/>
            <a:ext cx="10378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Plaut–Vincent disease • Trench mouth • Acute membranous gingivitis • Vincent’s gingivostomatitis • Fusospirillary gingivitis • Acute septic gingivitis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3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E2F053-FC11-9759-5787-0662EB4D9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7031" y="968348"/>
            <a:ext cx="3104085" cy="23280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Etiology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rPr dirty="0"/>
              <a:t>Microbial profile described in the source material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73152" cy="338328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709928"/>
            <a:ext cx="2555123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rPr dirty="0">
                <a:highlight>
                  <a:srgbClr val="FFFF00"/>
                </a:highlight>
              </a:rPr>
              <a:t>Dominant / constant flora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94560"/>
            <a:ext cx="2926080" cy="1995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IN" sz="1600" b="1" dirty="0">
                <a:solidFill>
                  <a:srgbClr val="FF0000"/>
                </a:solidFill>
              </a:rPr>
              <a:t>Spirochetes like  [</a:t>
            </a:r>
            <a:r>
              <a:rPr lang="en-IN" sz="1600" b="1" dirty="0"/>
              <a:t>Treponema </a:t>
            </a:r>
            <a:r>
              <a:rPr lang="en-IN" sz="1600" b="1" dirty="0" err="1"/>
              <a:t>spp</a:t>
            </a:r>
            <a:r>
              <a:rPr sz="1600" b="1" dirty="0"/>
              <a:t>.</a:t>
            </a:r>
            <a:r>
              <a:rPr lang="en-IN" sz="1600" b="1" dirty="0"/>
              <a:t>]</a:t>
            </a:r>
            <a:br>
              <a:rPr sz="1600" b="1" dirty="0">
                <a:solidFill>
                  <a:srgbClr val="FF0000"/>
                </a:solidFill>
              </a:rPr>
            </a:br>
            <a:r>
              <a:rPr sz="1600" b="1" dirty="0">
                <a:solidFill>
                  <a:srgbClr val="FF0000"/>
                </a:solidFill>
              </a:rPr>
              <a:t>Fusobacterium spp.</a:t>
            </a:r>
            <a:br>
              <a:rPr sz="1600" b="1" dirty="0">
                <a:solidFill>
                  <a:srgbClr val="FF0000"/>
                </a:solidFill>
              </a:rPr>
            </a:br>
            <a:r>
              <a:rPr sz="1600" b="1" dirty="0" err="1">
                <a:solidFill>
                  <a:srgbClr val="FF0000"/>
                </a:solidFill>
              </a:rPr>
              <a:t>Prevotella</a:t>
            </a:r>
            <a:r>
              <a:rPr sz="1600" b="1" dirty="0">
                <a:solidFill>
                  <a:srgbClr val="FF0000"/>
                </a:solidFill>
              </a:rPr>
              <a:t> intermedia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508760"/>
            <a:ext cx="73152" cy="338328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1709928"/>
            <a:ext cx="1413785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rPr dirty="0">
                <a:highlight>
                  <a:srgbClr val="FFFF00"/>
                </a:highlight>
              </a:rPr>
              <a:t>Variable flora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194560"/>
            <a:ext cx="292608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Selenomonas spp.</a:t>
            </a:r>
            <a:br/>
            <a:r>
              <a:t>Anaerobic associated flora</a:t>
            </a:r>
            <a:br/>
            <a:r>
              <a:t>Other organisms may vary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508760"/>
            <a:ext cx="33832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20" y="1508760"/>
            <a:ext cx="73152" cy="338328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02752" y="1709928"/>
            <a:ext cx="2926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Key concept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02752" y="2194560"/>
            <a:ext cx="29260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The condition is associated with </a:t>
            </a:r>
            <a:r>
              <a:rPr u="sng" dirty="0">
                <a:highlight>
                  <a:srgbClr val="FFFF00"/>
                </a:highlight>
              </a:rPr>
              <a:t>fusiform and spirochetal bacteria </a:t>
            </a:r>
            <a:r>
              <a:rPr u="sng" dirty="0"/>
              <a:t>in the setting of an </a:t>
            </a:r>
            <a:r>
              <a:rPr u="sng" dirty="0">
                <a:highlight>
                  <a:srgbClr val="FFFF00"/>
                </a:highlight>
              </a:rPr>
              <a:t>impaired host response.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476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Predisposing factors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Local, systemic and behavioral influences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63040"/>
            <a:ext cx="73152" cy="420624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96112" y="1664208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LOCAL FACTORS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148840"/>
            <a:ext cx="3017520" cy="333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Poor oral hygiene</a:t>
            </a:r>
            <a:br/>
            <a:r>
              <a:t>Overhanging restoration margins</a:t>
            </a:r>
            <a:br/>
            <a:r>
              <a:t>Food impaction</a:t>
            </a:r>
            <a:br/>
            <a:r>
              <a:t>Malpositioned teeth</a:t>
            </a:r>
            <a:br/>
            <a:r>
              <a:t>Calculus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1463040"/>
            <a:ext cx="73152" cy="420624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211314" y="1380744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51794" y="1297458"/>
            <a:ext cx="73152" cy="420624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50226" y="1499616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rPr dirty="0"/>
              <a:t>SYSTEMIC / HOST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13066" y="2093421"/>
            <a:ext cx="3456432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Systemic disease</a:t>
            </a: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Nutritional deficiency</a:t>
            </a:r>
            <a:endParaRPr lang="en-IN" dirty="0"/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IN" dirty="0"/>
              <a:t>Stress</a:t>
            </a:r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IN" dirty="0"/>
              <a:t>Smoking</a:t>
            </a:r>
          </a:p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endParaRPr dirty="0"/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Host response &amp; predisposing factors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508760"/>
            <a:ext cx="73152" cy="32004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70992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Psychological stress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194560"/>
            <a:ext cx="306324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↑ Adrenocortical activity → corticosteroid effects → altered host immune responses → reduced ability to control indigenous bacteria.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50876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508760"/>
            <a:ext cx="73152" cy="320040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70992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Smoking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194560"/>
            <a:ext cx="306324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Nicotine may reduce gingival papillary blood flow. Reduced blood flow may contribute to deficient host defense and papillary necrosis.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508760"/>
            <a:ext cx="3520440" cy="32004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508760"/>
            <a:ext cx="73152" cy="32004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02752" y="170992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Nutrition &amp; disease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2194560"/>
            <a:ext cx="306324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Malnutrition and vitamin deficiencies, particularly ascorbic acid deficiency, are described as predisposing factors. Systemic diseases include malignancy, SLE, drug-induced agranulocytosis and AIDS.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Clinical features of ANUG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Recognize the characteristic oral and systemic picture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48056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61848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ORAL SIGNS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103120"/>
            <a:ext cx="48463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IN" sz="2400" dirty="0"/>
              <a:t>Interdental papillae necrosis</a:t>
            </a:r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US" sz="2400" dirty="0"/>
              <a:t>Pseudo membrane covering the ulcer</a:t>
            </a: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sz="2400" dirty="0"/>
              <a:t>Gingival tenderness</a:t>
            </a: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sz="2400" dirty="0"/>
              <a:t>Spontaneous hemorrhage</a:t>
            </a: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IN" sz="2400" dirty="0"/>
              <a:t>Bad breath</a:t>
            </a:r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sz="2400" dirty="0"/>
              <a:t>Increased salivation</a:t>
            </a:r>
            <a:endParaRPr lang="en-IN" sz="2400" dirty="0"/>
          </a:p>
          <a:p>
            <a:pPr marL="342900" indent="-342900">
              <a:buFont typeface="Wingdings" panose="05000000000000000000" pitchFamily="2" charset="2"/>
              <a:buChar char="q"/>
              <a:defRPr sz="1300">
                <a:solidFill>
                  <a:srgbClr val="2B343E"/>
                </a:solidFill>
                <a:latin typeface="Aptos"/>
              </a:defRPr>
            </a:pPr>
            <a:r>
              <a:rPr sz="2400" dirty="0"/>
              <a:t>Metallic taste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035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448056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18488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EXTRAORAL / SYSTEMIC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03120"/>
            <a:ext cx="48463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Lymphadenopathy</a:t>
            </a:r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Fever</a:t>
            </a:r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Increased pulse rate</a:t>
            </a:r>
            <a:endParaRPr lang="en-IN" sz="2000" dirty="0"/>
          </a:p>
          <a:p>
            <a:pPr marL="285750" indent="-285750">
              <a:buFont typeface="Arial" panose="020B0604020202020204" pitchFamily="34" charset="0"/>
              <a:buChar char="•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Loss of appetite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Horning &amp; Cohen: 7 stages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Progression of necrosis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73152" cy="96012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57276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05740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of tip of interdental papilla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560320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31520" y="2560320"/>
            <a:ext cx="73152" cy="96012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87552" y="276148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324612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of entire papilla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749039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749039"/>
            <a:ext cx="73152" cy="96012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7552" y="3950207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43484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extends to gingival margin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4937760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31520" y="4937760"/>
            <a:ext cx="73152" cy="96012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87552" y="513892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7552" y="562356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extends to attached gingiva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1371600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217920" y="1371600"/>
            <a:ext cx="73152" cy="96012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73952" y="157276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3952" y="205740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extends into buccal/labial mucosa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2560320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17920" y="2560320"/>
            <a:ext cx="73152" cy="96012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73952" y="276148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3952" y="324612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exposes alveolar bone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17920" y="3749039"/>
            <a:ext cx="50749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217920" y="3749039"/>
            <a:ext cx="73152" cy="96012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473952" y="3950207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3952" y="4434840"/>
            <a:ext cx="4617720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perforates skin of cheek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Microscopic features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Electron microscopic investigation: four zones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73152" cy="173736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66420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1 • Bacterial zone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48840"/>
            <a:ext cx="4617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Large mass of bacteria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6304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63040"/>
            <a:ext cx="73152" cy="173736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66420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2 • Neutrophil-rich zone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48840"/>
            <a:ext cx="4617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Underlying zone containing many leukocytes, particularly neutrophils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61188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611880"/>
            <a:ext cx="73152" cy="173736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7552" y="381304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3 • Necrotic zone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297680"/>
            <a:ext cx="4617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Disintegrating cells with many spirochetes and fusiform-appearing bacteria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3611880"/>
            <a:ext cx="5074920" cy="1737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17920" y="3611880"/>
            <a:ext cx="73152" cy="173736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73952" y="3813048"/>
            <a:ext cx="4617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4 • Spirochetal infiltration zone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3952" y="4297680"/>
            <a:ext cx="46177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Tissue elements relatively preserved but infiltrated by large and intermediate spirochetes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Diagnosis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Clinical diagnosis is central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54480"/>
            <a:ext cx="73152" cy="201168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75564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Clinical findings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240280"/>
            <a:ext cx="466344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Characteristic necrosis, pseudomembrane, spontaneous bleeding, tenderness and fetor support the diagnosis.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54480"/>
            <a:ext cx="51206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54480"/>
            <a:ext cx="73152" cy="201168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75564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Biopsy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240280"/>
            <a:ext cx="466344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Listed in the source material as an additional diagnostic approach.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886200"/>
            <a:ext cx="10607040" cy="11887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31520" y="3886200"/>
            <a:ext cx="73152" cy="118872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87552" y="4087368"/>
            <a:ext cx="101498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Differential context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457200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The historical material highlights distinction from scurvy and chronic periodontitis.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ANUG treatment — first visit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Initial goal: control the acute phase gently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212080" cy="4023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402336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6184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First-visit objectives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103120"/>
            <a:ext cx="47548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General examination</a:t>
            </a:r>
            <a:endParaRPr lang="en-IN" sz="2000" dirty="0"/>
          </a:p>
          <a:p>
            <a:pPr marL="457200" indent="-4572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Removal of pseudomembranous slough</a:t>
            </a:r>
            <a:endParaRPr lang="en-IN" sz="2000" dirty="0"/>
          </a:p>
          <a:p>
            <a:pPr marL="457200" indent="-4572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Remove only superficial calculus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2120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192024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2" y="16184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Avoid during acute phase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103120"/>
            <a:ext cx="475488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Extensive procedures such as subgingival scaling, root planing and extraction are contraindicated in the acute stage.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361188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172200" y="3611880"/>
            <a:ext cx="73152" cy="18288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28232" y="381304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Home care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8232" y="4297680"/>
            <a:ext cx="475488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3% H₂O₂ diluted with an equal amount of warm water</a:t>
            </a:r>
            <a:endParaRPr lang="en-IN" dirty="0"/>
          </a:p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Chlorhexidine 0.125% rinse twice daily</a:t>
            </a:r>
            <a:endParaRPr lang="en-IN" dirty="0"/>
          </a:p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Analgesic such as an NSAID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Supportive instructions &amp; antibiotics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417320"/>
            <a:ext cx="5212080" cy="30175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417320"/>
            <a:ext cx="73152" cy="301752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41832" y="16184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Patient instructions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2103120"/>
            <a:ext cx="4754880" cy="2148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Adequate rest</a:t>
            </a:r>
            <a:br/>
            <a:r>
              <a:t>Avoid tobacco and alcohol</a:t>
            </a:r>
            <a:br/>
            <a:r>
              <a:t>Limit toothbrushing initially to removal of surface debris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2120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72200" y="1417320"/>
            <a:ext cx="73152" cy="16002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28232" y="16184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When systemic signs are severe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1031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The source recommends an antibiotic regimen for severe necrosis, lymphadenopathy and other systemic signs/symptoms.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246120"/>
            <a:ext cx="52120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72200" y="3246120"/>
            <a:ext cx="73152" cy="18288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28232" y="34472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Regimens listed in the source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232" y="3931920"/>
            <a:ext cx="47548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Amoxicillin 500 mg 6-hourly for 10 days</a:t>
            </a:r>
            <a:br/>
            <a:r>
              <a:t>OR</a:t>
            </a:r>
            <a:br/>
            <a:r>
              <a:t>Metronidazole 500 mg twice daily for 7 days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Follow-up &amp; definitive periodontal care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420624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96112" y="161848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SECOND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103120"/>
            <a:ext cx="3063240" cy="333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1–2 days after the first visit</a:t>
            </a:r>
            <a:br/>
            <a:r>
              <a:t>Evaluate resolution of signs and symptoms</a:t>
            </a:r>
            <a:br/>
            <a:r>
              <a:t>Gingival shrinkage may expose previously covered calculus → remove gently</a:t>
            </a:r>
            <a:br/>
            <a:r>
              <a:t>Reinforce previous instructions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420624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9432" y="161848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THIRD VISIT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2" y="2103120"/>
            <a:ext cx="3063240" cy="333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Approximately 5 days after the second visit</a:t>
            </a:r>
            <a:br/>
            <a:r>
              <a:t>Evaluate resolution of symptoms</a:t>
            </a:r>
            <a:br/>
            <a:r>
              <a:t>Formulate comprehensive periodontal treatment plan</a:t>
            </a:r>
            <a:br/>
            <a:r>
              <a:t>Reinforce plaque-control procedures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420624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02752" y="1618488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MAINTENANCE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2752" y="2103120"/>
            <a:ext cx="3063240" cy="3337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Counsel regarding nutrition and smoking cessation</a:t>
            </a:r>
            <a:br/>
            <a:r>
              <a:t>Address habits associated with recurrence</a:t>
            </a:r>
            <a:br/>
            <a:r>
              <a:t>Discontinue H₂O₂</a:t>
            </a:r>
            <a:br/>
            <a:r>
              <a:t>Chlorhexidine may continue for 2–3 weeks</a:t>
            </a:r>
            <a:br/>
            <a:r>
              <a:t>Repeat scaling/root planing if necessary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6527910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Primary herpetic gingivostomatitis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HSV-1 infection of the oral cavity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4864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338328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618488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Overview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103120"/>
            <a:ext cx="5029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Caused by herpes simplex virus type 1 (HSV-1).</a:t>
            </a:r>
            <a:endParaRPr lang="en-IN" sz="2000" dirty="0"/>
          </a:p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Occurs most often in infants and children &lt;6 years, but may occur in adolescents and adults.</a:t>
            </a:r>
            <a:endParaRPr lang="en-IN" sz="2000" dirty="0"/>
          </a:p>
          <a:p>
            <a:pPr marL="342900" indent="-342900"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2000" dirty="0"/>
              <a:t>Equal frequency in males and females.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417320"/>
            <a:ext cx="512064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0" y="1417320"/>
            <a:ext cx="73152" cy="338328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56832" y="161848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Oral symptoms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9400" y="2102566"/>
            <a:ext cx="4663440" cy="1995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US" sz="1600" dirty="0"/>
              <a:t>Vesicle </a:t>
            </a:r>
            <a:r>
              <a:rPr lang="en-US" sz="1600" dirty="0" err="1"/>
              <a:t>formaton</a:t>
            </a:r>
            <a:endParaRPr lang="en-US" sz="1600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lang="en-US" sz="1600" dirty="0"/>
              <a:t> ruptured vesicles lead to ulcers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1600" dirty="0"/>
              <a:t>Generalized oral soreness</a:t>
            </a:r>
            <a:r>
              <a:rPr lang="en-IN" sz="1600" dirty="0"/>
              <a:t> 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  <a:defRPr sz="1300">
                <a:solidFill>
                  <a:srgbClr val="2B343E"/>
                </a:solidFill>
                <a:latin typeface="Aptos"/>
              </a:defRPr>
            </a:pPr>
            <a:r>
              <a:rPr sz="1600" dirty="0"/>
              <a:t>Difficulty eating and drinking</a:t>
            </a:r>
            <a:endParaRPr lang="en-IN" sz="1600" dirty="0"/>
          </a:p>
        </p:txBody>
      </p:sp>
      <p:sp>
        <p:nvSpPr>
          <p:cNvPr id="14" name="Rectangle 13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Primary herpetic gingivostomatitis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Extraoral/systemic features and treatment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5029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73152" cy="292608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709928"/>
            <a:ext cx="4572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Extraoral &amp; systemic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94560"/>
            <a:ext cx="45720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Cervical adenitis</a:t>
            </a:r>
            <a:br/>
            <a:r>
              <a:t>Elevated body temperature</a:t>
            </a:r>
            <a:br/>
            <a:r>
              <a:t>Generalized malaise</a:t>
            </a:r>
            <a:br/>
            <a:r>
              <a:t>Dehydration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502920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73152" cy="292608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3952" y="1709928"/>
            <a:ext cx="4572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Treatment listed in the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3952" y="2194560"/>
            <a:ext cx="45720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Supportive treatment</a:t>
            </a:r>
            <a:br/>
            <a:r>
              <a:t>Antiviral therapy</a:t>
            </a:r>
            <a:br/>
            <a:r>
              <a:t>Mucosal ointment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Pericoronitis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Inflammation around an incompletely erupted tooth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120640" cy="14630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73152" cy="146304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618488"/>
            <a:ext cx="46634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Definition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103120"/>
            <a:ext cx="46634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Inflammation of gingiva in relation to the crown of an incompletely erupted tooth.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212080" cy="347472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347472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2" y="161848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Clinical features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103120"/>
            <a:ext cx="4754880" cy="2606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rPr dirty="0"/>
              <a:t>Pain</a:t>
            </a:r>
            <a:br>
              <a:rPr dirty="0"/>
            </a:br>
            <a:r>
              <a:rPr dirty="0"/>
              <a:t>Trismus</a:t>
            </a:r>
            <a:br>
              <a:rPr dirty="0"/>
            </a:br>
            <a:r>
              <a:rPr dirty="0"/>
              <a:t>Bad taste</a:t>
            </a:r>
            <a:br>
              <a:rPr dirty="0"/>
            </a:br>
            <a:r>
              <a:rPr dirty="0"/>
              <a:t>Neck swelling</a:t>
            </a:r>
            <a:br>
              <a:rPr dirty="0"/>
            </a:br>
            <a:r>
              <a:rPr dirty="0"/>
              <a:t>Partially erupted tooth</a:t>
            </a:r>
            <a:br>
              <a:rPr dirty="0"/>
            </a:br>
            <a:r>
              <a:rPr dirty="0"/>
              <a:t>Swollen, edematous gingiva</a:t>
            </a:r>
            <a:br>
              <a:rPr dirty="0"/>
            </a:br>
            <a:r>
              <a:rPr dirty="0"/>
              <a:t>Pus discharge</a:t>
            </a:r>
            <a:br>
              <a:rPr dirty="0"/>
            </a:br>
            <a:r>
              <a:rPr dirty="0"/>
              <a:t>Cervical lymphadenopathy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16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C6F6DF-06B8-8CA9-1D8F-030D17499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708" y="3207227"/>
            <a:ext cx="4453128" cy="282098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Pericoronitis — treatment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2120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508760"/>
            <a:ext cx="73152" cy="329184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" y="170992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NON-SURGICAL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194560"/>
            <a:ext cx="475488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Flush the area with hydrogen peroxide</a:t>
            </a:r>
            <a:br/>
            <a:r>
              <a:t>Remove debris and gently elevate the flap while flushing with warm water</a:t>
            </a:r>
            <a:br/>
            <a:r>
              <a:t>Analgesic / antibiotics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508760"/>
            <a:ext cx="5212080" cy="329184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508760"/>
            <a:ext cx="73152" cy="329184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19672" y="1709928"/>
            <a:ext cx="4754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SURGICAL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194560"/>
            <a:ext cx="475488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Operculectomy</a:t>
            </a:r>
            <a:br/>
            <a:r>
              <a:t>Extraction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17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070C95-CC10-FBEA-33D8-7E12C8EA2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5864" y="3221355"/>
            <a:ext cx="3990975" cy="12382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B40"/>
                </a:solidFill>
                <a:latin typeface="Aptos Display"/>
              </a:defRPr>
            </a:pPr>
            <a:r>
              <a:t>Quick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66737E"/>
                </a:solidFill>
                <a:latin typeface="Aptos"/>
              </a:defRPr>
            </a:pPr>
            <a:r>
              <a:t>Acute gingival conditions — exam-oriented summary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417320"/>
            <a:ext cx="192024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2920" y="1417320"/>
            <a:ext cx="73152" cy="59436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58952" y="1618488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Condition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103120"/>
            <a:ext cx="146304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2423160" y="1417320"/>
            <a:ext cx="29718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423160" y="1417320"/>
            <a:ext cx="73152" cy="59436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679192" y="1618488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Primary cause / association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9192" y="2103120"/>
            <a:ext cx="251460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5394959" y="1417320"/>
            <a:ext cx="297180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394959" y="1417320"/>
            <a:ext cx="73152" cy="59436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50992" y="1618488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Key clinical clue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50992" y="2103120"/>
            <a:ext cx="251460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366760" y="1417320"/>
            <a:ext cx="3337560" cy="59436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366760" y="1417320"/>
            <a:ext cx="73152" cy="59436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22792" y="1618488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r>
              <a:t>Core management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22792" y="2103120"/>
            <a:ext cx="288036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02920" y="2130552"/>
            <a:ext cx="19202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02920" y="2130552"/>
            <a:ext cx="73152" cy="11430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58952" y="2331720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8952" y="2816352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ANUG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423160" y="21305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2423160" y="2130552"/>
            <a:ext cx="73152" cy="11430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2679192" y="23317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679192" y="28163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Fusiform &amp; spirochetal flora + impaired host response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394959" y="21305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394959" y="2130552"/>
            <a:ext cx="73152" cy="11430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650992" y="23317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650992" y="28163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Necrosis + pseudomembrane + spontaneous bleeding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66760" y="2130552"/>
            <a:ext cx="3337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8366760" y="2130552"/>
            <a:ext cx="73152" cy="1143000"/>
          </a:xfrm>
          <a:prstGeom prst="rect">
            <a:avLst/>
          </a:prstGeom>
          <a:solidFill>
            <a:srgbClr val="BE3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622792" y="2331720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622792" y="2816352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Acute-phase local care → periodontal treatment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02920" y="3502152"/>
            <a:ext cx="19202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02920" y="3502152"/>
            <a:ext cx="73152" cy="114300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58952" y="3703320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58952" y="4187952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Primary herpetic gingivostomatitis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423160" y="35021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2423160" y="3502152"/>
            <a:ext cx="73152" cy="114300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679192" y="37033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2679192" y="41879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HSV-1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394959" y="35021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5394959" y="3502152"/>
            <a:ext cx="73152" cy="114300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650992" y="37033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650992" y="41879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Generalized soreness + painful vesicles + systemic symptoms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366760" y="3502152"/>
            <a:ext cx="3337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8366760" y="3502152"/>
            <a:ext cx="73152" cy="1143000"/>
          </a:xfrm>
          <a:prstGeom prst="rect">
            <a:avLst/>
          </a:prstGeom>
          <a:solidFill>
            <a:srgbClr val="1384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622792" y="3703320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622792" y="4187952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Supportive care + antiviral therapy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02920" y="4873752"/>
            <a:ext cx="192024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502920" y="4873752"/>
            <a:ext cx="73152" cy="11430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58952" y="5074920"/>
            <a:ext cx="1463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58952" y="5559552"/>
            <a:ext cx="1463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Pericoronitis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423160" y="48737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2423160" y="4873752"/>
            <a:ext cx="73152" cy="11430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2679192" y="50749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2679192" y="55595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Inflammation around incompletely erupted tooth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5394959" y="4873752"/>
            <a:ext cx="29718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5394959" y="4873752"/>
            <a:ext cx="73152" cy="11430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5650992" y="5074920"/>
            <a:ext cx="25146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5650992" y="5559552"/>
            <a:ext cx="2514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Pain, trismus, swollen operculum / pus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366760" y="4873752"/>
            <a:ext cx="33375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E1E6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8366760" y="4873752"/>
            <a:ext cx="73152" cy="1143000"/>
          </a:xfrm>
          <a:prstGeom prst="rect">
            <a:avLst/>
          </a:prstGeom>
          <a:solidFill>
            <a:srgbClr val="D29E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8622792" y="5074920"/>
            <a:ext cx="2880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B40"/>
                </a:solidFill>
                <a:latin typeface="Aptos Display"/>
              </a:defRPr>
            </a:pPr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8622792" y="5559552"/>
            <a:ext cx="2880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B343E"/>
                </a:solidFill>
                <a:latin typeface="Aptos"/>
              </a:defRPr>
            </a:pPr>
            <a:r>
              <a:t>Local irrigation/debridement ± surgery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40080" y="6519672"/>
            <a:ext cx="10881360" cy="10972"/>
          </a:xfrm>
          <a:prstGeom prst="rect">
            <a:avLst/>
          </a:prstGeom>
          <a:solidFill>
            <a:srgbClr val="DCE1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10789920" y="6547104"/>
            <a:ext cx="73152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6737E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Aptos Display"/>
              </a:defRPr>
            </a:pPr>
            <a:r>
              <a:t>TAKE-HOME POINTS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600200"/>
            <a:ext cx="10561320" cy="777240"/>
          </a:xfrm>
          <a:prstGeom prst="roundRect">
            <a:avLst/>
          </a:prstGeom>
          <a:solidFill>
            <a:srgbClr val="263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1755648"/>
            <a:ext cx="9966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EBF2F5"/>
                </a:solidFill>
                <a:latin typeface="Aptos"/>
              </a:defRPr>
            </a:pPr>
            <a:r>
              <a:t>ANUG is an acute necrotizing gingival disease associated with fusiform/spirochetal flora and an impaired host response.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651760"/>
            <a:ext cx="10561320" cy="777240"/>
          </a:xfrm>
          <a:prstGeom prst="roundRect">
            <a:avLst/>
          </a:prstGeom>
          <a:solidFill>
            <a:srgbClr val="263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807208"/>
            <a:ext cx="9966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EBF2F5"/>
                </a:solidFill>
                <a:latin typeface="Aptos"/>
              </a:defRPr>
            </a:pPr>
            <a:r>
              <a:t>Recognize the characteristic combination of interdental necrosis, pseudomembrane, spontaneous bleeding, tenderness and fetor.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703320"/>
            <a:ext cx="10561320" cy="777240"/>
          </a:xfrm>
          <a:prstGeom prst="roundRect">
            <a:avLst/>
          </a:prstGeom>
          <a:solidFill>
            <a:srgbClr val="263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3858768"/>
            <a:ext cx="9966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EBF2F5"/>
                </a:solidFill>
                <a:latin typeface="Aptos"/>
              </a:defRPr>
            </a:pPr>
            <a:r>
              <a:t>Manage the acute phase gently first; definitive periodontal therapy follows resolution of acute symptoms.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4754879"/>
            <a:ext cx="10561320" cy="777240"/>
          </a:xfrm>
          <a:prstGeom prst="roundRect">
            <a:avLst/>
          </a:prstGeom>
          <a:solidFill>
            <a:srgbClr val="263C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4910327"/>
            <a:ext cx="9966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EBF2F5"/>
                </a:solidFill>
                <a:latin typeface="Aptos"/>
              </a:defRPr>
            </a:pPr>
            <a:r>
              <a:t>Primary herpetic gingivostomatitis and pericoronitis have distinct clinical patterns and management approaches.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10058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B4D7DC"/>
                </a:solidFill>
                <a:latin typeface="Aptos Display"/>
              </a:defRPr>
            </a:pPr>
            <a: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1068</Words>
  <Application>Microsoft Office PowerPoint</Application>
  <PresentationFormat>Widescreen</PresentationFormat>
  <Paragraphs>187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Joshua Yeldo Aravind</cp:lastModifiedBy>
  <cp:revision>3</cp:revision>
  <dcterms:created xsi:type="dcterms:W3CDTF">2013-01-27T09:14:16Z</dcterms:created>
  <dcterms:modified xsi:type="dcterms:W3CDTF">2026-10-08T08:29:12Z</dcterms:modified>
  <cp:category/>
</cp:coreProperties>
</file>