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4" r:id="rId1"/>
  </p:sldMasterIdLst>
  <p:sldIdLst>
    <p:sldId id="256" r:id="rId2"/>
    <p:sldId id="311" r:id="rId3"/>
    <p:sldId id="257" r:id="rId4"/>
    <p:sldId id="258" r:id="rId5"/>
    <p:sldId id="270" r:id="rId6"/>
    <p:sldId id="260" r:id="rId7"/>
    <p:sldId id="271" r:id="rId8"/>
    <p:sldId id="274" r:id="rId9"/>
    <p:sldId id="264" r:id="rId10"/>
    <p:sldId id="262" r:id="rId11"/>
    <p:sldId id="263" r:id="rId12"/>
    <p:sldId id="265" r:id="rId13"/>
    <p:sldId id="287" r:id="rId14"/>
    <p:sldId id="275" r:id="rId15"/>
    <p:sldId id="299" r:id="rId16"/>
    <p:sldId id="278" r:id="rId17"/>
    <p:sldId id="302" r:id="rId18"/>
    <p:sldId id="290" r:id="rId19"/>
    <p:sldId id="291" r:id="rId2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6CCFF"/>
    <a:srgbClr val="9BDEFF"/>
    <a:srgbClr val="6600FF"/>
    <a:srgbClr val="FDCBD2"/>
    <a:srgbClr val="CCECFF"/>
    <a:srgbClr val="FA6076"/>
    <a:srgbClr val="FB8D9D"/>
    <a:srgbClr val="D60093"/>
    <a:srgbClr val="FF0066"/>
    <a:srgbClr val="FCAEB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D7AC3CCA-C797-4891-BE02-D94E43425B78}" styleName="Medium Style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58" d="100"/>
          <a:sy n="58" d="100"/>
        </p:scale>
        <p:origin x="1520" y="3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6_2">
  <dgm:title val=""/>
  <dgm:desc val=""/>
  <dgm:catLst>
    <dgm:cat type="accent6" pri="11200"/>
  </dgm:catLst>
  <dgm:styleLbl name="node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ln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8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E8704BF-5EE5-4E13-B3C8-1C5981966F77}" type="doc">
      <dgm:prSet loTypeId="urn:microsoft.com/office/officeart/2005/8/layout/vList2" loCatId="list" qsTypeId="urn:microsoft.com/office/officeart/2005/8/quickstyle/3d1" qsCatId="3D" csTypeId="urn:microsoft.com/office/officeart/2005/8/colors/accent6_2" csCatId="accent6" phldr="1"/>
      <dgm:spPr/>
      <dgm:t>
        <a:bodyPr/>
        <a:lstStyle/>
        <a:p>
          <a:endParaRPr lang="en-US"/>
        </a:p>
      </dgm:t>
    </dgm:pt>
    <dgm:pt modelId="{74DF58A1-3406-446E-842A-B3EE54F601C7}">
      <dgm:prSet custT="1"/>
      <dgm:spPr/>
      <dgm:t>
        <a:bodyPr/>
        <a:lstStyle/>
        <a:p>
          <a:pPr rtl="0"/>
          <a:r>
            <a:rPr lang="en-US" sz="2000" b="1" dirty="0">
              <a:solidFill>
                <a:srgbClr val="FFC000"/>
              </a:solidFill>
            </a:rPr>
            <a:t>Bleeding gums during brushing or eating</a:t>
          </a:r>
        </a:p>
      </dgm:t>
    </dgm:pt>
    <dgm:pt modelId="{67421E13-F1D0-4B75-A825-27E5AEEA2F95}" type="parTrans" cxnId="{34F75326-DAA0-4829-B1A8-27B1FFBB4E7E}">
      <dgm:prSet/>
      <dgm:spPr/>
      <dgm:t>
        <a:bodyPr/>
        <a:lstStyle/>
        <a:p>
          <a:endParaRPr lang="en-US"/>
        </a:p>
      </dgm:t>
    </dgm:pt>
    <dgm:pt modelId="{47C6679E-8905-4F1F-828A-E843394579BE}" type="sibTrans" cxnId="{34F75326-DAA0-4829-B1A8-27B1FFBB4E7E}">
      <dgm:prSet/>
      <dgm:spPr/>
      <dgm:t>
        <a:bodyPr/>
        <a:lstStyle/>
        <a:p>
          <a:endParaRPr lang="en-US"/>
        </a:p>
      </dgm:t>
    </dgm:pt>
    <dgm:pt modelId="{325176DA-D1A1-4A39-9E0F-7689CE9BD1D0}">
      <dgm:prSet custT="1"/>
      <dgm:spPr/>
      <dgm:t>
        <a:bodyPr/>
        <a:lstStyle/>
        <a:p>
          <a:pPr rtl="0"/>
          <a:r>
            <a:rPr lang="en-US" sz="2000" b="1" dirty="0">
              <a:solidFill>
                <a:srgbClr val="FFC000"/>
              </a:solidFill>
            </a:rPr>
            <a:t>Increasing spacing between teeth as a result of tooth movement</a:t>
          </a:r>
        </a:p>
      </dgm:t>
    </dgm:pt>
    <dgm:pt modelId="{8DE541D6-3DDF-418E-A8E4-AA942AC728F9}" type="parTrans" cxnId="{748443DB-8964-4BD3-94FF-C1E448F80C91}">
      <dgm:prSet/>
      <dgm:spPr/>
      <dgm:t>
        <a:bodyPr/>
        <a:lstStyle/>
        <a:p>
          <a:endParaRPr lang="en-US"/>
        </a:p>
      </dgm:t>
    </dgm:pt>
    <dgm:pt modelId="{464F3D18-B700-4662-B1AF-00C50A4311D9}" type="sibTrans" cxnId="{748443DB-8964-4BD3-94FF-C1E448F80C91}">
      <dgm:prSet/>
      <dgm:spPr/>
      <dgm:t>
        <a:bodyPr/>
        <a:lstStyle/>
        <a:p>
          <a:endParaRPr lang="en-US"/>
        </a:p>
      </dgm:t>
    </dgm:pt>
    <dgm:pt modelId="{671FE023-16D4-49F2-BF64-6990CAFCEB46}">
      <dgm:prSet custT="1"/>
      <dgm:spPr/>
      <dgm:t>
        <a:bodyPr/>
        <a:lstStyle/>
        <a:p>
          <a:pPr rtl="0"/>
          <a:r>
            <a:rPr lang="en-US" sz="2000" b="1" dirty="0">
              <a:solidFill>
                <a:srgbClr val="FFC000"/>
              </a:solidFill>
            </a:rPr>
            <a:t>Loose teeth</a:t>
          </a:r>
        </a:p>
      </dgm:t>
    </dgm:pt>
    <dgm:pt modelId="{C5BF85BD-B04D-46BA-8F12-6133EF48E1E5}" type="parTrans" cxnId="{A4DF3DB2-7C17-4801-8190-6016D82E536A}">
      <dgm:prSet/>
      <dgm:spPr/>
      <dgm:t>
        <a:bodyPr/>
        <a:lstStyle/>
        <a:p>
          <a:endParaRPr lang="en-US"/>
        </a:p>
      </dgm:t>
    </dgm:pt>
    <dgm:pt modelId="{C320A265-3776-492C-9BE9-0877526DF744}" type="sibTrans" cxnId="{A4DF3DB2-7C17-4801-8190-6016D82E536A}">
      <dgm:prSet/>
      <dgm:spPr/>
      <dgm:t>
        <a:bodyPr/>
        <a:lstStyle/>
        <a:p>
          <a:endParaRPr lang="en-US"/>
        </a:p>
      </dgm:t>
    </dgm:pt>
    <dgm:pt modelId="{BE6ECBB9-2F0A-442A-99CA-6778C7A4F990}">
      <dgm:prSet custT="1"/>
      <dgm:spPr/>
      <dgm:t>
        <a:bodyPr/>
        <a:lstStyle/>
        <a:p>
          <a:pPr rtl="0"/>
          <a:r>
            <a:rPr lang="en-US" sz="2000" b="1" dirty="0">
              <a:solidFill>
                <a:srgbClr val="FFC000"/>
              </a:solidFill>
            </a:rPr>
            <a:t>Usually painless, but sometimes localized dull pain radiating deep into the jaw</a:t>
          </a:r>
        </a:p>
      </dgm:t>
    </dgm:pt>
    <dgm:pt modelId="{9C59C3F1-0389-4D84-ADFA-4E7108D6F672}" type="parTrans" cxnId="{FCFE688A-D07B-49B0-9B01-13CF293C17A1}">
      <dgm:prSet/>
      <dgm:spPr/>
      <dgm:t>
        <a:bodyPr/>
        <a:lstStyle/>
        <a:p>
          <a:endParaRPr lang="en-US"/>
        </a:p>
      </dgm:t>
    </dgm:pt>
    <dgm:pt modelId="{81C9D0DB-3F54-4E6A-986B-968B2E82BF2D}" type="sibTrans" cxnId="{FCFE688A-D07B-49B0-9B01-13CF293C17A1}">
      <dgm:prSet/>
      <dgm:spPr/>
      <dgm:t>
        <a:bodyPr/>
        <a:lstStyle/>
        <a:p>
          <a:endParaRPr lang="en-US"/>
        </a:p>
      </dgm:t>
    </dgm:pt>
    <dgm:pt modelId="{353439E2-A33E-4983-BDF7-18D778B1EE49}">
      <dgm:prSet custT="1"/>
      <dgm:spPr/>
      <dgm:t>
        <a:bodyPr/>
        <a:lstStyle/>
        <a:p>
          <a:pPr rtl="0"/>
          <a:r>
            <a:rPr lang="en-US" sz="2000" b="1" dirty="0">
              <a:solidFill>
                <a:srgbClr val="FFC000"/>
              </a:solidFill>
            </a:rPr>
            <a:t>Sensitivity to heat, cold, or both due to exposed roots</a:t>
          </a:r>
        </a:p>
      </dgm:t>
    </dgm:pt>
    <dgm:pt modelId="{26F4F48D-9506-4169-9A1F-7813F02F372C}" type="parTrans" cxnId="{9840495A-2A7A-4D66-935F-0CD2923D7197}">
      <dgm:prSet/>
      <dgm:spPr/>
      <dgm:t>
        <a:bodyPr/>
        <a:lstStyle/>
        <a:p>
          <a:endParaRPr lang="en-US"/>
        </a:p>
      </dgm:t>
    </dgm:pt>
    <dgm:pt modelId="{D80AB20E-2BD6-47DE-84E0-160FA7388480}" type="sibTrans" cxnId="{9840495A-2A7A-4D66-935F-0CD2923D7197}">
      <dgm:prSet/>
      <dgm:spPr/>
      <dgm:t>
        <a:bodyPr/>
        <a:lstStyle/>
        <a:p>
          <a:endParaRPr lang="en-US"/>
        </a:p>
      </dgm:t>
    </dgm:pt>
    <dgm:pt modelId="{8A18959B-D26A-45CA-84A6-78ACA960B0D1}">
      <dgm:prSet custT="1"/>
      <dgm:spPr/>
      <dgm:t>
        <a:bodyPr/>
        <a:lstStyle/>
        <a:p>
          <a:pPr rtl="0"/>
          <a:r>
            <a:rPr lang="en-US" sz="2000" b="1" dirty="0">
              <a:solidFill>
                <a:srgbClr val="FFC000"/>
              </a:solidFill>
            </a:rPr>
            <a:t>Food impaction</a:t>
          </a:r>
        </a:p>
      </dgm:t>
    </dgm:pt>
    <dgm:pt modelId="{58A5C663-4DC3-4A53-8AB3-CC71C660912E}" type="parTrans" cxnId="{E88F7551-6A65-4654-8609-2AFE18A7E7DA}">
      <dgm:prSet/>
      <dgm:spPr/>
      <dgm:t>
        <a:bodyPr/>
        <a:lstStyle/>
        <a:p>
          <a:endParaRPr lang="en-US"/>
        </a:p>
      </dgm:t>
    </dgm:pt>
    <dgm:pt modelId="{2F211D30-11E2-45FF-BC2B-5FDA93E89B60}" type="sibTrans" cxnId="{E88F7551-6A65-4654-8609-2AFE18A7E7DA}">
      <dgm:prSet/>
      <dgm:spPr/>
      <dgm:t>
        <a:bodyPr/>
        <a:lstStyle/>
        <a:p>
          <a:endParaRPr lang="en-US"/>
        </a:p>
      </dgm:t>
    </dgm:pt>
    <dgm:pt modelId="{9E0A47E7-BADB-44FE-BD83-B5346DB0D61C}">
      <dgm:prSet custT="1"/>
      <dgm:spPr/>
      <dgm:t>
        <a:bodyPr/>
        <a:lstStyle/>
        <a:p>
          <a:pPr rtl="0"/>
          <a:r>
            <a:rPr lang="en-US" sz="2000" b="1" dirty="0">
              <a:solidFill>
                <a:srgbClr val="FFC000"/>
              </a:solidFill>
            </a:rPr>
            <a:t>Halitosis</a:t>
          </a:r>
          <a:r>
            <a:rPr lang="en-US" sz="500" dirty="0"/>
            <a:t> </a:t>
          </a:r>
        </a:p>
      </dgm:t>
    </dgm:pt>
    <dgm:pt modelId="{B323BD52-32D8-444B-B0FE-F7FDA181281C}" type="parTrans" cxnId="{CB12B0E0-B56B-4A6D-B6B4-87F15F6501F8}">
      <dgm:prSet/>
      <dgm:spPr/>
      <dgm:t>
        <a:bodyPr/>
        <a:lstStyle/>
        <a:p>
          <a:endParaRPr lang="en-US"/>
        </a:p>
      </dgm:t>
    </dgm:pt>
    <dgm:pt modelId="{27D48375-3182-453A-94D4-13EFDEE892FF}" type="sibTrans" cxnId="{CB12B0E0-B56B-4A6D-B6B4-87F15F6501F8}">
      <dgm:prSet/>
      <dgm:spPr/>
      <dgm:t>
        <a:bodyPr/>
        <a:lstStyle/>
        <a:p>
          <a:endParaRPr lang="en-US"/>
        </a:p>
      </dgm:t>
    </dgm:pt>
    <dgm:pt modelId="{2B3127CC-7668-41F1-8D25-CD78ABD1E285}">
      <dgm:prSet custT="1"/>
      <dgm:spPr/>
      <dgm:t>
        <a:bodyPr/>
        <a:lstStyle/>
        <a:p>
          <a:pPr rtl="0"/>
          <a:r>
            <a:rPr lang="en-US" sz="2000" b="1" dirty="0">
              <a:solidFill>
                <a:srgbClr val="FFC000"/>
              </a:solidFill>
            </a:rPr>
            <a:t>Gingival tenderness or itching</a:t>
          </a:r>
        </a:p>
      </dgm:t>
    </dgm:pt>
    <dgm:pt modelId="{6E0CA700-2269-4615-BBE6-0F5EB9FA9AAE}" type="parTrans" cxnId="{9EDC1A60-5E85-409F-83B1-6B778BE8B156}">
      <dgm:prSet/>
      <dgm:spPr/>
      <dgm:t>
        <a:bodyPr/>
        <a:lstStyle/>
        <a:p>
          <a:endParaRPr lang="en-US"/>
        </a:p>
      </dgm:t>
    </dgm:pt>
    <dgm:pt modelId="{B194B507-12BD-456B-9015-0435173F0E95}" type="sibTrans" cxnId="{9EDC1A60-5E85-409F-83B1-6B778BE8B156}">
      <dgm:prSet/>
      <dgm:spPr/>
      <dgm:t>
        <a:bodyPr/>
        <a:lstStyle/>
        <a:p>
          <a:endParaRPr lang="en-US"/>
        </a:p>
      </dgm:t>
    </dgm:pt>
    <dgm:pt modelId="{BC224B67-A42F-4860-BCD3-26D38E4C1318}" type="pres">
      <dgm:prSet presAssocID="{5E8704BF-5EE5-4E13-B3C8-1C5981966F77}" presName="linear" presStyleCnt="0">
        <dgm:presLayoutVars>
          <dgm:animLvl val="lvl"/>
          <dgm:resizeHandles val="exact"/>
        </dgm:presLayoutVars>
      </dgm:prSet>
      <dgm:spPr/>
    </dgm:pt>
    <dgm:pt modelId="{A6134644-F95A-493C-B4FA-A275FED4EE74}" type="pres">
      <dgm:prSet presAssocID="{74DF58A1-3406-446E-842A-B3EE54F601C7}" presName="parentText" presStyleLbl="node1" presStyleIdx="0" presStyleCnt="8">
        <dgm:presLayoutVars>
          <dgm:chMax val="0"/>
          <dgm:bulletEnabled val="1"/>
        </dgm:presLayoutVars>
      </dgm:prSet>
      <dgm:spPr/>
    </dgm:pt>
    <dgm:pt modelId="{EEF7F097-F7D6-40F9-895B-A37DE0CE2A61}" type="pres">
      <dgm:prSet presAssocID="{47C6679E-8905-4F1F-828A-E843394579BE}" presName="spacer" presStyleCnt="0"/>
      <dgm:spPr/>
    </dgm:pt>
    <dgm:pt modelId="{58AE15A9-7AB1-4C71-9D3D-05D00EEAF6A3}" type="pres">
      <dgm:prSet presAssocID="{325176DA-D1A1-4A39-9E0F-7689CE9BD1D0}" presName="parentText" presStyleLbl="node1" presStyleIdx="1" presStyleCnt="8">
        <dgm:presLayoutVars>
          <dgm:chMax val="0"/>
          <dgm:bulletEnabled val="1"/>
        </dgm:presLayoutVars>
      </dgm:prSet>
      <dgm:spPr/>
    </dgm:pt>
    <dgm:pt modelId="{26A5936B-D860-4DCF-8A1F-44B04B2B18C1}" type="pres">
      <dgm:prSet presAssocID="{464F3D18-B700-4662-B1AF-00C50A4311D9}" presName="spacer" presStyleCnt="0"/>
      <dgm:spPr/>
    </dgm:pt>
    <dgm:pt modelId="{FFDF5923-9302-413C-8DAA-31E44F1348B0}" type="pres">
      <dgm:prSet presAssocID="{671FE023-16D4-49F2-BF64-6990CAFCEB46}" presName="parentText" presStyleLbl="node1" presStyleIdx="2" presStyleCnt="8">
        <dgm:presLayoutVars>
          <dgm:chMax val="0"/>
          <dgm:bulletEnabled val="1"/>
        </dgm:presLayoutVars>
      </dgm:prSet>
      <dgm:spPr/>
    </dgm:pt>
    <dgm:pt modelId="{7324AE85-AC9C-43D2-BC8F-EAEEF1E0A436}" type="pres">
      <dgm:prSet presAssocID="{C320A265-3776-492C-9BE9-0877526DF744}" presName="spacer" presStyleCnt="0"/>
      <dgm:spPr/>
    </dgm:pt>
    <dgm:pt modelId="{6990A098-C8D1-4B74-8B45-28C09ECADFD2}" type="pres">
      <dgm:prSet presAssocID="{BE6ECBB9-2F0A-442A-99CA-6778C7A4F990}" presName="parentText" presStyleLbl="node1" presStyleIdx="3" presStyleCnt="8">
        <dgm:presLayoutVars>
          <dgm:chMax val="0"/>
          <dgm:bulletEnabled val="1"/>
        </dgm:presLayoutVars>
      </dgm:prSet>
      <dgm:spPr/>
    </dgm:pt>
    <dgm:pt modelId="{3DDAA909-C1CC-46A3-9880-BA6636595F46}" type="pres">
      <dgm:prSet presAssocID="{81C9D0DB-3F54-4E6A-986B-968B2E82BF2D}" presName="spacer" presStyleCnt="0"/>
      <dgm:spPr/>
    </dgm:pt>
    <dgm:pt modelId="{C217D37A-6140-43CF-A7BA-4ABB9BEBBBAA}" type="pres">
      <dgm:prSet presAssocID="{353439E2-A33E-4983-BDF7-18D778B1EE49}" presName="parentText" presStyleLbl="node1" presStyleIdx="4" presStyleCnt="8">
        <dgm:presLayoutVars>
          <dgm:chMax val="0"/>
          <dgm:bulletEnabled val="1"/>
        </dgm:presLayoutVars>
      </dgm:prSet>
      <dgm:spPr/>
    </dgm:pt>
    <dgm:pt modelId="{FD1C6DE1-3885-485B-841A-72A9FD0B76D9}" type="pres">
      <dgm:prSet presAssocID="{D80AB20E-2BD6-47DE-84E0-160FA7388480}" presName="spacer" presStyleCnt="0"/>
      <dgm:spPr/>
    </dgm:pt>
    <dgm:pt modelId="{C752B73E-B896-4E36-B179-D65B085C1F1E}" type="pres">
      <dgm:prSet presAssocID="{8A18959B-D26A-45CA-84A6-78ACA960B0D1}" presName="parentText" presStyleLbl="node1" presStyleIdx="5" presStyleCnt="8" custLinFactY="5305" custLinFactNeighborX="-847" custLinFactNeighborY="100000">
        <dgm:presLayoutVars>
          <dgm:chMax val="0"/>
          <dgm:bulletEnabled val="1"/>
        </dgm:presLayoutVars>
      </dgm:prSet>
      <dgm:spPr/>
    </dgm:pt>
    <dgm:pt modelId="{3314C9A9-5AE5-48ED-84F5-AE27A89D0BF8}" type="pres">
      <dgm:prSet presAssocID="{2F211D30-11E2-45FF-BC2B-5FDA93E89B60}" presName="spacer" presStyleCnt="0"/>
      <dgm:spPr/>
    </dgm:pt>
    <dgm:pt modelId="{8D63E2DF-660F-4B1E-AAFD-9128CAD12216}" type="pres">
      <dgm:prSet presAssocID="{9E0A47E7-BADB-44FE-BD83-B5346DB0D61C}" presName="parentText" presStyleLbl="node1" presStyleIdx="6" presStyleCnt="8">
        <dgm:presLayoutVars>
          <dgm:chMax val="0"/>
          <dgm:bulletEnabled val="1"/>
        </dgm:presLayoutVars>
      </dgm:prSet>
      <dgm:spPr/>
    </dgm:pt>
    <dgm:pt modelId="{12E1B540-620B-49CA-8660-5A60C1D58D6F}" type="pres">
      <dgm:prSet presAssocID="{27D48375-3182-453A-94D4-13EFDEE892FF}" presName="spacer" presStyleCnt="0"/>
      <dgm:spPr/>
    </dgm:pt>
    <dgm:pt modelId="{21F57CEF-70E6-4412-A05F-430A038A99FD}" type="pres">
      <dgm:prSet presAssocID="{2B3127CC-7668-41F1-8D25-CD78ABD1E285}" presName="parentText" presStyleLbl="node1" presStyleIdx="7" presStyleCnt="8">
        <dgm:presLayoutVars>
          <dgm:chMax val="0"/>
          <dgm:bulletEnabled val="1"/>
        </dgm:presLayoutVars>
      </dgm:prSet>
      <dgm:spPr/>
    </dgm:pt>
  </dgm:ptLst>
  <dgm:cxnLst>
    <dgm:cxn modelId="{F0F6ED06-AF2D-44AF-B96E-0F222BC9EEDA}" type="presOf" srcId="{8A18959B-D26A-45CA-84A6-78ACA960B0D1}" destId="{C752B73E-B896-4E36-B179-D65B085C1F1E}" srcOrd="0" destOrd="0" presId="urn:microsoft.com/office/officeart/2005/8/layout/vList2"/>
    <dgm:cxn modelId="{A4C41220-E963-4627-BB5C-AE334F0AD288}" type="presOf" srcId="{74DF58A1-3406-446E-842A-B3EE54F601C7}" destId="{A6134644-F95A-493C-B4FA-A275FED4EE74}" srcOrd="0" destOrd="0" presId="urn:microsoft.com/office/officeart/2005/8/layout/vList2"/>
    <dgm:cxn modelId="{34F75326-DAA0-4829-B1A8-27B1FFBB4E7E}" srcId="{5E8704BF-5EE5-4E13-B3C8-1C5981966F77}" destId="{74DF58A1-3406-446E-842A-B3EE54F601C7}" srcOrd="0" destOrd="0" parTransId="{67421E13-F1D0-4B75-A825-27E5AEEA2F95}" sibTransId="{47C6679E-8905-4F1F-828A-E843394579BE}"/>
    <dgm:cxn modelId="{2A65E22E-0EF5-46D2-8434-0483FC1CA25E}" type="presOf" srcId="{671FE023-16D4-49F2-BF64-6990CAFCEB46}" destId="{FFDF5923-9302-413C-8DAA-31E44F1348B0}" srcOrd="0" destOrd="0" presId="urn:microsoft.com/office/officeart/2005/8/layout/vList2"/>
    <dgm:cxn modelId="{9EDC1A60-5E85-409F-83B1-6B778BE8B156}" srcId="{5E8704BF-5EE5-4E13-B3C8-1C5981966F77}" destId="{2B3127CC-7668-41F1-8D25-CD78ABD1E285}" srcOrd="7" destOrd="0" parTransId="{6E0CA700-2269-4615-BBE6-0F5EB9FA9AAE}" sibTransId="{B194B507-12BD-456B-9015-0435173F0E95}"/>
    <dgm:cxn modelId="{59370746-5AD5-4684-B544-AE9034988CBD}" type="presOf" srcId="{BE6ECBB9-2F0A-442A-99CA-6778C7A4F990}" destId="{6990A098-C8D1-4B74-8B45-28C09ECADFD2}" srcOrd="0" destOrd="0" presId="urn:microsoft.com/office/officeart/2005/8/layout/vList2"/>
    <dgm:cxn modelId="{E88F7551-6A65-4654-8609-2AFE18A7E7DA}" srcId="{5E8704BF-5EE5-4E13-B3C8-1C5981966F77}" destId="{8A18959B-D26A-45CA-84A6-78ACA960B0D1}" srcOrd="5" destOrd="0" parTransId="{58A5C663-4DC3-4A53-8AB3-CC71C660912E}" sibTransId="{2F211D30-11E2-45FF-BC2B-5FDA93E89B60}"/>
    <dgm:cxn modelId="{9840495A-2A7A-4D66-935F-0CD2923D7197}" srcId="{5E8704BF-5EE5-4E13-B3C8-1C5981966F77}" destId="{353439E2-A33E-4983-BDF7-18D778B1EE49}" srcOrd="4" destOrd="0" parTransId="{26F4F48D-9506-4169-9A1F-7813F02F372C}" sibTransId="{D80AB20E-2BD6-47DE-84E0-160FA7388480}"/>
    <dgm:cxn modelId="{13974486-51EE-4AF8-A5C2-497590A6E238}" type="presOf" srcId="{5E8704BF-5EE5-4E13-B3C8-1C5981966F77}" destId="{BC224B67-A42F-4860-BCD3-26D38E4C1318}" srcOrd="0" destOrd="0" presId="urn:microsoft.com/office/officeart/2005/8/layout/vList2"/>
    <dgm:cxn modelId="{FCFE688A-D07B-49B0-9B01-13CF293C17A1}" srcId="{5E8704BF-5EE5-4E13-B3C8-1C5981966F77}" destId="{BE6ECBB9-2F0A-442A-99CA-6778C7A4F990}" srcOrd="3" destOrd="0" parTransId="{9C59C3F1-0389-4D84-ADFA-4E7108D6F672}" sibTransId="{81C9D0DB-3F54-4E6A-986B-968B2E82BF2D}"/>
    <dgm:cxn modelId="{D4FB848B-1CA8-4C61-8D4B-BD47962C548F}" type="presOf" srcId="{353439E2-A33E-4983-BDF7-18D778B1EE49}" destId="{C217D37A-6140-43CF-A7BA-4ABB9BEBBBAA}" srcOrd="0" destOrd="0" presId="urn:microsoft.com/office/officeart/2005/8/layout/vList2"/>
    <dgm:cxn modelId="{D111A7B1-246C-4030-85D9-8FEF34809C26}" type="presOf" srcId="{325176DA-D1A1-4A39-9E0F-7689CE9BD1D0}" destId="{58AE15A9-7AB1-4C71-9D3D-05D00EEAF6A3}" srcOrd="0" destOrd="0" presId="urn:microsoft.com/office/officeart/2005/8/layout/vList2"/>
    <dgm:cxn modelId="{4B9B31B2-A4F6-46AD-8A72-54838F41A9FA}" type="presOf" srcId="{9E0A47E7-BADB-44FE-BD83-B5346DB0D61C}" destId="{8D63E2DF-660F-4B1E-AAFD-9128CAD12216}" srcOrd="0" destOrd="0" presId="urn:microsoft.com/office/officeart/2005/8/layout/vList2"/>
    <dgm:cxn modelId="{A4DF3DB2-7C17-4801-8190-6016D82E536A}" srcId="{5E8704BF-5EE5-4E13-B3C8-1C5981966F77}" destId="{671FE023-16D4-49F2-BF64-6990CAFCEB46}" srcOrd="2" destOrd="0" parTransId="{C5BF85BD-B04D-46BA-8F12-6133EF48E1E5}" sibTransId="{C320A265-3776-492C-9BE9-0877526DF744}"/>
    <dgm:cxn modelId="{CE655DB5-1467-4D1A-9948-73C3547A3E64}" type="presOf" srcId="{2B3127CC-7668-41F1-8D25-CD78ABD1E285}" destId="{21F57CEF-70E6-4412-A05F-430A038A99FD}" srcOrd="0" destOrd="0" presId="urn:microsoft.com/office/officeart/2005/8/layout/vList2"/>
    <dgm:cxn modelId="{748443DB-8964-4BD3-94FF-C1E448F80C91}" srcId="{5E8704BF-5EE5-4E13-B3C8-1C5981966F77}" destId="{325176DA-D1A1-4A39-9E0F-7689CE9BD1D0}" srcOrd="1" destOrd="0" parTransId="{8DE541D6-3DDF-418E-A8E4-AA942AC728F9}" sibTransId="{464F3D18-B700-4662-B1AF-00C50A4311D9}"/>
    <dgm:cxn modelId="{CB12B0E0-B56B-4A6D-B6B4-87F15F6501F8}" srcId="{5E8704BF-5EE5-4E13-B3C8-1C5981966F77}" destId="{9E0A47E7-BADB-44FE-BD83-B5346DB0D61C}" srcOrd="6" destOrd="0" parTransId="{B323BD52-32D8-444B-B0FE-F7FDA181281C}" sibTransId="{27D48375-3182-453A-94D4-13EFDEE892FF}"/>
    <dgm:cxn modelId="{6F699653-0951-42B4-A917-187751846457}" type="presParOf" srcId="{BC224B67-A42F-4860-BCD3-26D38E4C1318}" destId="{A6134644-F95A-493C-B4FA-A275FED4EE74}" srcOrd="0" destOrd="0" presId="urn:microsoft.com/office/officeart/2005/8/layout/vList2"/>
    <dgm:cxn modelId="{650EB823-F954-49E8-B13B-DA32066238E8}" type="presParOf" srcId="{BC224B67-A42F-4860-BCD3-26D38E4C1318}" destId="{EEF7F097-F7D6-40F9-895B-A37DE0CE2A61}" srcOrd="1" destOrd="0" presId="urn:microsoft.com/office/officeart/2005/8/layout/vList2"/>
    <dgm:cxn modelId="{BCFF2828-F44F-4B7F-9F5C-DEF104027FED}" type="presParOf" srcId="{BC224B67-A42F-4860-BCD3-26D38E4C1318}" destId="{58AE15A9-7AB1-4C71-9D3D-05D00EEAF6A3}" srcOrd="2" destOrd="0" presId="urn:microsoft.com/office/officeart/2005/8/layout/vList2"/>
    <dgm:cxn modelId="{ED88DF3D-A45F-4C93-802B-C2ED181BE93E}" type="presParOf" srcId="{BC224B67-A42F-4860-BCD3-26D38E4C1318}" destId="{26A5936B-D860-4DCF-8A1F-44B04B2B18C1}" srcOrd="3" destOrd="0" presId="urn:microsoft.com/office/officeart/2005/8/layout/vList2"/>
    <dgm:cxn modelId="{D130D2AC-EB69-4E79-8E69-6B96E16AE09D}" type="presParOf" srcId="{BC224B67-A42F-4860-BCD3-26D38E4C1318}" destId="{FFDF5923-9302-413C-8DAA-31E44F1348B0}" srcOrd="4" destOrd="0" presId="urn:microsoft.com/office/officeart/2005/8/layout/vList2"/>
    <dgm:cxn modelId="{DA4263AA-B03A-439D-9C71-A8439BA71017}" type="presParOf" srcId="{BC224B67-A42F-4860-BCD3-26D38E4C1318}" destId="{7324AE85-AC9C-43D2-BC8F-EAEEF1E0A436}" srcOrd="5" destOrd="0" presId="urn:microsoft.com/office/officeart/2005/8/layout/vList2"/>
    <dgm:cxn modelId="{26F4101A-C82A-404C-97F4-6775BB393889}" type="presParOf" srcId="{BC224B67-A42F-4860-BCD3-26D38E4C1318}" destId="{6990A098-C8D1-4B74-8B45-28C09ECADFD2}" srcOrd="6" destOrd="0" presId="urn:microsoft.com/office/officeart/2005/8/layout/vList2"/>
    <dgm:cxn modelId="{59D95384-F653-4B58-808C-B0223DB552FF}" type="presParOf" srcId="{BC224B67-A42F-4860-BCD3-26D38E4C1318}" destId="{3DDAA909-C1CC-46A3-9880-BA6636595F46}" srcOrd="7" destOrd="0" presId="urn:microsoft.com/office/officeart/2005/8/layout/vList2"/>
    <dgm:cxn modelId="{C5DFE00F-5ADD-4CAA-B6E7-C9D1393DEB84}" type="presParOf" srcId="{BC224B67-A42F-4860-BCD3-26D38E4C1318}" destId="{C217D37A-6140-43CF-A7BA-4ABB9BEBBBAA}" srcOrd="8" destOrd="0" presId="urn:microsoft.com/office/officeart/2005/8/layout/vList2"/>
    <dgm:cxn modelId="{497090D4-F669-452C-AE19-544DD6092570}" type="presParOf" srcId="{BC224B67-A42F-4860-BCD3-26D38E4C1318}" destId="{FD1C6DE1-3885-485B-841A-72A9FD0B76D9}" srcOrd="9" destOrd="0" presId="urn:microsoft.com/office/officeart/2005/8/layout/vList2"/>
    <dgm:cxn modelId="{2EE52179-8F21-49B9-8BD9-3B735F7143F9}" type="presParOf" srcId="{BC224B67-A42F-4860-BCD3-26D38E4C1318}" destId="{C752B73E-B896-4E36-B179-D65B085C1F1E}" srcOrd="10" destOrd="0" presId="urn:microsoft.com/office/officeart/2005/8/layout/vList2"/>
    <dgm:cxn modelId="{CBC0529E-539C-408C-8DBD-41AB4692DF0E}" type="presParOf" srcId="{BC224B67-A42F-4860-BCD3-26D38E4C1318}" destId="{3314C9A9-5AE5-48ED-84F5-AE27A89D0BF8}" srcOrd="11" destOrd="0" presId="urn:microsoft.com/office/officeart/2005/8/layout/vList2"/>
    <dgm:cxn modelId="{AC389CCD-6AAD-4FA6-9F93-5B4F77F4ACD6}" type="presParOf" srcId="{BC224B67-A42F-4860-BCD3-26D38E4C1318}" destId="{8D63E2DF-660F-4B1E-AAFD-9128CAD12216}" srcOrd="12" destOrd="0" presId="urn:microsoft.com/office/officeart/2005/8/layout/vList2"/>
    <dgm:cxn modelId="{56C9091C-B5BF-4168-9FA0-3C1A15747B9D}" type="presParOf" srcId="{BC224B67-A42F-4860-BCD3-26D38E4C1318}" destId="{12E1B540-620B-49CA-8660-5A60C1D58D6F}" srcOrd="13" destOrd="0" presId="urn:microsoft.com/office/officeart/2005/8/layout/vList2"/>
    <dgm:cxn modelId="{F3327FF7-44D8-4DA5-BCC1-D75C4E24531C}" type="presParOf" srcId="{BC224B67-A42F-4860-BCD3-26D38E4C1318}" destId="{21F57CEF-70E6-4412-A05F-430A038A99FD}" srcOrd="1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B38DCDBA-1F5C-45C7-A8E8-7B38CC12EF88}" type="doc">
      <dgm:prSet loTypeId="urn:microsoft.com/office/officeart/2005/8/layout/vList2" loCatId="list" qsTypeId="urn:microsoft.com/office/officeart/2005/8/quickstyle/3d1" qsCatId="3D" csTypeId="urn:microsoft.com/office/officeart/2005/8/colors/colorful5" csCatId="colorful" phldr="1"/>
      <dgm:spPr/>
      <dgm:t>
        <a:bodyPr/>
        <a:lstStyle/>
        <a:p>
          <a:endParaRPr lang="en-US"/>
        </a:p>
      </dgm:t>
    </dgm:pt>
    <dgm:pt modelId="{946FC856-8B79-4299-A8F8-BDF8700F4404}">
      <dgm:prSet/>
      <dgm:spPr>
        <a:solidFill>
          <a:schemeClr val="accent1">
            <a:lumMod val="40000"/>
            <a:lumOff val="60000"/>
          </a:schemeClr>
        </a:solidFill>
      </dgm:spPr>
      <dgm:t>
        <a:bodyPr/>
        <a:lstStyle/>
        <a:p>
          <a:pPr algn="ctr" rtl="0"/>
          <a:r>
            <a:rPr lang="en-US" dirty="0">
              <a:solidFill>
                <a:schemeClr val="tx1"/>
              </a:solidFill>
            </a:rPr>
            <a:t>Widening of PDL space </a:t>
          </a:r>
        </a:p>
      </dgm:t>
    </dgm:pt>
    <dgm:pt modelId="{391E9E44-B69C-4FAB-8666-FA67472CA779}" type="parTrans" cxnId="{056E5F70-3508-4694-BA16-F523A51E2B05}">
      <dgm:prSet/>
      <dgm:spPr/>
      <dgm:t>
        <a:bodyPr/>
        <a:lstStyle/>
        <a:p>
          <a:endParaRPr lang="en-US"/>
        </a:p>
      </dgm:t>
    </dgm:pt>
    <dgm:pt modelId="{F1EA2C0D-5A87-428A-B33A-14A1DE9BA621}" type="sibTrans" cxnId="{056E5F70-3508-4694-BA16-F523A51E2B05}">
      <dgm:prSet/>
      <dgm:spPr/>
      <dgm:t>
        <a:bodyPr/>
        <a:lstStyle/>
        <a:p>
          <a:endParaRPr lang="en-US"/>
        </a:p>
      </dgm:t>
    </dgm:pt>
    <dgm:pt modelId="{92EA1021-17E5-480A-A8CD-F9307131E07A}">
      <dgm:prSet/>
      <dgm:spPr>
        <a:solidFill>
          <a:schemeClr val="accent1">
            <a:lumMod val="40000"/>
            <a:lumOff val="60000"/>
          </a:schemeClr>
        </a:solidFill>
      </dgm:spPr>
      <dgm:t>
        <a:bodyPr/>
        <a:lstStyle/>
        <a:p>
          <a:pPr algn="ctr" rtl="0"/>
          <a:r>
            <a:rPr lang="en-US" dirty="0">
              <a:solidFill>
                <a:schemeClr val="tx1"/>
              </a:solidFill>
            </a:rPr>
            <a:t>Loss of corticated interdental </a:t>
          </a:r>
          <a:r>
            <a:rPr lang="en-US" dirty="0" err="1">
              <a:solidFill>
                <a:schemeClr val="tx1"/>
              </a:solidFill>
            </a:rPr>
            <a:t>crestal</a:t>
          </a:r>
          <a:r>
            <a:rPr lang="en-US" dirty="0">
              <a:solidFill>
                <a:schemeClr val="tx1"/>
              </a:solidFill>
            </a:rPr>
            <a:t> margin</a:t>
          </a:r>
        </a:p>
      </dgm:t>
    </dgm:pt>
    <dgm:pt modelId="{2072C0B0-7398-4163-AE45-2F264308D29B}" type="parTrans" cxnId="{3CD6A19E-6D5B-4E65-9B3D-888D52189519}">
      <dgm:prSet/>
      <dgm:spPr/>
      <dgm:t>
        <a:bodyPr/>
        <a:lstStyle/>
        <a:p>
          <a:endParaRPr lang="en-US"/>
        </a:p>
      </dgm:t>
    </dgm:pt>
    <dgm:pt modelId="{C7CB9240-CCA7-4E1D-8ED4-F514429E0C85}" type="sibTrans" cxnId="{3CD6A19E-6D5B-4E65-9B3D-888D52189519}">
      <dgm:prSet/>
      <dgm:spPr/>
      <dgm:t>
        <a:bodyPr/>
        <a:lstStyle/>
        <a:p>
          <a:endParaRPr lang="en-US"/>
        </a:p>
      </dgm:t>
    </dgm:pt>
    <dgm:pt modelId="{BB12353F-0C44-4E91-BC3C-693BAFB9E208}">
      <dgm:prSet/>
      <dgm:spPr>
        <a:solidFill>
          <a:schemeClr val="accent1">
            <a:lumMod val="40000"/>
            <a:lumOff val="60000"/>
          </a:schemeClr>
        </a:solidFill>
      </dgm:spPr>
      <dgm:t>
        <a:bodyPr/>
        <a:lstStyle/>
        <a:p>
          <a:pPr algn="ctr" rtl="0"/>
          <a:r>
            <a:rPr lang="en-US" dirty="0">
              <a:solidFill>
                <a:schemeClr val="tx1"/>
              </a:solidFill>
            </a:rPr>
            <a:t>Localized or generalized loss of alveolar supporting bone.</a:t>
          </a:r>
        </a:p>
      </dgm:t>
    </dgm:pt>
    <dgm:pt modelId="{06C53FE0-7EDC-4C9B-B8AC-E74230D44033}" type="parTrans" cxnId="{8D1258D4-4329-4CA2-8092-C95A9F073DC3}">
      <dgm:prSet/>
      <dgm:spPr/>
      <dgm:t>
        <a:bodyPr/>
        <a:lstStyle/>
        <a:p>
          <a:endParaRPr lang="en-US"/>
        </a:p>
      </dgm:t>
    </dgm:pt>
    <dgm:pt modelId="{F93CE9E1-649A-4BC7-BF13-682AA918F80B}" type="sibTrans" cxnId="{8D1258D4-4329-4CA2-8092-C95A9F073DC3}">
      <dgm:prSet/>
      <dgm:spPr/>
      <dgm:t>
        <a:bodyPr/>
        <a:lstStyle/>
        <a:p>
          <a:endParaRPr lang="en-US"/>
        </a:p>
      </dgm:t>
    </dgm:pt>
    <dgm:pt modelId="{8B41D719-9F85-4D36-A900-FD340E8F98ED}">
      <dgm:prSet/>
      <dgm:spPr>
        <a:solidFill>
          <a:schemeClr val="accent1">
            <a:lumMod val="40000"/>
            <a:lumOff val="60000"/>
          </a:schemeClr>
        </a:solidFill>
      </dgm:spPr>
      <dgm:t>
        <a:bodyPr/>
        <a:lstStyle/>
        <a:p>
          <a:pPr algn="ctr" rtl="0"/>
          <a:r>
            <a:rPr lang="en-US" dirty="0">
              <a:solidFill>
                <a:schemeClr val="tx1"/>
              </a:solidFill>
            </a:rPr>
            <a:t>Blunting of the alveolar crest due to beginning of bone </a:t>
          </a:r>
          <a:r>
            <a:rPr lang="en-US" dirty="0" err="1">
              <a:solidFill>
                <a:schemeClr val="tx1"/>
              </a:solidFill>
            </a:rPr>
            <a:t>resorption</a:t>
          </a:r>
          <a:endParaRPr lang="en-US" dirty="0">
            <a:solidFill>
              <a:schemeClr val="tx1"/>
            </a:solidFill>
          </a:endParaRPr>
        </a:p>
      </dgm:t>
    </dgm:pt>
    <dgm:pt modelId="{8F72FDAC-473D-4237-9D9A-C8FEB2FAD945}" type="parTrans" cxnId="{70D3138A-724D-4AB7-BF7B-197AC5128F21}">
      <dgm:prSet/>
      <dgm:spPr/>
      <dgm:t>
        <a:bodyPr/>
        <a:lstStyle/>
        <a:p>
          <a:endParaRPr lang="en-US"/>
        </a:p>
      </dgm:t>
    </dgm:pt>
    <dgm:pt modelId="{18E7263D-F99B-4334-B980-71199B9A7703}" type="sibTrans" cxnId="{70D3138A-724D-4AB7-BF7B-197AC5128F21}">
      <dgm:prSet/>
      <dgm:spPr/>
      <dgm:t>
        <a:bodyPr/>
        <a:lstStyle/>
        <a:p>
          <a:endParaRPr lang="en-US"/>
        </a:p>
      </dgm:t>
    </dgm:pt>
    <dgm:pt modelId="{05D0E615-3A3B-4CF2-90AD-E5A10562635E}" type="pres">
      <dgm:prSet presAssocID="{B38DCDBA-1F5C-45C7-A8E8-7B38CC12EF88}" presName="linear" presStyleCnt="0">
        <dgm:presLayoutVars>
          <dgm:animLvl val="lvl"/>
          <dgm:resizeHandles val="exact"/>
        </dgm:presLayoutVars>
      </dgm:prSet>
      <dgm:spPr/>
    </dgm:pt>
    <dgm:pt modelId="{6B700AB5-CE64-4378-8ACE-8F59EF9EB626}" type="pres">
      <dgm:prSet presAssocID="{946FC856-8B79-4299-A8F8-BDF8700F4404}" presName="parentText" presStyleLbl="node1" presStyleIdx="0" presStyleCnt="4">
        <dgm:presLayoutVars>
          <dgm:chMax val="0"/>
          <dgm:bulletEnabled val="1"/>
        </dgm:presLayoutVars>
      </dgm:prSet>
      <dgm:spPr/>
    </dgm:pt>
    <dgm:pt modelId="{28D45799-D63D-413C-8D63-BE9E92669F14}" type="pres">
      <dgm:prSet presAssocID="{F1EA2C0D-5A87-428A-B33A-14A1DE9BA621}" presName="spacer" presStyleCnt="0"/>
      <dgm:spPr/>
    </dgm:pt>
    <dgm:pt modelId="{99E7B1D6-6243-4089-82B0-D45C59084D11}" type="pres">
      <dgm:prSet presAssocID="{92EA1021-17E5-480A-A8CD-F9307131E07A}" presName="parentText" presStyleLbl="node1" presStyleIdx="1" presStyleCnt="4">
        <dgm:presLayoutVars>
          <dgm:chMax val="0"/>
          <dgm:bulletEnabled val="1"/>
        </dgm:presLayoutVars>
      </dgm:prSet>
      <dgm:spPr/>
    </dgm:pt>
    <dgm:pt modelId="{9F6FF694-583D-47A5-BBBA-B7D8941EA889}" type="pres">
      <dgm:prSet presAssocID="{C7CB9240-CCA7-4E1D-8ED4-F514429E0C85}" presName="spacer" presStyleCnt="0"/>
      <dgm:spPr/>
    </dgm:pt>
    <dgm:pt modelId="{84D85985-5017-424D-8865-94E7538439AD}" type="pres">
      <dgm:prSet presAssocID="{BB12353F-0C44-4E91-BC3C-693BAFB9E208}" presName="parentText" presStyleLbl="node1" presStyleIdx="2" presStyleCnt="4">
        <dgm:presLayoutVars>
          <dgm:chMax val="0"/>
          <dgm:bulletEnabled val="1"/>
        </dgm:presLayoutVars>
      </dgm:prSet>
      <dgm:spPr/>
    </dgm:pt>
    <dgm:pt modelId="{794AD5FC-C4FA-47C5-9F8D-DEDBA468E38C}" type="pres">
      <dgm:prSet presAssocID="{F93CE9E1-649A-4BC7-BF13-682AA918F80B}" presName="spacer" presStyleCnt="0"/>
      <dgm:spPr/>
    </dgm:pt>
    <dgm:pt modelId="{E37E12A5-3C14-4E70-8B6E-2027246A7037}" type="pres">
      <dgm:prSet presAssocID="{8B41D719-9F85-4D36-A900-FD340E8F98ED}" presName="parentText" presStyleLbl="node1" presStyleIdx="3" presStyleCnt="4">
        <dgm:presLayoutVars>
          <dgm:chMax val="0"/>
          <dgm:bulletEnabled val="1"/>
        </dgm:presLayoutVars>
      </dgm:prSet>
      <dgm:spPr/>
    </dgm:pt>
  </dgm:ptLst>
  <dgm:cxnLst>
    <dgm:cxn modelId="{36980143-075D-4153-93F9-01437AF4ED55}" type="presOf" srcId="{B38DCDBA-1F5C-45C7-A8E8-7B38CC12EF88}" destId="{05D0E615-3A3B-4CF2-90AD-E5A10562635E}" srcOrd="0" destOrd="0" presId="urn:microsoft.com/office/officeart/2005/8/layout/vList2"/>
    <dgm:cxn modelId="{CCA72C6A-1798-4914-915F-8EBAE93F0611}" type="presOf" srcId="{BB12353F-0C44-4E91-BC3C-693BAFB9E208}" destId="{84D85985-5017-424D-8865-94E7538439AD}" srcOrd="0" destOrd="0" presId="urn:microsoft.com/office/officeart/2005/8/layout/vList2"/>
    <dgm:cxn modelId="{AE8ED34B-ECB4-4C65-8194-6891FC11028F}" type="presOf" srcId="{92EA1021-17E5-480A-A8CD-F9307131E07A}" destId="{99E7B1D6-6243-4089-82B0-D45C59084D11}" srcOrd="0" destOrd="0" presId="urn:microsoft.com/office/officeart/2005/8/layout/vList2"/>
    <dgm:cxn modelId="{056E5F70-3508-4694-BA16-F523A51E2B05}" srcId="{B38DCDBA-1F5C-45C7-A8E8-7B38CC12EF88}" destId="{946FC856-8B79-4299-A8F8-BDF8700F4404}" srcOrd="0" destOrd="0" parTransId="{391E9E44-B69C-4FAB-8666-FA67472CA779}" sibTransId="{F1EA2C0D-5A87-428A-B33A-14A1DE9BA621}"/>
    <dgm:cxn modelId="{70D3138A-724D-4AB7-BF7B-197AC5128F21}" srcId="{B38DCDBA-1F5C-45C7-A8E8-7B38CC12EF88}" destId="{8B41D719-9F85-4D36-A900-FD340E8F98ED}" srcOrd="3" destOrd="0" parTransId="{8F72FDAC-473D-4237-9D9A-C8FEB2FAD945}" sibTransId="{18E7263D-F99B-4334-B980-71199B9A7703}"/>
    <dgm:cxn modelId="{3CD6A19E-6D5B-4E65-9B3D-888D52189519}" srcId="{B38DCDBA-1F5C-45C7-A8E8-7B38CC12EF88}" destId="{92EA1021-17E5-480A-A8CD-F9307131E07A}" srcOrd="1" destOrd="0" parTransId="{2072C0B0-7398-4163-AE45-2F264308D29B}" sibTransId="{C7CB9240-CCA7-4E1D-8ED4-F514429E0C85}"/>
    <dgm:cxn modelId="{8D1258D4-4329-4CA2-8092-C95A9F073DC3}" srcId="{B38DCDBA-1F5C-45C7-A8E8-7B38CC12EF88}" destId="{BB12353F-0C44-4E91-BC3C-693BAFB9E208}" srcOrd="2" destOrd="0" parTransId="{06C53FE0-7EDC-4C9B-B8AC-E74230D44033}" sibTransId="{F93CE9E1-649A-4BC7-BF13-682AA918F80B}"/>
    <dgm:cxn modelId="{3F92DBF0-14ED-4BF3-B1D9-796B3FD4A41F}" type="presOf" srcId="{946FC856-8B79-4299-A8F8-BDF8700F4404}" destId="{6B700AB5-CE64-4378-8ACE-8F59EF9EB626}" srcOrd="0" destOrd="0" presId="urn:microsoft.com/office/officeart/2005/8/layout/vList2"/>
    <dgm:cxn modelId="{BD9039F9-B41E-49C5-9093-1373AF4A2D39}" type="presOf" srcId="{8B41D719-9F85-4D36-A900-FD340E8F98ED}" destId="{E37E12A5-3C14-4E70-8B6E-2027246A7037}" srcOrd="0" destOrd="0" presId="urn:microsoft.com/office/officeart/2005/8/layout/vList2"/>
    <dgm:cxn modelId="{6E00849B-5E84-476A-8D5D-9F5B0EF80AB8}" type="presParOf" srcId="{05D0E615-3A3B-4CF2-90AD-E5A10562635E}" destId="{6B700AB5-CE64-4378-8ACE-8F59EF9EB626}" srcOrd="0" destOrd="0" presId="urn:microsoft.com/office/officeart/2005/8/layout/vList2"/>
    <dgm:cxn modelId="{1E96F5F1-A881-4575-805F-8C533B3F1EC8}" type="presParOf" srcId="{05D0E615-3A3B-4CF2-90AD-E5A10562635E}" destId="{28D45799-D63D-413C-8D63-BE9E92669F14}" srcOrd="1" destOrd="0" presId="urn:microsoft.com/office/officeart/2005/8/layout/vList2"/>
    <dgm:cxn modelId="{F1CA2FDB-08A3-4617-827D-74DA59ED94B3}" type="presParOf" srcId="{05D0E615-3A3B-4CF2-90AD-E5A10562635E}" destId="{99E7B1D6-6243-4089-82B0-D45C59084D11}" srcOrd="2" destOrd="0" presId="urn:microsoft.com/office/officeart/2005/8/layout/vList2"/>
    <dgm:cxn modelId="{78426BF8-7195-4653-88E9-6FA136D61DD0}" type="presParOf" srcId="{05D0E615-3A3B-4CF2-90AD-E5A10562635E}" destId="{9F6FF694-583D-47A5-BBBA-B7D8941EA889}" srcOrd="3" destOrd="0" presId="urn:microsoft.com/office/officeart/2005/8/layout/vList2"/>
    <dgm:cxn modelId="{117D3B95-70C1-4C9A-A5B8-B3DD3D971346}" type="presParOf" srcId="{05D0E615-3A3B-4CF2-90AD-E5A10562635E}" destId="{84D85985-5017-424D-8865-94E7538439AD}" srcOrd="4" destOrd="0" presId="urn:microsoft.com/office/officeart/2005/8/layout/vList2"/>
    <dgm:cxn modelId="{B444FA4C-FD90-4733-A381-CD8D9C7CBC1B}" type="presParOf" srcId="{05D0E615-3A3B-4CF2-90AD-E5A10562635E}" destId="{794AD5FC-C4FA-47C5-9F8D-DEDBA468E38C}" srcOrd="5" destOrd="0" presId="urn:microsoft.com/office/officeart/2005/8/layout/vList2"/>
    <dgm:cxn modelId="{62CD6187-F627-4200-81D8-3C4972FFDC0D}" type="presParOf" srcId="{05D0E615-3A3B-4CF2-90AD-E5A10562635E}" destId="{E37E12A5-3C14-4E70-8B6E-2027246A7037}" srcOrd="6" destOrd="0" presId="urn:microsoft.com/office/officeart/2005/8/layout/vList2"/>
  </dgm:cxnLst>
  <dgm:bg>
    <a:solidFill>
      <a:schemeClr val="accent1">
        <a:lumMod val="40000"/>
        <a:lumOff val="60000"/>
      </a:schemeClr>
    </a:solidFill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6134644-F95A-493C-B4FA-A275FED4EE74}">
      <dsp:nvSpPr>
        <dsp:cNvPr id="0" name=""/>
        <dsp:cNvSpPr/>
      </dsp:nvSpPr>
      <dsp:spPr>
        <a:xfrm>
          <a:off x="0" y="434246"/>
          <a:ext cx="8429684" cy="486720"/>
        </a:xfrm>
        <a:prstGeom prst="roundRect">
          <a:avLst/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6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dirty="0">
              <a:solidFill>
                <a:srgbClr val="FFC000"/>
              </a:solidFill>
            </a:rPr>
            <a:t>Bleeding gums during brushing or eating</a:t>
          </a:r>
        </a:p>
      </dsp:txBody>
      <dsp:txXfrm>
        <a:off x="23760" y="458006"/>
        <a:ext cx="8382164" cy="439200"/>
      </dsp:txXfrm>
    </dsp:sp>
    <dsp:sp modelId="{58AE15A9-7AB1-4C71-9D3D-05D00EEAF6A3}">
      <dsp:nvSpPr>
        <dsp:cNvPr id="0" name=""/>
        <dsp:cNvSpPr/>
      </dsp:nvSpPr>
      <dsp:spPr>
        <a:xfrm>
          <a:off x="0" y="995846"/>
          <a:ext cx="8429684" cy="486720"/>
        </a:xfrm>
        <a:prstGeom prst="roundRect">
          <a:avLst/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6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dirty="0">
              <a:solidFill>
                <a:srgbClr val="FFC000"/>
              </a:solidFill>
            </a:rPr>
            <a:t>Increasing spacing between teeth as a result of tooth movement</a:t>
          </a:r>
        </a:p>
      </dsp:txBody>
      <dsp:txXfrm>
        <a:off x="23760" y="1019606"/>
        <a:ext cx="8382164" cy="439200"/>
      </dsp:txXfrm>
    </dsp:sp>
    <dsp:sp modelId="{FFDF5923-9302-413C-8DAA-31E44F1348B0}">
      <dsp:nvSpPr>
        <dsp:cNvPr id="0" name=""/>
        <dsp:cNvSpPr/>
      </dsp:nvSpPr>
      <dsp:spPr>
        <a:xfrm>
          <a:off x="0" y="1557446"/>
          <a:ext cx="8429684" cy="486720"/>
        </a:xfrm>
        <a:prstGeom prst="roundRect">
          <a:avLst/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6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dirty="0">
              <a:solidFill>
                <a:srgbClr val="FFC000"/>
              </a:solidFill>
            </a:rPr>
            <a:t>Loose teeth</a:t>
          </a:r>
        </a:p>
      </dsp:txBody>
      <dsp:txXfrm>
        <a:off x="23760" y="1581206"/>
        <a:ext cx="8382164" cy="439200"/>
      </dsp:txXfrm>
    </dsp:sp>
    <dsp:sp modelId="{6990A098-C8D1-4B74-8B45-28C09ECADFD2}">
      <dsp:nvSpPr>
        <dsp:cNvPr id="0" name=""/>
        <dsp:cNvSpPr/>
      </dsp:nvSpPr>
      <dsp:spPr>
        <a:xfrm>
          <a:off x="0" y="2119046"/>
          <a:ext cx="8429684" cy="486720"/>
        </a:xfrm>
        <a:prstGeom prst="roundRect">
          <a:avLst/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6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dirty="0">
              <a:solidFill>
                <a:srgbClr val="FFC000"/>
              </a:solidFill>
            </a:rPr>
            <a:t>Usually painless, but sometimes localized dull pain radiating deep into the jaw</a:t>
          </a:r>
        </a:p>
      </dsp:txBody>
      <dsp:txXfrm>
        <a:off x="23760" y="2142806"/>
        <a:ext cx="8382164" cy="439200"/>
      </dsp:txXfrm>
    </dsp:sp>
    <dsp:sp modelId="{C217D37A-6140-43CF-A7BA-4ABB9BEBBBAA}">
      <dsp:nvSpPr>
        <dsp:cNvPr id="0" name=""/>
        <dsp:cNvSpPr/>
      </dsp:nvSpPr>
      <dsp:spPr>
        <a:xfrm>
          <a:off x="0" y="2680646"/>
          <a:ext cx="8429684" cy="486720"/>
        </a:xfrm>
        <a:prstGeom prst="roundRect">
          <a:avLst/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6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dirty="0">
              <a:solidFill>
                <a:srgbClr val="FFC000"/>
              </a:solidFill>
            </a:rPr>
            <a:t>Sensitivity to heat, cold, or both due to exposed roots</a:t>
          </a:r>
        </a:p>
      </dsp:txBody>
      <dsp:txXfrm>
        <a:off x="23760" y="2704406"/>
        <a:ext cx="8382164" cy="439200"/>
      </dsp:txXfrm>
    </dsp:sp>
    <dsp:sp modelId="{C752B73E-B896-4E36-B179-D65B085C1F1E}">
      <dsp:nvSpPr>
        <dsp:cNvPr id="0" name=""/>
        <dsp:cNvSpPr/>
      </dsp:nvSpPr>
      <dsp:spPr>
        <a:xfrm>
          <a:off x="0" y="3342946"/>
          <a:ext cx="8429684" cy="486720"/>
        </a:xfrm>
        <a:prstGeom prst="roundRect">
          <a:avLst/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6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dirty="0">
              <a:solidFill>
                <a:srgbClr val="FFC000"/>
              </a:solidFill>
            </a:rPr>
            <a:t>Food impaction</a:t>
          </a:r>
        </a:p>
      </dsp:txBody>
      <dsp:txXfrm>
        <a:off x="23760" y="3366706"/>
        <a:ext cx="8382164" cy="439200"/>
      </dsp:txXfrm>
    </dsp:sp>
    <dsp:sp modelId="{8D63E2DF-660F-4B1E-AAFD-9128CAD12216}">
      <dsp:nvSpPr>
        <dsp:cNvPr id="0" name=""/>
        <dsp:cNvSpPr/>
      </dsp:nvSpPr>
      <dsp:spPr>
        <a:xfrm>
          <a:off x="0" y="3803846"/>
          <a:ext cx="8429684" cy="486720"/>
        </a:xfrm>
        <a:prstGeom prst="roundRect">
          <a:avLst/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6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dirty="0">
              <a:solidFill>
                <a:srgbClr val="FFC000"/>
              </a:solidFill>
            </a:rPr>
            <a:t>Halitosis</a:t>
          </a:r>
          <a:r>
            <a:rPr lang="en-US" sz="500" kern="1200" dirty="0"/>
            <a:t> </a:t>
          </a:r>
        </a:p>
      </dsp:txBody>
      <dsp:txXfrm>
        <a:off x="23760" y="3827606"/>
        <a:ext cx="8382164" cy="439200"/>
      </dsp:txXfrm>
    </dsp:sp>
    <dsp:sp modelId="{21F57CEF-70E6-4412-A05F-430A038A99FD}">
      <dsp:nvSpPr>
        <dsp:cNvPr id="0" name=""/>
        <dsp:cNvSpPr/>
      </dsp:nvSpPr>
      <dsp:spPr>
        <a:xfrm>
          <a:off x="0" y="4365446"/>
          <a:ext cx="8429684" cy="486720"/>
        </a:xfrm>
        <a:prstGeom prst="roundRect">
          <a:avLst/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6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dirty="0">
              <a:solidFill>
                <a:srgbClr val="FFC000"/>
              </a:solidFill>
            </a:rPr>
            <a:t>Gingival tenderness or itching</a:t>
          </a:r>
        </a:p>
      </dsp:txBody>
      <dsp:txXfrm>
        <a:off x="23760" y="4389206"/>
        <a:ext cx="8382164" cy="43920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B700AB5-CE64-4378-8ACE-8F59EF9EB626}">
      <dsp:nvSpPr>
        <dsp:cNvPr id="0" name=""/>
        <dsp:cNvSpPr/>
      </dsp:nvSpPr>
      <dsp:spPr>
        <a:xfrm>
          <a:off x="0" y="462128"/>
          <a:ext cx="9144000" cy="623610"/>
        </a:xfrm>
        <a:prstGeom prst="roundRect">
          <a:avLst/>
        </a:prstGeom>
        <a:solidFill>
          <a:schemeClr val="accent1">
            <a:lumMod val="40000"/>
            <a:lumOff val="60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ctr" defTabSz="11557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 dirty="0">
              <a:solidFill>
                <a:schemeClr val="tx1"/>
              </a:solidFill>
            </a:rPr>
            <a:t>Widening of PDL space </a:t>
          </a:r>
        </a:p>
      </dsp:txBody>
      <dsp:txXfrm>
        <a:off x="30442" y="492570"/>
        <a:ext cx="9083116" cy="562726"/>
      </dsp:txXfrm>
    </dsp:sp>
    <dsp:sp modelId="{99E7B1D6-6243-4089-82B0-D45C59084D11}">
      <dsp:nvSpPr>
        <dsp:cNvPr id="0" name=""/>
        <dsp:cNvSpPr/>
      </dsp:nvSpPr>
      <dsp:spPr>
        <a:xfrm>
          <a:off x="0" y="1160619"/>
          <a:ext cx="9144000" cy="623610"/>
        </a:xfrm>
        <a:prstGeom prst="roundRect">
          <a:avLst/>
        </a:prstGeom>
        <a:solidFill>
          <a:schemeClr val="accent1">
            <a:lumMod val="40000"/>
            <a:lumOff val="60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ctr" defTabSz="11557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 dirty="0">
              <a:solidFill>
                <a:schemeClr val="tx1"/>
              </a:solidFill>
            </a:rPr>
            <a:t>Loss of corticated interdental </a:t>
          </a:r>
          <a:r>
            <a:rPr lang="en-US" sz="2600" kern="1200" dirty="0" err="1">
              <a:solidFill>
                <a:schemeClr val="tx1"/>
              </a:solidFill>
            </a:rPr>
            <a:t>crestal</a:t>
          </a:r>
          <a:r>
            <a:rPr lang="en-US" sz="2600" kern="1200" dirty="0">
              <a:solidFill>
                <a:schemeClr val="tx1"/>
              </a:solidFill>
            </a:rPr>
            <a:t> margin</a:t>
          </a:r>
        </a:p>
      </dsp:txBody>
      <dsp:txXfrm>
        <a:off x="30442" y="1191061"/>
        <a:ext cx="9083116" cy="562726"/>
      </dsp:txXfrm>
    </dsp:sp>
    <dsp:sp modelId="{84D85985-5017-424D-8865-94E7538439AD}">
      <dsp:nvSpPr>
        <dsp:cNvPr id="0" name=""/>
        <dsp:cNvSpPr/>
      </dsp:nvSpPr>
      <dsp:spPr>
        <a:xfrm>
          <a:off x="0" y="1859109"/>
          <a:ext cx="9144000" cy="623610"/>
        </a:xfrm>
        <a:prstGeom prst="roundRect">
          <a:avLst/>
        </a:prstGeom>
        <a:solidFill>
          <a:schemeClr val="accent1">
            <a:lumMod val="40000"/>
            <a:lumOff val="60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ctr" defTabSz="11557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 dirty="0">
              <a:solidFill>
                <a:schemeClr val="tx1"/>
              </a:solidFill>
            </a:rPr>
            <a:t>Localized or generalized loss of alveolar supporting bone.</a:t>
          </a:r>
        </a:p>
      </dsp:txBody>
      <dsp:txXfrm>
        <a:off x="30442" y="1889551"/>
        <a:ext cx="9083116" cy="562726"/>
      </dsp:txXfrm>
    </dsp:sp>
    <dsp:sp modelId="{E37E12A5-3C14-4E70-8B6E-2027246A7037}">
      <dsp:nvSpPr>
        <dsp:cNvPr id="0" name=""/>
        <dsp:cNvSpPr/>
      </dsp:nvSpPr>
      <dsp:spPr>
        <a:xfrm>
          <a:off x="0" y="2557599"/>
          <a:ext cx="9144000" cy="623610"/>
        </a:xfrm>
        <a:prstGeom prst="roundRect">
          <a:avLst/>
        </a:prstGeom>
        <a:solidFill>
          <a:schemeClr val="accent1">
            <a:lumMod val="40000"/>
            <a:lumOff val="60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ctr" defTabSz="11557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 dirty="0">
              <a:solidFill>
                <a:schemeClr val="tx1"/>
              </a:solidFill>
            </a:rPr>
            <a:t>Blunting of the alveolar crest due to beginning of bone </a:t>
          </a:r>
          <a:r>
            <a:rPr lang="en-US" sz="2600" kern="1200" dirty="0" err="1">
              <a:solidFill>
                <a:schemeClr val="tx1"/>
              </a:solidFill>
            </a:rPr>
            <a:t>resorption</a:t>
          </a:r>
          <a:endParaRPr lang="en-US" sz="2600" kern="1200" dirty="0">
            <a:solidFill>
              <a:schemeClr val="tx1"/>
            </a:solidFill>
          </a:endParaRPr>
        </a:p>
      </dsp:txBody>
      <dsp:txXfrm>
        <a:off x="30442" y="2588041"/>
        <a:ext cx="9083116" cy="56272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3F5382C-2399-ED0E-33AD-100D2051C37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925FBA9-8F37-74EC-FEC7-6ED5BAA4011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F089F14-85E4-14D4-CE31-04E448A155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FEAE32-F4D6-42BA-B288-113CB1CD626C}" type="datetimeFigureOut">
              <a:rPr lang="en-US" smtClean="0"/>
              <a:pPr/>
              <a:t>7/22/2026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1DA11A4-3EAB-27DA-65D3-C2849755C9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C17090C-BC48-B384-6C2F-5746CBD620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FDDA1-4CCA-4F15-8072-3C2627BEEFCD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5043565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0E8D97-C7D4-B0FD-6A17-C02A363A39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23B0B9D-DA92-238D-C709-9ED21C7E96B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7F8CE55-8C2D-3A90-B0C3-CEC1ECC137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FEAE32-F4D6-42BA-B288-113CB1CD626C}" type="datetimeFigureOut">
              <a:rPr lang="en-US" smtClean="0"/>
              <a:pPr/>
              <a:t>7/22/2026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5F77499-9868-7AE7-0721-8FE7D3E862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13AC892-1DD7-2035-23F0-C46C8166B4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FDDA1-4CCA-4F15-8072-3C2627BEEFCD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6774688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CCB654A9-C2CC-1063-78F2-96B65F0A195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03B209D-DFF1-A5C1-A0E4-37B48EFF8E4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1A382D3-64F7-3415-B18A-649A8BB0CC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FEAE32-F4D6-42BA-B288-113CB1CD626C}" type="datetimeFigureOut">
              <a:rPr lang="en-US" smtClean="0"/>
              <a:pPr/>
              <a:t>7/22/2026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CF2C144-CAB7-EF21-F9B9-139919E1F8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F933CA5-5F3B-82AE-858D-EF29185F21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FDDA1-4CCA-4F15-8072-3C2627BEEFCD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898602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2C5000-5B99-BA3E-44D0-30C18F63D4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B2F943C-9D69-85B4-E85F-CA05DE88987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19A8267-D7A6-B10F-09D4-B73B3D5363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FEAE32-F4D6-42BA-B288-113CB1CD626C}" type="datetimeFigureOut">
              <a:rPr lang="en-US" smtClean="0"/>
              <a:pPr/>
              <a:t>7/22/2026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A225B67-F21A-4431-C42A-8BDEA0F01A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ED3F5B8-531F-5003-F59F-7547BB84B6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FDDA1-4CCA-4F15-8072-3C2627BEEFCD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1904219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5D1A7F-9DDD-3915-FE4F-10C56D71C7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02486F0-72A4-431D-3DF0-02D2A969405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2738D6-94B1-0608-8BB2-67F2204C64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FEAE32-F4D6-42BA-B288-113CB1CD626C}" type="datetimeFigureOut">
              <a:rPr lang="en-US" smtClean="0"/>
              <a:pPr/>
              <a:t>7/22/2026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D9C0BDC-F627-1C5E-377D-CAD4DBD206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C09D7D5-C1EE-F001-04AE-EF5511469A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FDDA1-4CCA-4F15-8072-3C2627BEEFCD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0234337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0FF40A-CB97-37FB-7C7D-F34FE3827F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195A77C-A80A-652D-D04F-67ED49C50DE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D410093-5634-6333-DD5F-14649BF326C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4F4B729-069C-E539-24CE-B770124DCF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FEAE32-F4D6-42BA-B288-113CB1CD626C}" type="datetimeFigureOut">
              <a:rPr lang="en-US" smtClean="0"/>
              <a:pPr/>
              <a:t>7/22/2026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A15AFAD-D1A4-D28D-AFBB-2C50AE4E49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BFC9322-974E-44F6-CF81-A00B3C6441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FDDA1-4CCA-4F15-8072-3C2627BEEFCD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9283893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AD1ECA-71ED-2E4F-DC09-22EDBDC739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EB540BC-424D-3106-1469-8C3095F23C2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95E5CE3-228F-6F50-C88F-C93A8834F13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4674B4F-1A7B-EB45-6998-E4E242B7285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92F5F0A-52C3-7E20-8E73-02FAA857923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AF0EE21-7AF9-78DB-9873-54638FAB80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FEAE32-F4D6-42BA-B288-113CB1CD626C}" type="datetimeFigureOut">
              <a:rPr lang="en-US" smtClean="0"/>
              <a:pPr/>
              <a:t>7/22/2026</a:t>
            </a:fld>
            <a:endParaRPr lang="en-IN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F6C5901-3AC9-E2E9-D1F4-FA0210B9ED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3BF1AD6E-812E-4449-52C5-FB169AFB1F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FDDA1-4CCA-4F15-8072-3C2627BEEFCD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6064722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3E28C8-1A09-64EC-35E5-4D1429ADBF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FD106DC-68DB-8FF7-3734-896423729F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FEAE32-F4D6-42BA-B288-113CB1CD626C}" type="datetimeFigureOut">
              <a:rPr lang="en-US" smtClean="0"/>
              <a:pPr/>
              <a:t>7/22/2026</a:t>
            </a:fld>
            <a:endParaRPr lang="en-IN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1C0A082-9A50-E8B7-2FCB-51922AA7F2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C111C4A-FF4C-0F62-B762-5CF66DACBA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FDDA1-4CCA-4F15-8072-3C2627BEEFCD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4415919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052324D-0BF2-2861-DD74-A1805A7905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FEAE32-F4D6-42BA-B288-113CB1CD626C}" type="datetimeFigureOut">
              <a:rPr lang="en-US" smtClean="0"/>
              <a:pPr/>
              <a:t>7/22/2026</a:t>
            </a:fld>
            <a:endParaRPr lang="en-IN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387F88E-AD9B-1278-7733-C966113A69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8C1D677-C23A-574F-76D2-5285D1E759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FDDA1-4CCA-4F15-8072-3C2627BEEFCD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9059427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2C130D-75F7-BE43-2853-9CEE8F0E42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4673F6D-F8BB-D871-2C09-F53EA226806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548E4C6-C7FF-C45A-8CF9-FC171011FBD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358BB04-67BB-B783-A1C4-204107953C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FEAE32-F4D6-42BA-B288-113CB1CD626C}" type="datetimeFigureOut">
              <a:rPr lang="en-US" smtClean="0"/>
              <a:pPr/>
              <a:t>7/22/2026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894DDB6-2681-9ACD-9CE5-DFDCEF4A5B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F2E7947-A860-5C01-E7C4-0D63A56072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FDDA1-4CCA-4F15-8072-3C2627BEEFCD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23190093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199249-9EF0-2D58-DD5F-75445BE1C9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74C2B9F-9818-D120-7719-D14FC6EEAB5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I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C27C506-3788-E8B2-F5EB-9661A949F62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B83A8C3-3A5C-8A30-ABFC-C6D87FDC4D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FEAE32-F4D6-42BA-B288-113CB1CD626C}" type="datetimeFigureOut">
              <a:rPr lang="en-US" smtClean="0"/>
              <a:pPr/>
              <a:t>7/22/2026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A2FBE60-3810-1100-D172-115E5B9779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441F59B-7280-E96C-1846-E56B84A4D9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FDDA1-4CCA-4F15-8072-3C2627BEEFCD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9781366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B3A1F7D-AB61-8E14-C84C-D07C53DDF2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7EE9BA3-FB94-F02C-3E90-493E5B86941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4333CB7-3CA4-2A6A-6F28-8ADDC5BF8C2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9FEAE32-F4D6-42BA-B288-113CB1CD626C}" type="datetimeFigureOut">
              <a:rPr lang="en-US" smtClean="0"/>
              <a:pPr/>
              <a:t>7/22/2026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DE5A8C4-96E9-E4B4-F214-2082CD74A6F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BF6B37F-1E67-07BB-3A44-D29B503ECE7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12FDDA1-4CCA-4F15-8072-3C2627BEEFCD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8326846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7" Type="http://schemas.openxmlformats.org/officeDocument/2006/relationships/image" Target="../media/image13.jpeg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357158" y="428604"/>
            <a:ext cx="8286808" cy="3857652"/>
          </a:xfrm>
        </p:spPr>
        <p:txBody>
          <a:bodyPr>
            <a:normAutofit/>
          </a:bodyPr>
          <a:lstStyle/>
          <a:p>
            <a:r>
              <a:rPr lang="en-US" sz="1400" dirty="0">
                <a:latin typeface="Mongolian Baiti" pitchFamily="66" charset="0"/>
                <a:cs typeface="Mongolian Baiti" pitchFamily="66" charset="0"/>
              </a:rPr>
              <a:t> </a:t>
            </a:r>
            <a:br>
              <a:rPr lang="en-US" sz="6600" dirty="0">
                <a:latin typeface="Mongolian Baiti" pitchFamily="66" charset="0"/>
                <a:cs typeface="Mongolian Baiti" pitchFamily="66" charset="0"/>
              </a:rPr>
            </a:br>
            <a:br>
              <a:rPr lang="en-US" sz="6600" dirty="0">
                <a:latin typeface="Mongolian Baiti" pitchFamily="66" charset="0"/>
                <a:cs typeface="Mongolian Baiti" pitchFamily="66" charset="0"/>
              </a:rPr>
            </a:br>
            <a:r>
              <a:rPr lang="en-US" sz="6600" dirty="0">
                <a:solidFill>
                  <a:srgbClr val="FB8D9D"/>
                </a:solidFill>
                <a:latin typeface="Mongolian Baiti" pitchFamily="66" charset="0"/>
                <a:cs typeface="Mongolian Baiti" pitchFamily="66" charset="0"/>
              </a:rPr>
              <a:t>CHRONIC                       PERIODONTITIS</a:t>
            </a:r>
            <a:endParaRPr lang="en-IN" sz="6600" dirty="0">
              <a:solidFill>
                <a:srgbClr val="FB8D9D"/>
              </a:solidFill>
            </a:endParaRPr>
          </a:p>
        </p:txBody>
      </p:sp>
      <p:pic>
        <p:nvPicPr>
          <p:cNvPr id="4" name="Picture 2" descr="C:\Documents and Settings\User\Desktop\cp\Gums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72066" y="285728"/>
            <a:ext cx="3819025" cy="254601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ransition spd="slow">
    <p:wedg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4282" y="0"/>
            <a:ext cx="8715436" cy="1368388"/>
          </a:xfrm>
        </p:spPr>
        <p:txBody>
          <a:bodyPr>
            <a:normAutofit fontScale="90000"/>
          </a:bodyPr>
          <a:lstStyle/>
          <a:p>
            <a:br>
              <a:rPr lang="en-US" altLang="en-US" sz="3600" dirty="0">
                <a:latin typeface="Mongolian Baiti" pitchFamily="66" charset="0"/>
                <a:cs typeface="Mongolian Baiti" pitchFamily="66" charset="0"/>
              </a:rPr>
            </a:br>
            <a:br>
              <a:rPr lang="en-US" altLang="en-US" sz="3600" dirty="0">
                <a:latin typeface="Mongolian Baiti" pitchFamily="66" charset="0"/>
                <a:cs typeface="Mongolian Baiti" pitchFamily="66" charset="0"/>
              </a:rPr>
            </a:br>
            <a:r>
              <a:rPr lang="en-US" altLang="en-US" sz="3600" dirty="0">
                <a:latin typeface="Mongolian Baiti" pitchFamily="66" charset="0"/>
                <a:cs typeface="Mongolian Baiti" pitchFamily="66" charset="0"/>
              </a:rPr>
              <a:t>In addition to being site specific, chronic periodontitis may be described as: </a:t>
            </a:r>
            <a:br>
              <a:rPr lang="en-US" sz="4800" b="1" dirty="0">
                <a:latin typeface="Mongolian Baiti" pitchFamily="66" charset="0"/>
                <a:cs typeface="Mongolian Baiti" pitchFamily="66" charset="0"/>
              </a:rPr>
            </a:br>
            <a:endParaRPr lang="en-IN" dirty="0">
              <a:latin typeface="Mongolian Baiti" pitchFamily="66" charset="0"/>
              <a:cs typeface="Mongolian Baiti" pitchFamily="66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28736"/>
            <a:ext cx="8258204" cy="4929222"/>
          </a:xfrm>
          <a:solidFill>
            <a:srgbClr val="9BDEFF"/>
          </a:solidFill>
        </p:spPr>
        <p:txBody>
          <a:bodyPr>
            <a:normAutofit/>
          </a:bodyPr>
          <a:lstStyle/>
          <a:p>
            <a:pPr algn="just">
              <a:lnSpc>
                <a:spcPct val="80000"/>
              </a:lnSpc>
              <a:defRPr/>
            </a:pPr>
            <a:endParaRPr lang="en-US" sz="2800" b="1" u="sng" dirty="0">
              <a:solidFill>
                <a:srgbClr val="FF0000"/>
              </a:solidFill>
              <a:latin typeface="Mongolian Baiti" pitchFamily="66" charset="0"/>
              <a:cs typeface="Mongolian Baiti" pitchFamily="66" charset="0"/>
            </a:endParaRPr>
          </a:p>
          <a:p>
            <a:pPr algn="just">
              <a:lnSpc>
                <a:spcPct val="80000"/>
              </a:lnSpc>
              <a:buClrTx/>
              <a:buFont typeface="Wingdings" pitchFamily="2" charset="2"/>
              <a:buChar char="q"/>
              <a:defRPr/>
            </a:pPr>
            <a:r>
              <a:rPr lang="en-US" sz="2800" b="1" u="sng" dirty="0">
                <a:latin typeface="Mongolian Baiti" pitchFamily="66" charset="0"/>
                <a:cs typeface="Mongolian Baiti" pitchFamily="66" charset="0"/>
              </a:rPr>
              <a:t>Localized:</a:t>
            </a:r>
          </a:p>
          <a:p>
            <a:pPr lvl="1" algn="just">
              <a:lnSpc>
                <a:spcPct val="80000"/>
              </a:lnSpc>
              <a:defRPr/>
            </a:pPr>
            <a:r>
              <a:rPr lang="en-US" b="1" dirty="0">
                <a:latin typeface="Mongolian Baiti" pitchFamily="66" charset="0"/>
                <a:cs typeface="Mongolian Baiti" pitchFamily="66" charset="0"/>
              </a:rPr>
              <a:t>Periodontitis is considered </a:t>
            </a:r>
            <a:r>
              <a:rPr lang="en-US" b="1" dirty="0">
                <a:highlight>
                  <a:srgbClr val="FFFF00"/>
                </a:highlight>
                <a:latin typeface="Mongolian Baiti" pitchFamily="66" charset="0"/>
                <a:cs typeface="Mongolian Baiti" pitchFamily="66" charset="0"/>
              </a:rPr>
              <a:t>localized when &lt;30% </a:t>
            </a:r>
            <a:r>
              <a:rPr lang="en-US" b="1" dirty="0">
                <a:latin typeface="Mongolian Baiti" pitchFamily="66" charset="0"/>
                <a:cs typeface="Mongolian Baiti" pitchFamily="66" charset="0"/>
              </a:rPr>
              <a:t>of the sites assessed in oral cavity demonstrate attachment loss and bone loss.</a:t>
            </a:r>
          </a:p>
          <a:p>
            <a:pPr algn="just">
              <a:lnSpc>
                <a:spcPct val="80000"/>
              </a:lnSpc>
              <a:defRPr/>
            </a:pPr>
            <a:endParaRPr lang="en-US" sz="2800" b="1" u="sng" dirty="0">
              <a:latin typeface="Mongolian Baiti" pitchFamily="66" charset="0"/>
              <a:cs typeface="Mongolian Baiti" pitchFamily="66" charset="0"/>
            </a:endParaRPr>
          </a:p>
          <a:p>
            <a:pPr algn="just">
              <a:lnSpc>
                <a:spcPct val="80000"/>
              </a:lnSpc>
              <a:buClrTx/>
              <a:buFont typeface="Wingdings" pitchFamily="2" charset="2"/>
              <a:buChar char="q"/>
              <a:defRPr/>
            </a:pPr>
            <a:r>
              <a:rPr lang="en-US" sz="2800" b="1" u="sng" dirty="0">
                <a:latin typeface="Mongolian Baiti" pitchFamily="66" charset="0"/>
                <a:cs typeface="Mongolian Baiti" pitchFamily="66" charset="0"/>
              </a:rPr>
              <a:t>Generalized</a:t>
            </a:r>
            <a:r>
              <a:rPr lang="en-US" b="1" dirty="0">
                <a:latin typeface="Mongolian Baiti" pitchFamily="66" charset="0"/>
                <a:cs typeface="Mongolian Baiti" pitchFamily="66" charset="0"/>
              </a:rPr>
              <a:t>:</a:t>
            </a:r>
          </a:p>
          <a:p>
            <a:pPr lvl="1" algn="just">
              <a:lnSpc>
                <a:spcPct val="80000"/>
              </a:lnSpc>
              <a:defRPr/>
            </a:pPr>
            <a:r>
              <a:rPr lang="en-US" b="1" dirty="0">
                <a:latin typeface="Mongolian Baiti" pitchFamily="66" charset="0"/>
                <a:cs typeface="Mongolian Baiti" pitchFamily="66" charset="0"/>
              </a:rPr>
              <a:t>Periodontitis is considered </a:t>
            </a:r>
            <a:r>
              <a:rPr lang="en-US" b="1" dirty="0">
                <a:highlight>
                  <a:srgbClr val="FFFF00"/>
                </a:highlight>
                <a:latin typeface="Mongolian Baiti" pitchFamily="66" charset="0"/>
                <a:cs typeface="Mongolian Baiti" pitchFamily="66" charset="0"/>
              </a:rPr>
              <a:t>generalized when &gt;30%</a:t>
            </a:r>
            <a:r>
              <a:rPr lang="en-US" b="1" dirty="0">
                <a:latin typeface="Mongolian Baiti" pitchFamily="66" charset="0"/>
                <a:cs typeface="Mongolian Baiti" pitchFamily="66" charset="0"/>
              </a:rPr>
              <a:t> of the sites assessed demonstrate attachment loss and bone loss</a:t>
            </a:r>
          </a:p>
          <a:p>
            <a:pPr lvl="1" algn="just">
              <a:lnSpc>
                <a:spcPct val="80000"/>
              </a:lnSpc>
              <a:defRPr/>
            </a:pPr>
            <a:endParaRPr lang="en-US" b="1" dirty="0">
              <a:latin typeface="Mongolian Baiti" pitchFamily="66" charset="0"/>
              <a:cs typeface="Mongolian Baiti" pitchFamily="66" charset="0"/>
            </a:endParaRPr>
          </a:p>
          <a:p>
            <a:pPr marL="342900" lvl="1" indent="0" algn="just">
              <a:lnSpc>
                <a:spcPct val="80000"/>
              </a:lnSpc>
              <a:buNone/>
              <a:defRPr/>
            </a:pPr>
            <a:endParaRPr lang="en-US" b="1" dirty="0">
              <a:latin typeface="Mongolian Baiti" pitchFamily="66" charset="0"/>
              <a:cs typeface="Mongolian Baiti" pitchFamily="66" charset="0"/>
            </a:endParaRPr>
          </a:p>
          <a:p>
            <a:pPr marL="342900" lvl="1" indent="0" algn="just">
              <a:lnSpc>
                <a:spcPct val="80000"/>
              </a:lnSpc>
              <a:buNone/>
              <a:defRPr/>
            </a:pPr>
            <a:r>
              <a:rPr lang="en-US" b="1" dirty="0">
                <a:latin typeface="Mongolian Baiti" pitchFamily="66" charset="0"/>
                <a:cs typeface="Mongolian Baiti" pitchFamily="66" charset="0"/>
              </a:rPr>
              <a:t>.</a:t>
            </a:r>
          </a:p>
          <a:p>
            <a:pPr lvl="1" algn="just">
              <a:lnSpc>
                <a:spcPct val="80000"/>
              </a:lnSpc>
              <a:buFont typeface="Wingdings" panose="05000000000000000000" pitchFamily="2" charset="2"/>
              <a:buChar char="q"/>
              <a:defRPr/>
            </a:pPr>
            <a:r>
              <a:rPr lang="en-US" b="1" dirty="0">
                <a:latin typeface="Mongolian Baiti" pitchFamily="66" charset="0"/>
                <a:cs typeface="Mongolian Baiti" pitchFamily="66" charset="0"/>
              </a:rPr>
              <a:t>The </a:t>
            </a:r>
            <a:r>
              <a:rPr lang="en-US" b="1" u="sng" dirty="0">
                <a:latin typeface="Mongolian Baiti" pitchFamily="66" charset="0"/>
                <a:cs typeface="Mongolian Baiti" pitchFamily="66" charset="0"/>
              </a:rPr>
              <a:t>pattern of bone loss in chronic periodontitis </a:t>
            </a:r>
            <a:r>
              <a:rPr lang="en-US" b="1" dirty="0">
                <a:latin typeface="Mongolian Baiti" pitchFamily="66" charset="0"/>
                <a:cs typeface="Mongolian Baiti" pitchFamily="66" charset="0"/>
              </a:rPr>
              <a:t>can be </a:t>
            </a:r>
            <a:r>
              <a:rPr lang="en-US" b="1" dirty="0">
                <a:highlight>
                  <a:srgbClr val="FFFF00"/>
                </a:highlight>
                <a:latin typeface="Mongolian Baiti" pitchFamily="66" charset="0"/>
                <a:cs typeface="Mongolian Baiti" pitchFamily="66" charset="0"/>
              </a:rPr>
              <a:t>vertical or horizontal.</a:t>
            </a:r>
          </a:p>
          <a:p>
            <a:endParaRPr lang="en-IN" dirty="0"/>
          </a:p>
        </p:txBody>
      </p:sp>
    </p:spTree>
  </p:cSld>
  <p:clrMapOvr>
    <a:masterClrMapping/>
  </p:clrMapOvr>
  <p:transition spd="slow">
    <p:checker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143000"/>
          </a:xfrm>
        </p:spPr>
        <p:txBody>
          <a:bodyPr>
            <a:normAutofit/>
          </a:bodyPr>
          <a:lstStyle/>
          <a:p>
            <a:r>
              <a:rPr lang="en-IN" sz="3200" dirty="0">
                <a:latin typeface="Mongolian Baiti" pitchFamily="66" charset="0"/>
                <a:cs typeface="Mongolian Baiti" pitchFamily="66" charset="0"/>
              </a:rPr>
              <a:t>• Localized            ≤ 30% of the sites are affected</a:t>
            </a:r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285852" y="1571612"/>
            <a:ext cx="2200275" cy="3876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428992" y="1571612"/>
            <a:ext cx="4010025" cy="3876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Right Arrow 5"/>
          <p:cNvSpPr/>
          <p:nvPr/>
        </p:nvSpPr>
        <p:spPr>
          <a:xfrm>
            <a:off x="2143108" y="714356"/>
            <a:ext cx="928694" cy="35719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</p:spTree>
  </p:cSld>
  <p:clrMapOvr>
    <a:masterClrMapping/>
  </p:clrMapOvr>
  <p:transition spd="med">
    <p:blinds dir="vert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4282" y="285728"/>
            <a:ext cx="8643998" cy="1143000"/>
          </a:xfrm>
        </p:spPr>
        <p:txBody>
          <a:bodyPr>
            <a:normAutofit/>
          </a:bodyPr>
          <a:lstStyle/>
          <a:p>
            <a:pPr>
              <a:buFont typeface="Arial" pitchFamily="34" charset="0"/>
              <a:buChar char="•"/>
            </a:pPr>
            <a:r>
              <a:rPr lang="en-IN" sz="3200" dirty="0">
                <a:latin typeface="Mongolian Baiti" pitchFamily="66" charset="0"/>
                <a:cs typeface="Mongolian Baiti" pitchFamily="66" charset="0"/>
              </a:rPr>
              <a:t>Generalized            &gt; 30% of the sites are affected</a:t>
            </a:r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500166" y="1928802"/>
            <a:ext cx="2286016" cy="3867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786182" y="1928802"/>
            <a:ext cx="3990975" cy="3867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Right Arrow 5"/>
          <p:cNvSpPr/>
          <p:nvPr/>
        </p:nvSpPr>
        <p:spPr>
          <a:xfrm>
            <a:off x="2571736" y="714356"/>
            <a:ext cx="928694" cy="35719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</p:spTree>
  </p:cSld>
  <p:clrMapOvr>
    <a:masterClrMapping/>
  </p:clrMapOvr>
  <p:transition spd="med">
    <p:blinds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03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2357430"/>
            <a:ext cx="3357554" cy="14287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4035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3786190"/>
            <a:ext cx="3357554" cy="15600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4036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5264084"/>
            <a:ext cx="3357554" cy="15939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4037" name="Picture 5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143240" y="2357430"/>
            <a:ext cx="3143272" cy="45005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4038" name="Picture 6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6000760" y="2357429"/>
            <a:ext cx="3143240" cy="45005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aphicFrame>
        <p:nvGraphicFramePr>
          <p:cNvPr id="9" name="Table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94155387"/>
              </p:ext>
            </p:extLst>
          </p:nvPr>
        </p:nvGraphicFramePr>
        <p:xfrm>
          <a:off x="0" y="1749086"/>
          <a:ext cx="9144000" cy="603240"/>
        </p:xfrm>
        <a:graphic>
          <a:graphicData uri="http://schemas.openxmlformats.org/drawingml/2006/table">
            <a:tbl>
              <a:tblPr firstRow="1" bandRow="1">
                <a:tableStyleId>{D7AC3CCA-C797-4891-BE02-D94E43425B78}</a:tableStyleId>
              </a:tblPr>
              <a:tblGrid>
                <a:gridCol w="307180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15638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91581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603240"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  <a:latin typeface="Mongolian Baiti" pitchFamily="66" charset="0"/>
                          <a:cs typeface="Mongolian Baiti" pitchFamily="66" charset="0"/>
                        </a:rPr>
                        <a:t>MILD PERIODONTITIS</a:t>
                      </a:r>
                    </a:p>
                    <a:p>
                      <a:r>
                        <a:rPr lang="en-IN" b="1" dirty="0">
                          <a:solidFill>
                            <a:schemeClr val="tx1"/>
                          </a:solidFill>
                          <a:highlight>
                            <a:srgbClr val="FFFF00"/>
                          </a:highlight>
                          <a:latin typeface="Mongolian Baiti" pitchFamily="66" charset="0"/>
                          <a:cs typeface="Mongolian Baiti" pitchFamily="66" charset="0"/>
                        </a:rPr>
                        <a:t>1 to 2 mm CAL</a:t>
                      </a:r>
                      <a:endParaRPr lang="en-IN" dirty="0">
                        <a:solidFill>
                          <a:schemeClr val="tx1"/>
                        </a:solidFill>
                        <a:highlight>
                          <a:srgbClr val="FFFF00"/>
                        </a:highlight>
                        <a:latin typeface="Mongolian Baiti" pitchFamily="66" charset="0"/>
                        <a:cs typeface="Mongolian Baiti" pitchFamily="66" charset="0"/>
                      </a:endParaRPr>
                    </a:p>
                  </a:txBody>
                  <a:tcPr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>
                          <a:latin typeface="Mongolian Baiti" pitchFamily="66" charset="0"/>
                          <a:cs typeface="Mongolian Baiti" pitchFamily="66" charset="0"/>
                        </a:rPr>
                        <a:t>MODERATE</a:t>
                      </a:r>
                      <a:r>
                        <a:rPr lang="en-US" sz="1600" baseline="0" dirty="0">
                          <a:latin typeface="Mongolian Baiti" pitchFamily="66" charset="0"/>
                          <a:cs typeface="Mongolian Baiti" pitchFamily="66" charset="0"/>
                        </a:rPr>
                        <a:t> PERIODONTITIS</a:t>
                      </a:r>
                    </a:p>
                    <a:p>
                      <a:r>
                        <a:rPr lang="en-IN" sz="1600" b="1" dirty="0">
                          <a:solidFill>
                            <a:schemeClr val="tx1"/>
                          </a:solidFill>
                          <a:highlight>
                            <a:srgbClr val="FFFF00"/>
                          </a:highlight>
                          <a:latin typeface="Mongolian Baiti" pitchFamily="66" charset="0"/>
                          <a:cs typeface="Mongolian Baiti" pitchFamily="66" charset="0"/>
                        </a:rPr>
                        <a:t>3 to 4 mm CAL</a:t>
                      </a:r>
                      <a:endParaRPr lang="en-IN" sz="1600" dirty="0">
                        <a:solidFill>
                          <a:schemeClr val="tx1"/>
                        </a:solidFill>
                        <a:highlight>
                          <a:srgbClr val="FFFF00"/>
                        </a:highlight>
                        <a:latin typeface="Mongolian Baiti" pitchFamily="66" charset="0"/>
                        <a:cs typeface="Mongolian Baiti" pitchFamily="66" charset="0"/>
                      </a:endParaRPr>
                    </a:p>
                  </a:txBody>
                  <a:tcPr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>
                          <a:latin typeface="Mongolian Baiti" pitchFamily="66" charset="0"/>
                          <a:cs typeface="Mongolian Baiti" pitchFamily="66" charset="0"/>
                        </a:rPr>
                        <a:t>SEVERE PERIODONTITIS</a:t>
                      </a:r>
                    </a:p>
                    <a:p>
                      <a:r>
                        <a:rPr lang="en-IN" sz="1600" b="1" dirty="0">
                          <a:solidFill>
                            <a:schemeClr val="tx1"/>
                          </a:solidFill>
                          <a:highlight>
                            <a:srgbClr val="FFFF00"/>
                          </a:highlight>
                          <a:latin typeface="Mongolian Baiti" pitchFamily="66" charset="0"/>
                          <a:cs typeface="Mongolian Baiti" pitchFamily="66" charset="0"/>
                        </a:rPr>
                        <a:t>≥ 5 mm CAL</a:t>
                      </a:r>
                      <a:endParaRPr lang="en-IN" sz="1600" dirty="0">
                        <a:solidFill>
                          <a:schemeClr val="tx1"/>
                        </a:solidFill>
                        <a:highlight>
                          <a:srgbClr val="FFFF00"/>
                        </a:highlight>
                        <a:latin typeface="Mongolian Baiti" pitchFamily="66" charset="0"/>
                        <a:cs typeface="Mongolian Baiti" pitchFamily="66" charset="0"/>
                      </a:endParaRPr>
                    </a:p>
                  </a:txBody>
                  <a:tcPr>
                    <a:solidFill>
                      <a:srgbClr val="CCE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528602" y="-182268"/>
            <a:ext cx="8643998" cy="1928802"/>
          </a:xfrm>
        </p:spPr>
        <p:txBody>
          <a:bodyPr>
            <a:normAutofit fontScale="90000"/>
          </a:bodyPr>
          <a:lstStyle/>
          <a:p>
            <a:r>
              <a:rPr lang="en-IN" sz="4000" dirty="0">
                <a:latin typeface="Mongolian Baiti" pitchFamily="66" charset="0"/>
                <a:cs typeface="Mongolian Baiti" pitchFamily="66" charset="0"/>
              </a:rPr>
              <a:t> </a:t>
            </a:r>
            <a:br>
              <a:rPr lang="en-IN" sz="4000" dirty="0">
                <a:latin typeface="Mongolian Baiti" pitchFamily="66" charset="0"/>
                <a:cs typeface="Mongolian Baiti" pitchFamily="66" charset="0"/>
              </a:rPr>
            </a:br>
            <a:r>
              <a:rPr lang="en-IN" sz="4000" dirty="0">
                <a:latin typeface="Mongolian Baiti" pitchFamily="66" charset="0"/>
                <a:cs typeface="Mongolian Baiti" pitchFamily="66" charset="0"/>
              </a:rPr>
              <a:t>                    </a:t>
            </a:r>
            <a:r>
              <a:rPr lang="en-IN" sz="4000" dirty="0">
                <a:solidFill>
                  <a:srgbClr val="66CCFF"/>
                </a:solidFill>
                <a:latin typeface="Mongolian Baiti" pitchFamily="66" charset="0"/>
                <a:cs typeface="Mongolian Baiti" pitchFamily="66" charset="0"/>
              </a:rPr>
              <a:t>DISEASE SEVERITY</a:t>
            </a:r>
            <a:br>
              <a:rPr lang="en-IN" sz="3100" dirty="0">
                <a:latin typeface="Mongolian Baiti" pitchFamily="66" charset="0"/>
                <a:cs typeface="Mongolian Baiti" pitchFamily="66" charset="0"/>
              </a:rPr>
            </a:br>
            <a:br>
              <a:rPr lang="en-IN" sz="3100" dirty="0">
                <a:latin typeface="Mongolian Baiti" pitchFamily="66" charset="0"/>
                <a:cs typeface="Mongolian Baiti" pitchFamily="66" charset="0"/>
              </a:rPr>
            </a:br>
            <a:r>
              <a:rPr lang="en-IN" sz="2700" dirty="0">
                <a:latin typeface="Mongolian Baiti" pitchFamily="66" charset="0"/>
                <a:cs typeface="Mongolian Baiti" pitchFamily="66" charset="0"/>
              </a:rPr>
              <a:t>Severity can be categorized on the basis of the amount of</a:t>
            </a:r>
            <a:r>
              <a:rPr lang="en-IN" sz="2700" dirty="0">
                <a:solidFill>
                  <a:srgbClr val="FFC000"/>
                </a:solidFill>
                <a:latin typeface="Mongolian Baiti" pitchFamily="66" charset="0"/>
                <a:cs typeface="Mongolian Baiti" pitchFamily="66" charset="0"/>
              </a:rPr>
              <a:t> Clinical attachment loss (CAL) </a:t>
            </a:r>
            <a:r>
              <a:rPr lang="en-IN" sz="2700" dirty="0">
                <a:latin typeface="Mongolian Baiti" pitchFamily="66" charset="0"/>
                <a:cs typeface="Mongolian Baiti" pitchFamily="66" charset="0"/>
              </a:rPr>
              <a:t>as follows</a:t>
            </a:r>
            <a:r>
              <a:rPr lang="en-IN" sz="3100" dirty="0">
                <a:latin typeface="Mongolian Baiti" pitchFamily="66" charset="0"/>
                <a:cs typeface="Mongolian Baiti" pitchFamily="66" charset="0"/>
              </a:rPr>
              <a:t>:</a:t>
            </a:r>
            <a:br>
              <a:rPr lang="en-IN" dirty="0">
                <a:solidFill>
                  <a:schemeClr val="bg1"/>
                </a:solidFill>
                <a:latin typeface="Mongolian Baiti" pitchFamily="66" charset="0"/>
                <a:cs typeface="Mongolian Baiti" pitchFamily="66" charset="0"/>
              </a:rPr>
            </a:br>
            <a:endParaRPr lang="en-IN" dirty="0"/>
          </a:p>
        </p:txBody>
      </p:sp>
    </p:spTree>
  </p:cSld>
  <p:clrMapOvr>
    <a:masterClrMapping/>
  </p:clrMapOvr>
  <p:transition spd="slow">
    <p:wheel spokes="3"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7504" y="-19417"/>
            <a:ext cx="7467600" cy="1143000"/>
          </a:xfrm>
          <a:solidFill>
            <a:srgbClr val="CCECFF"/>
          </a:solidFill>
        </p:spPr>
        <p:txBody>
          <a:bodyPr/>
          <a:lstStyle/>
          <a:p>
            <a:r>
              <a:rPr lang="en-US" b="1" dirty="0">
                <a:latin typeface="Mongolian Baiti" pitchFamily="66" charset="0"/>
                <a:cs typeface="Mongolian Baiti" pitchFamily="66" charset="0"/>
              </a:rPr>
              <a:t>   DISEASE PROGRESSION</a:t>
            </a:r>
            <a:endParaRPr lang="en-IN" b="1" dirty="0">
              <a:latin typeface="Mongolian Baiti" pitchFamily="66" charset="0"/>
              <a:cs typeface="Mongolian Baiti" pitchFamily="66" charset="0"/>
            </a:endParaRP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991811D-2DDF-48CD-BDDB-A98F6F29A2E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0883" y="1144717"/>
            <a:ext cx="7886700" cy="4351338"/>
          </a:xfrm>
        </p:spPr>
        <p:txBody>
          <a:bodyPr>
            <a:normAutofit lnSpcReduction="10000"/>
          </a:bodyPr>
          <a:lstStyle/>
          <a:p>
            <a:r>
              <a:rPr lang="en-IN" sz="2400" b="1" dirty="0"/>
              <a:t>Continuous (Linear) Model</a:t>
            </a:r>
            <a:endParaRPr lang="en-IN" sz="2400" dirty="0"/>
          </a:p>
          <a:p>
            <a:pPr lvl="1"/>
            <a:r>
              <a:rPr lang="en-IN" dirty="0"/>
              <a:t>Periodontal destruction occurs at a slow, steady rate over time.</a:t>
            </a:r>
          </a:p>
          <a:p>
            <a:pPr lvl="1"/>
            <a:r>
              <a:rPr lang="en-IN" dirty="0"/>
              <a:t>Attachment loss and bone loss progress continuously.</a:t>
            </a:r>
          </a:p>
          <a:p>
            <a:r>
              <a:rPr lang="en-IN" sz="2400" b="1" dirty="0"/>
              <a:t>Random Burst (Episodic) Model</a:t>
            </a:r>
            <a:endParaRPr lang="en-IN" sz="2400" dirty="0"/>
          </a:p>
          <a:p>
            <a:pPr lvl="1"/>
            <a:r>
              <a:rPr lang="en-IN" dirty="0"/>
              <a:t>Disease progresses in short periods ("bursts") of active tissue destruction.</a:t>
            </a:r>
          </a:p>
          <a:p>
            <a:pPr lvl="1"/>
            <a:r>
              <a:rPr lang="en-IN" dirty="0"/>
              <a:t>These active phases are followed by periods of remission or little to no progression.</a:t>
            </a:r>
          </a:p>
          <a:p>
            <a:pPr lvl="1"/>
            <a:r>
              <a:rPr lang="en-IN" dirty="0"/>
              <a:t>Bursts occur unpredictably at different sites.</a:t>
            </a:r>
          </a:p>
          <a:p>
            <a:r>
              <a:rPr lang="en-IN" sz="2400" b="1" dirty="0"/>
              <a:t>Asynchronous Multiple Burst Model</a:t>
            </a:r>
            <a:endParaRPr lang="en-IN" sz="2400" dirty="0"/>
          </a:p>
          <a:p>
            <a:pPr lvl="1"/>
            <a:r>
              <a:rPr lang="en-IN" dirty="0"/>
              <a:t>Different teeth or sites experience bursts of disease activity at different times.</a:t>
            </a:r>
          </a:p>
          <a:p>
            <a:pPr lvl="1"/>
            <a:r>
              <a:rPr lang="en-IN" dirty="0"/>
              <a:t>Not all sites are active simultaneously.</a:t>
            </a:r>
          </a:p>
          <a:p>
            <a:pPr lvl="1"/>
            <a:r>
              <a:rPr lang="en-IN" dirty="0"/>
              <a:t>This model is the most widely accepted for the progression of chronic periodontitis, as it best reflects the site-specific and episodic nature of the disease.</a:t>
            </a:r>
          </a:p>
          <a:p>
            <a:endParaRPr lang="en-IN" dirty="0"/>
          </a:p>
        </p:txBody>
      </p:sp>
      <p:graphicFrame>
        <p:nvGraphicFramePr>
          <p:cNvPr id="9" name="Table 8">
            <a:extLst>
              <a:ext uri="{FF2B5EF4-FFF2-40B4-BE49-F238E27FC236}">
                <a16:creationId xmlns:a16="http://schemas.microsoft.com/office/drawing/2014/main" id="{4DB2E8B5-56E4-623E-66E6-ABC130A12E3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73360223"/>
              </p:ext>
            </p:extLst>
          </p:nvPr>
        </p:nvGraphicFramePr>
        <p:xfrm>
          <a:off x="369767" y="5462415"/>
          <a:ext cx="7886700" cy="1394460"/>
        </p:xfrm>
        <a:graphic>
          <a:graphicData uri="http://schemas.openxmlformats.org/drawingml/2006/table">
            <a:tbl>
              <a:tblPr/>
              <a:tblGrid>
                <a:gridCol w="3943350">
                  <a:extLst>
                    <a:ext uri="{9D8B030D-6E8A-4147-A177-3AD203B41FA5}">
                      <a16:colId xmlns:a16="http://schemas.microsoft.com/office/drawing/2014/main" val="3259200984"/>
                    </a:ext>
                  </a:extLst>
                </a:gridCol>
                <a:gridCol w="3943350">
                  <a:extLst>
                    <a:ext uri="{9D8B030D-6E8A-4147-A177-3AD203B41FA5}">
                      <a16:colId xmlns:a16="http://schemas.microsoft.com/office/drawing/2014/main" val="1879775354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0" marR="0" algn="l">
                        <a:buNone/>
                      </a:pPr>
                      <a:r>
                        <a:rPr lang="en-IN" b="1" i="0">
                          <a:solidFill>
                            <a:srgbClr val="F4F4F5"/>
                          </a:solidFill>
                          <a:effectLst/>
                          <a:latin typeface="-apple-system-body"/>
                        </a:rPr>
                        <a:t>Model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buNone/>
                      </a:pPr>
                      <a:r>
                        <a:rPr lang="en-IN" b="1" i="0">
                          <a:solidFill>
                            <a:srgbClr val="F4F4F5"/>
                          </a:solidFill>
                          <a:effectLst/>
                          <a:latin typeface="-apple-system-body"/>
                        </a:rPr>
                        <a:t>Pattern of Progression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2122324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algn="l">
                        <a:buNone/>
                      </a:pPr>
                      <a:r>
                        <a:rPr lang="en-IN" b="0" i="0">
                          <a:solidFill>
                            <a:srgbClr val="F4F4F5"/>
                          </a:solidFill>
                          <a:effectLst/>
                          <a:latin typeface="-apple-system-body"/>
                        </a:rPr>
                        <a:t>Continuous (Linear)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buNone/>
                      </a:pPr>
                      <a:r>
                        <a:rPr lang="en-IN" b="0" i="0" dirty="0">
                          <a:solidFill>
                            <a:srgbClr val="F4F4F5"/>
                          </a:solidFill>
                          <a:effectLst/>
                          <a:latin typeface="-apple-system-body"/>
                        </a:rPr>
                        <a:t>Slow, constant tissue destruction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4055030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algn="l">
                        <a:buNone/>
                      </a:pPr>
                      <a:r>
                        <a:rPr lang="en-IN" b="0" i="0">
                          <a:solidFill>
                            <a:srgbClr val="F4F4F5"/>
                          </a:solidFill>
                          <a:effectLst/>
                          <a:latin typeface="-apple-system-body"/>
                        </a:rPr>
                        <a:t>Random Burst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buNone/>
                      </a:pPr>
                      <a:r>
                        <a:rPr lang="en-IN" b="0" i="0">
                          <a:solidFill>
                            <a:srgbClr val="F4F4F5"/>
                          </a:solidFill>
                          <a:effectLst/>
                          <a:latin typeface="-apple-system-body"/>
                        </a:rPr>
                        <a:t>Intermittent bursts with remission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8692304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algn="l">
                        <a:buNone/>
                      </a:pPr>
                      <a:r>
                        <a:rPr lang="en-IN" b="0" i="0">
                          <a:solidFill>
                            <a:srgbClr val="F4F4F5"/>
                          </a:solidFill>
                          <a:effectLst/>
                          <a:latin typeface="-apple-system-body"/>
                        </a:rPr>
                        <a:t>Asynchronous Multiple Burst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buNone/>
                      </a:pPr>
                      <a:r>
                        <a:rPr lang="en-IN" b="0" i="0" dirty="0">
                          <a:solidFill>
                            <a:srgbClr val="F4F4F5"/>
                          </a:solidFill>
                          <a:effectLst/>
                          <a:latin typeface="-apple-system-body"/>
                        </a:rPr>
                        <a:t>Site-specific bursts occurring at different times (most accepted)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63573347"/>
                  </a:ext>
                </a:extLst>
              </a:tr>
            </a:tbl>
          </a:graphicData>
        </a:graphic>
      </p:graphicFrame>
    </p:spTree>
  </p:cSld>
  <p:clrMapOvr>
    <a:masterClrMapping/>
  </p:clrMapOvr>
  <p:transition spd="slow">
    <p:pull dir="d"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Content Placeholder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153199207"/>
              </p:ext>
            </p:extLst>
          </p:nvPr>
        </p:nvGraphicFramePr>
        <p:xfrm>
          <a:off x="0" y="892951"/>
          <a:ext cx="9144000" cy="3643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714348" y="0"/>
            <a:ext cx="7530060" cy="1143000"/>
          </a:xfrm>
          <a:noFill/>
        </p:spPr>
        <p:txBody>
          <a:bodyPr/>
          <a:lstStyle/>
          <a:p>
            <a:r>
              <a:rPr lang="en-US" dirty="0"/>
              <a:t>               </a:t>
            </a:r>
            <a:r>
              <a:rPr lang="en-US" dirty="0">
                <a:solidFill>
                  <a:srgbClr val="66CCFF"/>
                </a:solidFill>
              </a:rPr>
              <a:t>RADIOGRAPHIC FEATURES</a:t>
            </a:r>
            <a:endParaRPr lang="en-IN" dirty="0">
              <a:solidFill>
                <a:srgbClr val="66CCFF"/>
              </a:solidFill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46697" y="4214794"/>
            <a:ext cx="4265362" cy="2428892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</p:cSld>
  <p:clrMapOvr>
    <a:masterClrMapping/>
  </p:clrMapOvr>
  <p:transition spd="med"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6B700AB5-CE64-4378-8ACE-8F59EF9EB62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">
                                            <p:graphicEl>
                                              <a:dgm id="{6B700AB5-CE64-4378-8ACE-8F59EF9EB62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99E7B1D6-6243-4089-82B0-D45C59084D1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5">
                                            <p:graphicEl>
                                              <a:dgm id="{99E7B1D6-6243-4089-82B0-D45C59084D1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84D85985-5017-424D-8865-94E7538439A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5">
                                            <p:graphicEl>
                                              <a:dgm id="{84D85985-5017-424D-8865-94E7538439A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E37E12A5-3C14-4E70-8B6E-2027246A703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5">
                                            <p:graphicEl>
                                              <a:dgm id="{E37E12A5-3C14-4E70-8B6E-2027246A703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5" grpId="0">
        <p:bldSub>
          <a:bldDgm bld="lvlAtOnce"/>
        </p:bldSub>
      </p:bldGraphic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66CCFF"/>
                </a:solidFill>
              </a:rPr>
              <a:t>RADIOGRAPHIC FEATURES</a:t>
            </a:r>
            <a:endParaRPr lang="en-IN" dirty="0">
              <a:solidFill>
                <a:srgbClr val="66CCFF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2844" y="1142985"/>
            <a:ext cx="4429156" cy="5143535"/>
          </a:xfrm>
        </p:spPr>
        <p:txBody>
          <a:bodyPr>
            <a:normAutofit/>
          </a:bodyPr>
          <a:lstStyle/>
          <a:p>
            <a:pPr>
              <a:buNone/>
            </a:pPr>
            <a:endParaRPr lang="en-IN" dirty="0"/>
          </a:p>
          <a:p>
            <a:r>
              <a:rPr lang="en-IN" dirty="0">
                <a:latin typeface="Mongolian Baiti" pitchFamily="66" charset="0"/>
                <a:cs typeface="Mongolian Baiti" pitchFamily="66" charset="0"/>
              </a:rPr>
              <a:t>Pattern of bone loss </a:t>
            </a:r>
            <a:r>
              <a:rPr lang="en-IN" i="1" dirty="0">
                <a:latin typeface="Mongolian Baiti" pitchFamily="66" charset="0"/>
                <a:cs typeface="Mongolian Baiti" pitchFamily="66" charset="0"/>
              </a:rPr>
              <a:t>may be </a:t>
            </a:r>
            <a:r>
              <a:rPr lang="en-IN" i="1" dirty="0"/>
              <a:t>:</a:t>
            </a:r>
          </a:p>
          <a:p>
            <a:pPr>
              <a:buFont typeface="Wingdings" pitchFamily="2" charset="2"/>
              <a:buChar char="§"/>
            </a:pPr>
            <a:r>
              <a:rPr lang="en-IN" b="1" i="1" dirty="0">
                <a:latin typeface="Mongolian Baiti" pitchFamily="66" charset="0"/>
                <a:cs typeface="Mongolian Baiti" pitchFamily="66" charset="0"/>
              </a:rPr>
              <a:t>Vertical,</a:t>
            </a:r>
          </a:p>
          <a:p>
            <a:pPr>
              <a:buFont typeface="Wingdings" pitchFamily="2" charset="2"/>
              <a:buChar char="§"/>
            </a:pPr>
            <a:r>
              <a:rPr lang="en-IN" b="1" i="1" dirty="0">
                <a:latin typeface="Mongolian Baiti" pitchFamily="66" charset="0"/>
                <a:cs typeface="Mongolian Baiti" pitchFamily="66" charset="0"/>
              </a:rPr>
              <a:t>Horizontal,</a:t>
            </a:r>
          </a:p>
          <a:p>
            <a:r>
              <a:rPr lang="en-IN" i="1" dirty="0">
                <a:latin typeface="Mongolian Baiti" pitchFamily="66" charset="0"/>
                <a:cs typeface="Mongolian Baiti" pitchFamily="66" charset="0"/>
              </a:rPr>
              <a:t>Vertical bone loss is usually associated with intra bony pocket formation.</a:t>
            </a:r>
          </a:p>
          <a:p>
            <a:r>
              <a:rPr lang="en-IN" i="1" dirty="0">
                <a:latin typeface="Mongolian Baiti" pitchFamily="66" charset="0"/>
                <a:cs typeface="Mongolian Baiti" pitchFamily="66" charset="0"/>
              </a:rPr>
              <a:t>Horizontal bone loss is usually associated with supra bony pockets.</a:t>
            </a:r>
          </a:p>
          <a:p>
            <a:endParaRPr lang="en-IN" dirty="0"/>
          </a:p>
        </p:txBody>
      </p:sp>
      <p:pic>
        <p:nvPicPr>
          <p:cNvPr id="7170" name="Picture 2" descr="http://image.slidesharecdn.com/radiographicinterpretation-140817142047-phpapp01/95/radiographic-interpretation-41-638.jpg?cb=140828581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481590" y="1714489"/>
            <a:ext cx="4662410" cy="3500462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split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7224" y="285728"/>
            <a:ext cx="7470648" cy="1143000"/>
          </a:xfrm>
          <a:solidFill>
            <a:schemeClr val="accent1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r>
              <a:rPr lang="en-US" b="1" dirty="0">
                <a:solidFill>
                  <a:schemeClr val="bg1"/>
                </a:solidFill>
                <a:latin typeface="Mongolian Baiti" pitchFamily="66" charset="0"/>
                <a:cs typeface="Mongolian Baiti" pitchFamily="66" charset="0"/>
              </a:rPr>
              <a:t> </a:t>
            </a:r>
            <a:r>
              <a:rPr lang="en-US" b="1" dirty="0">
                <a:latin typeface="Mongolian Baiti" pitchFamily="66" charset="0"/>
                <a:cs typeface="Mongolian Baiti" pitchFamily="66" charset="0"/>
              </a:rPr>
              <a:t>RISK FACTORS FOR DISEASE</a:t>
            </a:r>
            <a:endParaRPr lang="en-IN" dirty="0"/>
          </a:p>
        </p:txBody>
      </p:sp>
      <p:sp>
        <p:nvSpPr>
          <p:cNvPr id="3" name="Rectangle 2"/>
          <p:cNvSpPr/>
          <p:nvPr/>
        </p:nvSpPr>
        <p:spPr>
          <a:xfrm>
            <a:off x="413425" y="1700808"/>
            <a:ext cx="8358246" cy="4401205"/>
          </a:xfrm>
          <a:prstGeom prst="rect">
            <a:avLst/>
          </a:prstGeom>
          <a:solidFill>
            <a:schemeClr val="bg1"/>
          </a:solidFill>
          <a:ln>
            <a:solidFill>
              <a:schemeClr val="bg2"/>
            </a:solidFill>
          </a:ln>
        </p:spPr>
        <p:txBody>
          <a:bodyPr wrap="square">
            <a:spAutoFit/>
          </a:bodyPr>
          <a:lstStyle/>
          <a:p>
            <a:pPr marL="742950" indent="-742950">
              <a:buFont typeface="+mj-lt"/>
              <a:buAutoNum type="arabicPeriod"/>
            </a:pPr>
            <a:r>
              <a:rPr lang="en-US" altLang="en-US" sz="4000" dirty="0">
                <a:latin typeface="Mongolian Baiti" pitchFamily="66" charset="0"/>
                <a:cs typeface="Mongolian Baiti" pitchFamily="66" charset="0"/>
              </a:rPr>
              <a:t>Prior History of Periodontitis</a:t>
            </a:r>
          </a:p>
          <a:p>
            <a:pPr marL="742950" indent="-742950">
              <a:buFont typeface="+mj-lt"/>
              <a:buAutoNum type="arabicPeriod"/>
            </a:pPr>
            <a:r>
              <a:rPr lang="en-US" altLang="en-US" sz="4000" dirty="0">
                <a:latin typeface="Mongolian Baiti" pitchFamily="66" charset="0"/>
                <a:cs typeface="Mongolian Baiti" pitchFamily="66" charset="0"/>
              </a:rPr>
              <a:t>Local Factors- </a:t>
            </a:r>
            <a:r>
              <a:rPr lang="en-US" altLang="en-US" sz="3200" dirty="0">
                <a:latin typeface="Mongolian Baiti" pitchFamily="66" charset="0"/>
                <a:cs typeface="Mongolian Baiti" pitchFamily="66" charset="0"/>
              </a:rPr>
              <a:t>furcation, </a:t>
            </a:r>
            <a:r>
              <a:rPr lang="en-US" altLang="en-US" sz="3200" dirty="0" err="1">
                <a:latin typeface="Mongolian Baiti" pitchFamily="66" charset="0"/>
                <a:cs typeface="Mongolian Baiti" pitchFamily="66" charset="0"/>
              </a:rPr>
              <a:t>Palatogingival</a:t>
            </a:r>
            <a:r>
              <a:rPr lang="en-US" altLang="en-US" sz="3200" dirty="0">
                <a:latin typeface="Mongolian Baiti" pitchFamily="66" charset="0"/>
                <a:cs typeface="Mongolian Baiti" pitchFamily="66" charset="0"/>
              </a:rPr>
              <a:t> groove </a:t>
            </a:r>
          </a:p>
          <a:p>
            <a:pPr marL="742950" indent="-742950">
              <a:buFont typeface="+mj-lt"/>
              <a:buAutoNum type="arabicPeriod"/>
            </a:pPr>
            <a:r>
              <a:rPr lang="en-US" altLang="en-US" sz="4000" dirty="0">
                <a:latin typeface="Mongolian Baiti" pitchFamily="66" charset="0"/>
                <a:cs typeface="Mongolian Baiti" pitchFamily="66" charset="0"/>
              </a:rPr>
              <a:t>Systemic Factors- Diabetes</a:t>
            </a:r>
          </a:p>
          <a:p>
            <a:pPr marL="742950" indent="-742950">
              <a:buFont typeface="+mj-lt"/>
              <a:buAutoNum type="arabicPeriod"/>
            </a:pPr>
            <a:r>
              <a:rPr lang="en-US" altLang="en-US" sz="4000" dirty="0">
                <a:latin typeface="Mongolian Baiti" pitchFamily="66" charset="0"/>
                <a:cs typeface="Mongolian Baiti" pitchFamily="66" charset="0"/>
              </a:rPr>
              <a:t>Stress</a:t>
            </a:r>
          </a:p>
          <a:p>
            <a:pPr marL="742950" indent="-742950">
              <a:buFont typeface="+mj-lt"/>
              <a:buAutoNum type="arabicPeriod"/>
            </a:pPr>
            <a:r>
              <a:rPr lang="en-US" altLang="en-US" sz="4000" dirty="0">
                <a:latin typeface="Mongolian Baiti" pitchFamily="66" charset="0"/>
                <a:cs typeface="Mongolian Baiti" pitchFamily="66" charset="0"/>
              </a:rPr>
              <a:t>Smoking</a:t>
            </a:r>
          </a:p>
          <a:p>
            <a:endParaRPr lang="en-US" altLang="en-US" sz="4000" dirty="0">
              <a:latin typeface="Mongolian Baiti" pitchFamily="66" charset="0"/>
              <a:cs typeface="Mongolian Baiti" pitchFamily="66" charset="0"/>
            </a:endParaRPr>
          </a:p>
        </p:txBody>
      </p:sp>
    </p:spTree>
  </p:cSld>
  <p:clrMapOvr>
    <a:masterClrMapping/>
  </p:clrMapOvr>
  <p:transition spd="med">
    <p:diamond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66CCFF"/>
                </a:solidFill>
              </a:rPr>
              <a:t>TREATMENT</a:t>
            </a:r>
            <a:endParaRPr lang="en-IN" dirty="0">
              <a:solidFill>
                <a:srgbClr val="66CCFF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186766" cy="4829196"/>
          </a:xfrm>
        </p:spPr>
        <p:txBody>
          <a:bodyPr>
            <a:normAutofit/>
          </a:bodyPr>
          <a:lstStyle/>
          <a:p>
            <a:pPr marL="550926" indent="-514350">
              <a:buFont typeface="+mj-lt"/>
              <a:buAutoNum type="arabicPeriod"/>
            </a:pPr>
            <a:r>
              <a:rPr lang="en-US" dirty="0">
                <a:solidFill>
                  <a:srgbClr val="FFC000"/>
                </a:solidFill>
                <a:latin typeface="Mongolian Baiti" pitchFamily="66" charset="0"/>
                <a:cs typeface="Mongolian Baiti" pitchFamily="66" charset="0"/>
              </a:rPr>
              <a:t>NON SURGICAL THERAPY</a:t>
            </a:r>
          </a:p>
          <a:p>
            <a:pPr marL="550926" indent="-514350">
              <a:lnSpc>
                <a:spcPct val="150000"/>
              </a:lnSpc>
              <a:buFont typeface="Wingdings" pitchFamily="2" charset="2"/>
              <a:buChar char="§"/>
            </a:pPr>
            <a:r>
              <a:rPr lang="en-US" dirty="0">
                <a:latin typeface="Mongolian Baiti" pitchFamily="66" charset="0"/>
                <a:cs typeface="Mongolian Baiti" pitchFamily="66" charset="0"/>
              </a:rPr>
              <a:t> Initial therapy ( scaling and root planing)</a:t>
            </a:r>
          </a:p>
          <a:p>
            <a:pPr marL="550926" indent="-514350">
              <a:lnSpc>
                <a:spcPct val="150000"/>
              </a:lnSpc>
              <a:buFont typeface="Wingdings" pitchFamily="2" charset="2"/>
              <a:buChar char="§"/>
            </a:pPr>
            <a:r>
              <a:rPr lang="en-US" dirty="0">
                <a:latin typeface="Mongolian Baiti" pitchFamily="66" charset="0"/>
                <a:cs typeface="Mongolian Baiti" pitchFamily="66" charset="0"/>
              </a:rPr>
              <a:t>Antimicrobial therapy – as an adjunct to routine periodontal therapy.</a:t>
            </a:r>
            <a:endParaRPr lang="en-IN" dirty="0">
              <a:latin typeface="Mongolian Baiti" pitchFamily="66" charset="0"/>
              <a:cs typeface="Mongolian Baiti" pitchFamily="66" charset="0"/>
            </a:endParaRPr>
          </a:p>
          <a:p>
            <a:pPr marL="550926" indent="-514350">
              <a:lnSpc>
                <a:spcPct val="150000"/>
              </a:lnSpc>
              <a:buFont typeface="Wingdings" pitchFamily="2" charset="2"/>
              <a:buChar char="§"/>
            </a:pPr>
            <a:r>
              <a:rPr lang="en-US" dirty="0">
                <a:latin typeface="Mongolian Baiti" pitchFamily="66" charset="0"/>
                <a:cs typeface="Mongolian Baiti" pitchFamily="66" charset="0"/>
              </a:rPr>
              <a:t>Improvement in oral hygiene.</a:t>
            </a:r>
          </a:p>
          <a:p>
            <a:pPr marL="550926" indent="-514350">
              <a:lnSpc>
                <a:spcPct val="150000"/>
              </a:lnSpc>
              <a:buFont typeface="Wingdings" pitchFamily="2" charset="2"/>
              <a:buChar char="§"/>
            </a:pPr>
            <a:r>
              <a:rPr lang="en-US" dirty="0">
                <a:latin typeface="Mongolian Baiti" pitchFamily="66" charset="0"/>
                <a:cs typeface="Mongolian Baiti" pitchFamily="66" charset="0"/>
              </a:rPr>
              <a:t>Instruction, reinforcement, evaluation of plaque control records.</a:t>
            </a:r>
          </a:p>
          <a:p>
            <a:pPr marL="550926" indent="-514350">
              <a:lnSpc>
                <a:spcPct val="150000"/>
              </a:lnSpc>
              <a:buFont typeface="Wingdings" pitchFamily="2" charset="2"/>
              <a:buChar char="§"/>
            </a:pPr>
            <a:r>
              <a:rPr lang="en-US" dirty="0">
                <a:latin typeface="Mongolian Baiti" pitchFamily="66" charset="0"/>
                <a:cs typeface="Mongolian Baiti" pitchFamily="66" charset="0"/>
              </a:rPr>
              <a:t>Removal of all the factors contributing to plaque accumulation, e.g. correction of ill-fitting appliances, </a:t>
            </a:r>
            <a:r>
              <a:rPr lang="en-US" dirty="0" err="1">
                <a:latin typeface="Mongolian Baiti" pitchFamily="66" charset="0"/>
                <a:cs typeface="Mongolian Baiti" pitchFamily="66" charset="0"/>
              </a:rPr>
              <a:t>overcontoured</a:t>
            </a:r>
            <a:r>
              <a:rPr lang="en-US" dirty="0">
                <a:latin typeface="Mongolian Baiti" pitchFamily="66" charset="0"/>
                <a:cs typeface="Mongolian Baiti" pitchFamily="66" charset="0"/>
              </a:rPr>
              <a:t> crowns, overhanging restorations, etc.     </a:t>
            </a:r>
            <a:endParaRPr lang="en-IN" dirty="0">
              <a:latin typeface="Mongolian Baiti" pitchFamily="66" charset="0"/>
              <a:cs typeface="Mongolian Baiti" pitchFamily="66" charset="0"/>
            </a:endParaRPr>
          </a:p>
        </p:txBody>
      </p:sp>
    </p:spTree>
  </p:cSld>
  <p:clrMapOvr>
    <a:masterClrMapping/>
  </p:clrMapOvr>
  <p:transition spd="slow">
    <p:circle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>
                <a:solidFill>
                  <a:srgbClr val="FFC000"/>
                </a:solidFill>
                <a:latin typeface="Mongolian Baiti" pitchFamily="66" charset="0"/>
                <a:cs typeface="Mongolian Baiti" pitchFamily="66" charset="0"/>
              </a:rPr>
              <a:t>2. SURGICAL THERAPY</a:t>
            </a:r>
            <a:endParaRPr lang="en-IN" sz="3600" dirty="0">
              <a:solidFill>
                <a:srgbClr val="FFC000"/>
              </a:solidFill>
              <a:latin typeface="Mongolian Baiti" pitchFamily="66" charset="0"/>
              <a:cs typeface="Mongolian Baiti" pitchFamily="66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en-IN" dirty="0">
                <a:latin typeface="Mongolian Baiti" pitchFamily="66" charset="0"/>
                <a:cs typeface="Mongolian Baiti" pitchFamily="66" charset="0"/>
              </a:rPr>
              <a:t>A variety of surgical treatment modalities may be appropriate in managing the patient.</a:t>
            </a:r>
          </a:p>
          <a:p>
            <a:pPr>
              <a:buNone/>
            </a:pPr>
            <a:r>
              <a:rPr lang="en-IN" dirty="0">
                <a:latin typeface="Mongolian Baiti" pitchFamily="66" charset="0"/>
                <a:cs typeface="Mongolian Baiti" pitchFamily="66" charset="0"/>
              </a:rPr>
              <a:t>1. Pocket elimination procedures.</a:t>
            </a:r>
          </a:p>
          <a:p>
            <a:pPr>
              <a:buNone/>
            </a:pPr>
            <a:r>
              <a:rPr lang="en-IN" dirty="0">
                <a:latin typeface="Mongolian Baiti" pitchFamily="66" charset="0"/>
                <a:cs typeface="Mongolian Baiti" pitchFamily="66" charset="0"/>
              </a:rPr>
              <a:t>2. Regenerative therapy:</a:t>
            </a:r>
          </a:p>
          <a:p>
            <a:pPr>
              <a:buNone/>
            </a:pPr>
            <a:r>
              <a:rPr lang="en-IN" dirty="0">
                <a:latin typeface="Mongolian Baiti" pitchFamily="66" charset="0"/>
                <a:cs typeface="Mongolian Baiti" pitchFamily="66" charset="0"/>
              </a:rPr>
              <a:t>     A. Bone replacement grafts;</a:t>
            </a:r>
          </a:p>
          <a:p>
            <a:pPr>
              <a:buNone/>
            </a:pPr>
            <a:r>
              <a:rPr lang="en-IN" dirty="0">
                <a:latin typeface="Mongolian Baiti" pitchFamily="66" charset="0"/>
                <a:cs typeface="Mongolian Baiti" pitchFamily="66" charset="0"/>
              </a:rPr>
              <a:t>     B. Guided tissue regeneration;</a:t>
            </a:r>
          </a:p>
          <a:p>
            <a:pPr>
              <a:buNone/>
            </a:pPr>
            <a:r>
              <a:rPr lang="en-IN" dirty="0">
                <a:latin typeface="Mongolian Baiti" pitchFamily="66" charset="0"/>
                <a:cs typeface="Mongolian Baiti" pitchFamily="66" charset="0"/>
              </a:rPr>
              <a:t>     C. Combined regenerative techniques.</a:t>
            </a:r>
          </a:p>
          <a:p>
            <a:pPr>
              <a:buNone/>
            </a:pPr>
            <a:r>
              <a:rPr lang="en-IN" dirty="0">
                <a:latin typeface="Mongolian Baiti" pitchFamily="66" charset="0"/>
                <a:cs typeface="Mongolian Baiti" pitchFamily="66" charset="0"/>
              </a:rPr>
              <a:t>3. </a:t>
            </a:r>
            <a:r>
              <a:rPr lang="en-IN" dirty="0" err="1">
                <a:latin typeface="Mongolian Baiti" pitchFamily="66" charset="0"/>
                <a:cs typeface="Mongolian Baiti" pitchFamily="66" charset="0"/>
              </a:rPr>
              <a:t>Resective</a:t>
            </a:r>
            <a:r>
              <a:rPr lang="en-IN" dirty="0">
                <a:latin typeface="Mongolian Baiti" pitchFamily="66" charset="0"/>
                <a:cs typeface="Mongolian Baiti" pitchFamily="66" charset="0"/>
              </a:rPr>
              <a:t> therapy:</a:t>
            </a:r>
          </a:p>
          <a:p>
            <a:pPr>
              <a:buNone/>
            </a:pPr>
            <a:r>
              <a:rPr lang="en-IN" dirty="0">
                <a:latin typeface="Mongolian Baiti" pitchFamily="66" charset="0"/>
                <a:cs typeface="Mongolian Baiti" pitchFamily="66" charset="0"/>
              </a:rPr>
              <a:t>     A. Flaps with or without osseous surgery;</a:t>
            </a:r>
          </a:p>
          <a:p>
            <a:pPr>
              <a:buNone/>
            </a:pPr>
            <a:r>
              <a:rPr lang="en-IN" dirty="0">
                <a:latin typeface="Mongolian Baiti" pitchFamily="66" charset="0"/>
                <a:cs typeface="Mongolian Baiti" pitchFamily="66" charset="0"/>
              </a:rPr>
              <a:t>     B. </a:t>
            </a:r>
            <a:r>
              <a:rPr lang="en-IN" dirty="0" err="1">
                <a:latin typeface="Mongolian Baiti" pitchFamily="66" charset="0"/>
                <a:cs typeface="Mongolian Baiti" pitchFamily="66" charset="0"/>
              </a:rPr>
              <a:t>Gingivectomy</a:t>
            </a:r>
            <a:r>
              <a:rPr lang="en-IN" dirty="0">
                <a:latin typeface="Mongolian Baiti" pitchFamily="66" charset="0"/>
                <a:cs typeface="Mongolian Baiti" pitchFamily="66" charset="0"/>
              </a:rPr>
              <a:t>.</a:t>
            </a:r>
            <a:endParaRPr lang="en-US" dirty="0">
              <a:latin typeface="Mongolian Baiti" pitchFamily="66" charset="0"/>
              <a:cs typeface="Mongolian Baiti" pitchFamily="66" charset="0"/>
            </a:endParaRPr>
          </a:p>
        </p:txBody>
      </p:sp>
    </p:spTree>
  </p:cSld>
  <p:clrMapOvr>
    <a:masterClrMapping/>
  </p:clrMapOvr>
  <p:transition spd="slow">
    <p:plus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8596" y="0"/>
            <a:ext cx="7467600" cy="1143000"/>
          </a:xfrm>
        </p:spPr>
        <p:txBody>
          <a:bodyPr/>
          <a:lstStyle/>
          <a:p>
            <a:r>
              <a:rPr lang="en-US" dirty="0">
                <a:latin typeface="Mongolian Baiti" pitchFamily="66" charset="0"/>
                <a:cs typeface="Mongolian Baiti" pitchFamily="66" charset="0"/>
              </a:rPr>
              <a:t>                 CONTENT</a:t>
            </a:r>
            <a:endParaRPr lang="en-IN" dirty="0">
              <a:latin typeface="Mongolian Baiti" pitchFamily="66" charset="0"/>
              <a:cs typeface="Mongolian Baiti" pitchFamily="66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000108"/>
            <a:ext cx="7467600" cy="5857892"/>
          </a:xfrm>
        </p:spPr>
        <p:txBody>
          <a:bodyPr>
            <a:normAutofit/>
          </a:bodyPr>
          <a:lstStyle/>
          <a:p>
            <a:pPr>
              <a:buFont typeface="Wingdings" pitchFamily="2" charset="2"/>
              <a:buChar char="§"/>
            </a:pPr>
            <a:r>
              <a:rPr lang="en-US" dirty="0">
                <a:latin typeface="Mongolian Baiti" pitchFamily="66" charset="0"/>
                <a:cs typeface="Mongolian Baiti" pitchFamily="66" charset="0"/>
              </a:rPr>
              <a:t>Definition</a:t>
            </a:r>
          </a:p>
          <a:p>
            <a:pPr>
              <a:buFont typeface="Wingdings" pitchFamily="2" charset="2"/>
              <a:buChar char="§"/>
            </a:pPr>
            <a:r>
              <a:rPr lang="en-US" dirty="0">
                <a:latin typeface="Mongolian Baiti" pitchFamily="66" charset="0"/>
                <a:cs typeface="Mongolian Baiti" pitchFamily="66" charset="0"/>
              </a:rPr>
              <a:t>Major clinical and etiologic factor</a:t>
            </a:r>
          </a:p>
          <a:p>
            <a:pPr>
              <a:buFont typeface="Wingdings" pitchFamily="2" charset="2"/>
              <a:buChar char="§"/>
            </a:pPr>
            <a:r>
              <a:rPr lang="en-US" dirty="0">
                <a:latin typeface="Mongolian Baiti" pitchFamily="66" charset="0"/>
                <a:cs typeface="Mongolian Baiti" pitchFamily="66" charset="0"/>
              </a:rPr>
              <a:t>Prevalence</a:t>
            </a:r>
          </a:p>
          <a:p>
            <a:pPr>
              <a:buFont typeface="Wingdings" pitchFamily="2" charset="2"/>
              <a:buChar char="§"/>
            </a:pPr>
            <a:r>
              <a:rPr lang="en-US" dirty="0">
                <a:latin typeface="Mongolian Baiti" pitchFamily="66" charset="0"/>
                <a:cs typeface="Mongolian Baiti" pitchFamily="66" charset="0"/>
              </a:rPr>
              <a:t>Clinical features</a:t>
            </a:r>
          </a:p>
          <a:p>
            <a:pPr>
              <a:buFont typeface="Wingdings" pitchFamily="2" charset="2"/>
              <a:buChar char="§"/>
            </a:pPr>
            <a:r>
              <a:rPr lang="en-US" dirty="0">
                <a:latin typeface="Mongolian Baiti" pitchFamily="66" charset="0"/>
                <a:cs typeface="Mongolian Baiti" pitchFamily="66" charset="0"/>
              </a:rPr>
              <a:t>Symptoms</a:t>
            </a:r>
          </a:p>
          <a:p>
            <a:pPr>
              <a:buFont typeface="Wingdings" pitchFamily="2" charset="2"/>
              <a:buChar char="§"/>
            </a:pPr>
            <a:r>
              <a:rPr lang="en-US" dirty="0">
                <a:latin typeface="Mongolian Baiti" pitchFamily="66" charset="0"/>
                <a:cs typeface="Mongolian Baiti" pitchFamily="66" charset="0"/>
              </a:rPr>
              <a:t>Types </a:t>
            </a:r>
          </a:p>
          <a:p>
            <a:pPr>
              <a:buFont typeface="Wingdings" pitchFamily="2" charset="2"/>
              <a:buChar char="§"/>
            </a:pPr>
            <a:r>
              <a:rPr lang="en-US" dirty="0">
                <a:latin typeface="Mongolian Baiti" pitchFamily="66" charset="0"/>
                <a:cs typeface="Mongolian Baiti" pitchFamily="66" charset="0"/>
              </a:rPr>
              <a:t>Disease severity</a:t>
            </a:r>
          </a:p>
          <a:p>
            <a:pPr>
              <a:buFont typeface="Wingdings" pitchFamily="2" charset="2"/>
              <a:buChar char="§"/>
            </a:pPr>
            <a:r>
              <a:rPr lang="en-US" dirty="0">
                <a:latin typeface="Mongolian Baiti" pitchFamily="66" charset="0"/>
                <a:cs typeface="Mongolian Baiti" pitchFamily="66" charset="0"/>
              </a:rPr>
              <a:t>Disease progression</a:t>
            </a:r>
          </a:p>
          <a:p>
            <a:pPr>
              <a:buFont typeface="Wingdings" pitchFamily="2" charset="2"/>
              <a:buChar char="§"/>
            </a:pPr>
            <a:r>
              <a:rPr lang="en-US" dirty="0">
                <a:latin typeface="Mongolian Baiti" pitchFamily="66" charset="0"/>
                <a:cs typeface="Mongolian Baiti" pitchFamily="66" charset="0"/>
              </a:rPr>
              <a:t>Clinical diagnosis</a:t>
            </a:r>
          </a:p>
          <a:p>
            <a:pPr>
              <a:buFont typeface="Wingdings" pitchFamily="2" charset="2"/>
              <a:buChar char="§"/>
            </a:pPr>
            <a:r>
              <a:rPr lang="en-US" dirty="0">
                <a:latin typeface="Mongolian Baiti" pitchFamily="66" charset="0"/>
                <a:cs typeface="Mongolian Baiti" pitchFamily="66" charset="0"/>
              </a:rPr>
              <a:t>Radiographic features</a:t>
            </a:r>
          </a:p>
          <a:p>
            <a:pPr>
              <a:buFont typeface="Wingdings" pitchFamily="2" charset="2"/>
              <a:buChar char="§"/>
            </a:pPr>
            <a:r>
              <a:rPr lang="en-US" dirty="0">
                <a:latin typeface="Mongolian Baiti" pitchFamily="66" charset="0"/>
                <a:cs typeface="Mongolian Baiti" pitchFamily="66" charset="0"/>
              </a:rPr>
              <a:t>Risk factors for disease</a:t>
            </a:r>
          </a:p>
          <a:p>
            <a:pPr>
              <a:buFont typeface="Wingdings" pitchFamily="2" charset="2"/>
              <a:buChar char="§"/>
            </a:pPr>
            <a:r>
              <a:rPr lang="en-US" dirty="0">
                <a:latin typeface="Mongolian Baiti" pitchFamily="66" charset="0"/>
                <a:cs typeface="Mongolian Baiti" pitchFamily="66" charset="0"/>
              </a:rPr>
              <a:t>Treatment</a:t>
            </a:r>
          </a:p>
          <a:p>
            <a:pPr>
              <a:buFont typeface="Wingdings" pitchFamily="2" charset="2"/>
              <a:buChar char="§"/>
            </a:pPr>
            <a:r>
              <a:rPr lang="en-US" dirty="0">
                <a:latin typeface="Mongolian Baiti" pitchFamily="66" charset="0"/>
                <a:cs typeface="Mongolian Baiti" pitchFamily="66" charset="0"/>
              </a:rPr>
              <a:t>Prognosis</a:t>
            </a:r>
          </a:p>
          <a:p>
            <a:pPr>
              <a:buNone/>
            </a:pPr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IN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7224" y="357166"/>
            <a:ext cx="7467600" cy="1143000"/>
          </a:xfrm>
          <a:solidFill>
            <a:srgbClr val="FCAEB9"/>
          </a:solidFill>
        </p:spPr>
        <p:txBody>
          <a:bodyPr/>
          <a:lstStyle/>
          <a:p>
            <a:r>
              <a:rPr lang="en-US" b="1" dirty="0">
                <a:solidFill>
                  <a:schemeClr val="bg2"/>
                </a:solidFill>
                <a:latin typeface="Mongolian Baiti" pitchFamily="66" charset="0"/>
                <a:cs typeface="Mongolian Baiti" pitchFamily="66" charset="0"/>
              </a:rPr>
              <a:t>            DEFINITION</a:t>
            </a:r>
            <a:endParaRPr lang="en-IN" b="1" dirty="0">
              <a:solidFill>
                <a:schemeClr val="bg2"/>
              </a:solidFill>
              <a:latin typeface="Mongolian Baiti" pitchFamily="66" charset="0"/>
              <a:cs typeface="Mongolian Baiti" pitchFamily="66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IN" i="1" dirty="0"/>
              <a:t>Chronic periodontitis has been defined as “</a:t>
            </a:r>
            <a:r>
              <a:rPr lang="en-IN" i="1" dirty="0">
                <a:solidFill>
                  <a:srgbClr val="92D050"/>
                </a:solidFill>
              </a:rPr>
              <a:t>an infectious disease resulting in inflammation with in supporting tissues of the teeth, progressive attachment loss and bone loss</a:t>
            </a:r>
            <a:r>
              <a:rPr lang="en-IN" i="1" dirty="0"/>
              <a:t>”.</a:t>
            </a:r>
          </a:p>
          <a:p>
            <a:pPr>
              <a:buNone/>
            </a:pPr>
            <a:endParaRPr lang="en-IN" dirty="0"/>
          </a:p>
        </p:txBody>
      </p:sp>
      <p:pic>
        <p:nvPicPr>
          <p:cNvPr id="5" name="Picture 4" descr="0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43438" y="3929066"/>
            <a:ext cx="3810000" cy="253365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1604" y="428604"/>
            <a:ext cx="6424634" cy="1143000"/>
          </a:xfrm>
        </p:spPr>
        <p:txBody>
          <a:bodyPr>
            <a:normAutofit/>
          </a:bodyPr>
          <a:lstStyle/>
          <a:p>
            <a:r>
              <a:rPr lang="en-US" b="1" dirty="0">
                <a:solidFill>
                  <a:srgbClr val="FFC000"/>
                </a:solidFill>
                <a:latin typeface="Mongolian Baiti" pitchFamily="66" charset="0"/>
                <a:cs typeface="Mongolian Baiti" pitchFamily="66" charset="0"/>
              </a:rPr>
              <a:t>Major</a:t>
            </a:r>
            <a:r>
              <a:rPr lang="en-US" b="1" dirty="0">
                <a:latin typeface="Mongolian Baiti" pitchFamily="66" charset="0"/>
                <a:cs typeface="Mongolian Baiti" pitchFamily="66" charset="0"/>
              </a:rPr>
              <a:t> </a:t>
            </a:r>
            <a:r>
              <a:rPr lang="en-US" b="1" dirty="0">
                <a:solidFill>
                  <a:srgbClr val="FFC000"/>
                </a:solidFill>
                <a:latin typeface="Mongolian Baiti" pitchFamily="66" charset="0"/>
                <a:cs typeface="Mongolian Baiti" pitchFamily="66" charset="0"/>
              </a:rPr>
              <a:t>clinical and etiologic characteristics of the disease</a:t>
            </a:r>
            <a:r>
              <a:rPr lang="en-US" b="1" dirty="0">
                <a:solidFill>
                  <a:schemeClr val="bg1"/>
                </a:solidFill>
                <a:latin typeface="Mongolian Baiti" pitchFamily="66" charset="0"/>
                <a:cs typeface="Mongolian Baiti" pitchFamily="66" charset="0"/>
              </a:rPr>
              <a:t>:</a:t>
            </a:r>
            <a:endParaRPr lang="en-IN" b="1" dirty="0">
              <a:solidFill>
                <a:schemeClr val="bg1"/>
              </a:solidFill>
              <a:latin typeface="Mongolian Baiti" pitchFamily="66" charset="0"/>
              <a:cs typeface="Mongolian Baiti" pitchFamily="66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0034" y="2000240"/>
            <a:ext cx="8001056" cy="4500594"/>
          </a:xfrm>
        </p:spPr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sz="2800" dirty="0">
                <a:latin typeface="Mongolian Baiti" pitchFamily="66" charset="0"/>
                <a:cs typeface="Mongolian Baiti" pitchFamily="66" charset="0"/>
              </a:rPr>
              <a:t>Microbial plaque formation.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2800" dirty="0">
                <a:latin typeface="Mongolian Baiti" pitchFamily="66" charset="0"/>
                <a:cs typeface="Mongolian Baiti" pitchFamily="66" charset="0"/>
              </a:rPr>
              <a:t>Periodontal inflammation, and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2800" dirty="0">
                <a:latin typeface="Mongolian Baiti" pitchFamily="66" charset="0"/>
                <a:cs typeface="Mongolian Baiti" pitchFamily="66" charset="0"/>
              </a:rPr>
              <a:t>Loss of attachment and alveolar bone</a:t>
            </a:r>
            <a:r>
              <a:rPr lang="en-US" sz="2800" dirty="0"/>
              <a:t>.</a:t>
            </a:r>
            <a:endParaRPr lang="en-IN" sz="2800" dirty="0"/>
          </a:p>
        </p:txBody>
      </p:sp>
    </p:spTree>
  </p:cSld>
  <p:clrMapOvr>
    <a:masterClrMapping/>
  </p:clrMapOvr>
  <p:transition spd="slow">
    <p:pull dir="d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85786" y="285728"/>
            <a:ext cx="7467600" cy="1143000"/>
          </a:xfrm>
          <a:solidFill>
            <a:srgbClr val="CCECFF"/>
          </a:solidFill>
        </p:spPr>
        <p:txBody>
          <a:bodyPr/>
          <a:lstStyle/>
          <a:p>
            <a:r>
              <a:rPr lang="en-US" b="1" dirty="0">
                <a:solidFill>
                  <a:schemeClr val="bg2"/>
                </a:solidFill>
                <a:latin typeface="Mongolian Baiti" pitchFamily="66" charset="0"/>
                <a:cs typeface="Mongolian Baiti" pitchFamily="66" charset="0"/>
              </a:rPr>
              <a:t>           </a:t>
            </a:r>
            <a:r>
              <a:rPr lang="en-US" b="1" dirty="0">
                <a:latin typeface="Mongolian Baiti" pitchFamily="66" charset="0"/>
                <a:cs typeface="Mongolian Baiti" pitchFamily="66" charset="0"/>
              </a:rPr>
              <a:t>PREVALENCE</a:t>
            </a:r>
            <a:endParaRPr lang="en-IN" b="1" dirty="0">
              <a:latin typeface="Mongolian Baiti" pitchFamily="66" charset="0"/>
              <a:cs typeface="Mongolian Baiti" pitchFamily="66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>
                <a:latin typeface="Mongolian Baiti" pitchFamily="66" charset="0"/>
                <a:cs typeface="Mongolian Baiti" pitchFamily="66" charset="0"/>
              </a:rPr>
              <a:t>Effects </a:t>
            </a:r>
            <a:r>
              <a:rPr lang="en-US" b="1" dirty="0">
                <a:solidFill>
                  <a:srgbClr val="FFC000"/>
                </a:solidFill>
                <a:latin typeface="Mongolian Baiti" pitchFamily="66" charset="0"/>
                <a:cs typeface="Mongolian Baiti" pitchFamily="66" charset="0"/>
              </a:rPr>
              <a:t>both sexes </a:t>
            </a:r>
            <a:r>
              <a:rPr lang="en-US" b="1" dirty="0">
                <a:latin typeface="Mongolian Baiti" pitchFamily="66" charset="0"/>
                <a:cs typeface="Mongolian Baiti" pitchFamily="66" charset="0"/>
              </a:rPr>
              <a:t>equally.</a:t>
            </a:r>
          </a:p>
          <a:p>
            <a:endParaRPr lang="en-US" b="1" dirty="0">
              <a:latin typeface="Mongolian Baiti" pitchFamily="66" charset="0"/>
              <a:cs typeface="Mongolian Baiti" pitchFamily="66" charset="0"/>
            </a:endParaRPr>
          </a:p>
          <a:p>
            <a:r>
              <a:rPr lang="en-US" b="1" dirty="0">
                <a:latin typeface="Mongolian Baiti" pitchFamily="66" charset="0"/>
                <a:cs typeface="Mongolian Baiti" pitchFamily="66" charset="0"/>
              </a:rPr>
              <a:t>Increases with </a:t>
            </a:r>
            <a:r>
              <a:rPr lang="en-US" b="1" dirty="0">
                <a:solidFill>
                  <a:srgbClr val="FFC000"/>
                </a:solidFill>
                <a:latin typeface="Mongolian Baiti" pitchFamily="66" charset="0"/>
                <a:cs typeface="Mongolian Baiti" pitchFamily="66" charset="0"/>
              </a:rPr>
              <a:t>age</a:t>
            </a:r>
            <a:r>
              <a:rPr lang="en-US" b="1" dirty="0">
                <a:latin typeface="Mongolian Baiti" pitchFamily="66" charset="0"/>
                <a:cs typeface="Mongolian Baiti" pitchFamily="66" charset="0"/>
              </a:rPr>
              <a:t>.</a:t>
            </a:r>
          </a:p>
          <a:p>
            <a:pPr marL="0" indent="0">
              <a:buNone/>
            </a:pPr>
            <a:endParaRPr lang="en-US" b="1" dirty="0">
              <a:latin typeface="Mongolian Baiti" pitchFamily="66" charset="0"/>
              <a:cs typeface="Mongolian Baiti" pitchFamily="66" charset="0"/>
            </a:endParaRPr>
          </a:p>
          <a:p>
            <a:r>
              <a:rPr lang="en-US" b="1" dirty="0">
                <a:latin typeface="Mongolian Baiti" pitchFamily="66" charset="0"/>
                <a:cs typeface="Mongolian Baiti" pitchFamily="66" charset="0"/>
              </a:rPr>
              <a:t>Patients with systemic diseases </a:t>
            </a:r>
          </a:p>
          <a:p>
            <a:endParaRPr lang="en-US" b="1" dirty="0">
              <a:latin typeface="Mongolian Baiti" pitchFamily="66" charset="0"/>
              <a:cs typeface="Mongolian Baiti" pitchFamily="66" charset="0"/>
            </a:endParaRPr>
          </a:p>
          <a:p>
            <a:pPr marL="0" indent="0">
              <a:buNone/>
            </a:pPr>
            <a:endParaRPr lang="en-IN" dirty="0"/>
          </a:p>
        </p:txBody>
      </p:sp>
    </p:spTree>
  </p:cSld>
  <p:clrMapOvr>
    <a:masterClrMapping/>
  </p:clrMapOvr>
  <p:transition spd="slow">
    <p:fade thruBlk="1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8662" y="0"/>
            <a:ext cx="7286676" cy="1000108"/>
          </a:xfrm>
          <a:solidFill>
            <a:srgbClr val="FDCBD2"/>
          </a:solidFill>
        </p:spPr>
        <p:txBody>
          <a:bodyPr/>
          <a:lstStyle/>
          <a:p>
            <a:r>
              <a:rPr lang="en-US" dirty="0">
                <a:latin typeface="Mongolian Baiti" pitchFamily="66" charset="0"/>
                <a:cs typeface="Mongolian Baiti" pitchFamily="66" charset="0"/>
              </a:rPr>
              <a:t>     </a:t>
            </a:r>
            <a:r>
              <a:rPr lang="en-US" dirty="0">
                <a:solidFill>
                  <a:schemeClr val="bg1"/>
                </a:solidFill>
                <a:latin typeface="Mongolian Baiti" pitchFamily="66" charset="0"/>
                <a:cs typeface="Mongolian Baiti" pitchFamily="66" charset="0"/>
              </a:rPr>
              <a:t>CLINICAL FEATURES</a:t>
            </a:r>
            <a:endParaRPr lang="en-IN" dirty="0">
              <a:solidFill>
                <a:schemeClr val="bg1"/>
              </a:solidFill>
              <a:latin typeface="Mongolian Baiti" pitchFamily="66" charset="0"/>
              <a:cs typeface="Mongolian Baiti" pitchFamily="66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762000" indent="-762000">
              <a:lnSpc>
                <a:spcPct val="90000"/>
              </a:lnSpc>
              <a:buNone/>
            </a:pPr>
            <a:endParaRPr lang="en-US" sz="3200" dirty="0"/>
          </a:p>
          <a:p>
            <a:pPr marL="762000" indent="-762000">
              <a:lnSpc>
                <a:spcPct val="90000"/>
              </a:lnSpc>
              <a:buFont typeface="Wingdings" pitchFamily="2" charset="2"/>
              <a:buAutoNum type="romanUcPeriod"/>
            </a:pPr>
            <a:endParaRPr lang="en-US" sz="3200" dirty="0"/>
          </a:p>
          <a:p>
            <a:endParaRPr lang="en-IN" dirty="0"/>
          </a:p>
        </p:txBody>
      </p:sp>
      <p:sp>
        <p:nvSpPr>
          <p:cNvPr id="5" name="Rectangle 4"/>
          <p:cNvSpPr/>
          <p:nvPr/>
        </p:nvSpPr>
        <p:spPr>
          <a:xfrm>
            <a:off x="0" y="1071522"/>
            <a:ext cx="5429256" cy="58169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§"/>
            </a:pPr>
            <a:r>
              <a:rPr lang="en-US" sz="2400" dirty="0">
                <a:latin typeface="Mongolian Baiti" pitchFamily="66" charset="0"/>
                <a:cs typeface="Mongolian Baiti" pitchFamily="66" charset="0"/>
              </a:rPr>
              <a:t>  </a:t>
            </a:r>
            <a:r>
              <a:rPr lang="en-IN" sz="2400" dirty="0">
                <a:latin typeface="Mongolian Baiti" pitchFamily="66" charset="0"/>
                <a:cs typeface="Mongolian Baiti" pitchFamily="66" charset="0"/>
              </a:rPr>
              <a:t>Most prevalent in adults but can occur in children and adolescents.(age‐35+yrs)</a:t>
            </a:r>
            <a:endParaRPr lang="en-US" sz="2400" dirty="0">
              <a:latin typeface="Mongolian Baiti" pitchFamily="66" charset="0"/>
              <a:cs typeface="Mongolian Baiti" pitchFamily="66" charset="0"/>
            </a:endParaRPr>
          </a:p>
          <a:p>
            <a:pPr algn="just">
              <a:lnSpc>
                <a:spcPct val="150000"/>
              </a:lnSpc>
              <a:buFont typeface="Wingdings" pitchFamily="2" charset="2"/>
              <a:buChar char="§"/>
            </a:pPr>
            <a:r>
              <a:rPr lang="en-US" sz="2400" dirty="0">
                <a:latin typeface="Mongolian Baiti" pitchFamily="66" charset="0"/>
                <a:cs typeface="Mongolian Baiti" pitchFamily="66" charset="0"/>
              </a:rPr>
              <a:t> Supragingival and subgingival plaque accumulation (frequently associated with calculus)</a:t>
            </a:r>
          </a:p>
          <a:p>
            <a:pPr algn="just">
              <a:lnSpc>
                <a:spcPct val="150000"/>
              </a:lnSpc>
              <a:buFont typeface="Wingdings" pitchFamily="2" charset="2"/>
              <a:buChar char="§"/>
            </a:pPr>
            <a:r>
              <a:rPr lang="en-US" sz="2400" dirty="0">
                <a:latin typeface="Mongolian Baiti" pitchFamily="66" charset="0"/>
                <a:cs typeface="Mongolian Baiti" pitchFamily="66" charset="0"/>
              </a:rPr>
              <a:t> Gingival inflammation</a:t>
            </a:r>
          </a:p>
          <a:p>
            <a:pPr algn="just">
              <a:lnSpc>
                <a:spcPct val="150000"/>
              </a:lnSpc>
              <a:buFont typeface="Wingdings" pitchFamily="2" charset="2"/>
              <a:buChar char="§"/>
            </a:pPr>
            <a:r>
              <a:rPr lang="en-US" sz="2400" dirty="0">
                <a:latin typeface="Mongolian Baiti" pitchFamily="66" charset="0"/>
                <a:cs typeface="Mongolian Baiti" pitchFamily="66" charset="0"/>
              </a:rPr>
              <a:t> Pocket formation</a:t>
            </a:r>
          </a:p>
          <a:p>
            <a:pPr algn="just">
              <a:lnSpc>
                <a:spcPct val="150000"/>
              </a:lnSpc>
              <a:buFont typeface="Wingdings" pitchFamily="2" charset="2"/>
              <a:buChar char="§"/>
            </a:pPr>
            <a:r>
              <a:rPr lang="en-US" sz="2400" dirty="0">
                <a:latin typeface="Mongolian Baiti" pitchFamily="66" charset="0"/>
                <a:cs typeface="Mongolian Baiti" pitchFamily="66" charset="0"/>
              </a:rPr>
              <a:t> Loss of periodontal attachment</a:t>
            </a:r>
          </a:p>
          <a:p>
            <a:pPr algn="just">
              <a:lnSpc>
                <a:spcPct val="150000"/>
              </a:lnSpc>
              <a:buFont typeface="Wingdings" pitchFamily="2" charset="2"/>
              <a:buChar char="§"/>
            </a:pPr>
            <a:r>
              <a:rPr lang="en-US" sz="2400" dirty="0">
                <a:latin typeface="Mongolian Baiti" pitchFamily="66" charset="0"/>
                <a:cs typeface="Mongolian Baiti" pitchFamily="66" charset="0"/>
              </a:rPr>
              <a:t> Occasional suppuration</a:t>
            </a:r>
          </a:p>
          <a:p>
            <a:pPr algn="just">
              <a:lnSpc>
                <a:spcPct val="150000"/>
              </a:lnSpc>
              <a:buFont typeface="Wingdings" pitchFamily="2" charset="2"/>
              <a:buChar char="§"/>
            </a:pPr>
            <a:r>
              <a:rPr lang="en-US" sz="2400" dirty="0">
                <a:latin typeface="Mongolian Baiti" pitchFamily="66" charset="0"/>
                <a:cs typeface="Mongolian Baiti" pitchFamily="66" charset="0"/>
              </a:rPr>
              <a:t> Poor oral hygiene – gingiva is typically may be slightly to moderately swollen</a:t>
            </a:r>
          </a:p>
        </p:txBody>
      </p:sp>
      <p:pic>
        <p:nvPicPr>
          <p:cNvPr id="8" name="Picture 2" descr="C:\Documents and Settings\User\Desktop\cp\Gums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967785" y="3000372"/>
            <a:ext cx="4176215" cy="278414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ransition spd="slow">
    <p:split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.</a:t>
            </a:r>
            <a:endParaRPr lang="en-IN" dirty="0">
              <a:solidFill>
                <a:schemeClr val="bg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0"/>
            <a:ext cx="4757742" cy="7072338"/>
          </a:xfrm>
        </p:spPr>
        <p:txBody>
          <a:bodyPr>
            <a:normAutofit fontScale="70000" lnSpcReduction="20000"/>
          </a:bodyPr>
          <a:lstStyle/>
          <a:p>
            <a:pPr algn="just">
              <a:lnSpc>
                <a:spcPct val="150000"/>
              </a:lnSpc>
              <a:buFont typeface="Wingdings" pitchFamily="2" charset="2"/>
              <a:buChar char="§"/>
            </a:pPr>
            <a:r>
              <a:rPr lang="en-US" sz="3400" dirty="0">
                <a:latin typeface="Mongolian Baiti" pitchFamily="66" charset="0"/>
                <a:cs typeface="Mongolian Baiti" pitchFamily="66" charset="0"/>
              </a:rPr>
              <a:t>Color- </a:t>
            </a:r>
            <a:r>
              <a:rPr lang="en-US" sz="3400" dirty="0">
                <a:solidFill>
                  <a:srgbClr val="FA6076"/>
                </a:solidFill>
                <a:latin typeface="Mongolian Baiti" pitchFamily="66" charset="0"/>
                <a:cs typeface="Mongolian Baiti" pitchFamily="66" charset="0"/>
              </a:rPr>
              <a:t>pale red to magenta</a:t>
            </a:r>
          </a:p>
          <a:p>
            <a:pPr algn="just">
              <a:lnSpc>
                <a:spcPct val="150000"/>
              </a:lnSpc>
              <a:buFont typeface="Wingdings" pitchFamily="2" charset="2"/>
              <a:buChar char="§"/>
            </a:pPr>
            <a:r>
              <a:rPr lang="en-US" sz="3400" dirty="0">
                <a:latin typeface="Mongolian Baiti" pitchFamily="66" charset="0"/>
                <a:cs typeface="Mongolian Baiti" pitchFamily="66" charset="0"/>
              </a:rPr>
              <a:t>Consistency – </a:t>
            </a:r>
            <a:r>
              <a:rPr lang="en-US" sz="3400" dirty="0">
                <a:solidFill>
                  <a:srgbClr val="FA6076"/>
                </a:solidFill>
                <a:latin typeface="Mongolian Baiti" pitchFamily="66" charset="0"/>
                <a:cs typeface="Mongolian Baiti" pitchFamily="66" charset="0"/>
              </a:rPr>
              <a:t>soft or firm</a:t>
            </a:r>
          </a:p>
          <a:p>
            <a:pPr algn="just">
              <a:lnSpc>
                <a:spcPct val="150000"/>
              </a:lnSpc>
              <a:buFont typeface="Wingdings" pitchFamily="2" charset="2"/>
              <a:buChar char="§"/>
            </a:pPr>
            <a:r>
              <a:rPr lang="en-US" sz="3400" dirty="0">
                <a:latin typeface="Mongolian Baiti" pitchFamily="66" charset="0"/>
                <a:cs typeface="Mongolian Baiti" pitchFamily="66" charset="0"/>
              </a:rPr>
              <a:t>Surface topography – </a:t>
            </a:r>
            <a:r>
              <a:rPr lang="en-US" sz="3400" dirty="0">
                <a:solidFill>
                  <a:srgbClr val="FA6076"/>
                </a:solidFill>
                <a:latin typeface="Mongolian Baiti" pitchFamily="66" charset="0"/>
                <a:cs typeface="Mongolian Baiti" pitchFamily="66" charset="0"/>
              </a:rPr>
              <a:t>loss of stippling</a:t>
            </a:r>
          </a:p>
          <a:p>
            <a:pPr algn="just">
              <a:lnSpc>
                <a:spcPct val="150000"/>
              </a:lnSpc>
              <a:buFont typeface="Wingdings" pitchFamily="2" charset="2"/>
              <a:buChar char="§"/>
            </a:pPr>
            <a:r>
              <a:rPr lang="en-US" sz="3400" dirty="0">
                <a:solidFill>
                  <a:srgbClr val="FA6076"/>
                </a:solidFill>
                <a:latin typeface="Mongolian Baiti" pitchFamily="66" charset="0"/>
                <a:cs typeface="Mongolian Baiti" pitchFamily="66" charset="0"/>
              </a:rPr>
              <a:t>Blunted or rolled gingival margin</a:t>
            </a:r>
          </a:p>
          <a:p>
            <a:pPr algn="just">
              <a:lnSpc>
                <a:spcPct val="150000"/>
              </a:lnSpc>
              <a:buFont typeface="Wingdings" pitchFamily="2" charset="2"/>
              <a:buChar char="§"/>
            </a:pPr>
            <a:r>
              <a:rPr lang="en-US" sz="3400" dirty="0">
                <a:latin typeface="Mongolian Baiti" pitchFamily="66" charset="0"/>
                <a:cs typeface="Mongolian Baiti" pitchFamily="66" charset="0"/>
              </a:rPr>
              <a:t>Flattened or cratered papillae. </a:t>
            </a:r>
          </a:p>
          <a:p>
            <a:pPr algn="just">
              <a:lnSpc>
                <a:spcPct val="150000"/>
              </a:lnSpc>
              <a:buFont typeface="Wingdings" pitchFamily="2" charset="2"/>
              <a:buChar char="§"/>
            </a:pPr>
            <a:r>
              <a:rPr lang="en-US" sz="3400" dirty="0">
                <a:latin typeface="Mongolian Baiti" pitchFamily="66" charset="0"/>
                <a:cs typeface="Mongolian Baiti" pitchFamily="66" charset="0"/>
              </a:rPr>
              <a:t>Tooth mobility.</a:t>
            </a:r>
            <a:endParaRPr lang="en-IN" sz="2800" dirty="0"/>
          </a:p>
          <a:p>
            <a:pPr>
              <a:lnSpc>
                <a:spcPct val="170000"/>
              </a:lnSpc>
              <a:buFont typeface="Wingdings" pitchFamily="2" charset="2"/>
              <a:buChar char="§"/>
            </a:pPr>
            <a:r>
              <a:rPr lang="en-IN" sz="3400" dirty="0">
                <a:latin typeface="Mongolian Baiti" pitchFamily="66" charset="0"/>
                <a:cs typeface="Mongolian Baiti" pitchFamily="66" charset="0"/>
              </a:rPr>
              <a:t>Furcation involvement.</a:t>
            </a:r>
          </a:p>
          <a:p>
            <a:pPr>
              <a:lnSpc>
                <a:spcPct val="170000"/>
              </a:lnSpc>
              <a:buFont typeface="Wingdings" pitchFamily="2" charset="2"/>
              <a:buChar char="§"/>
            </a:pPr>
            <a:r>
              <a:rPr lang="en-IN" sz="3400" dirty="0">
                <a:latin typeface="Mongolian Baiti" pitchFamily="66" charset="0"/>
                <a:cs typeface="Mongolian Baiti" pitchFamily="66" charset="0"/>
              </a:rPr>
              <a:t>Spontaneous gingival bleeding</a:t>
            </a:r>
            <a:r>
              <a:rPr lang="en-IN" sz="3400" b="1" dirty="0"/>
              <a:t>.</a:t>
            </a:r>
          </a:p>
          <a:p>
            <a:pPr>
              <a:lnSpc>
                <a:spcPct val="170000"/>
              </a:lnSpc>
              <a:buFont typeface="Wingdings" pitchFamily="2" charset="2"/>
              <a:buChar char="§"/>
            </a:pPr>
            <a:r>
              <a:rPr lang="en-IN" sz="3400" dirty="0">
                <a:latin typeface="Mongolian Baiti" pitchFamily="66" charset="0"/>
                <a:cs typeface="Mongolian Baiti" pitchFamily="66" charset="0"/>
              </a:rPr>
              <a:t>Pocket depths are variable and both </a:t>
            </a:r>
            <a:r>
              <a:rPr lang="en-IN" sz="3400" dirty="0">
                <a:solidFill>
                  <a:srgbClr val="FA6076"/>
                </a:solidFill>
                <a:latin typeface="Mongolian Baiti" pitchFamily="66" charset="0"/>
                <a:cs typeface="Mongolian Baiti" pitchFamily="66" charset="0"/>
              </a:rPr>
              <a:t>suprabony and </a:t>
            </a:r>
            <a:r>
              <a:rPr lang="en-IN" sz="3400" dirty="0" err="1">
                <a:solidFill>
                  <a:srgbClr val="FA6076"/>
                </a:solidFill>
                <a:latin typeface="Mongolian Baiti" pitchFamily="66" charset="0"/>
                <a:cs typeface="Mongolian Baiti" pitchFamily="66" charset="0"/>
              </a:rPr>
              <a:t>intrabony</a:t>
            </a:r>
            <a:r>
              <a:rPr lang="en-IN" sz="3400" dirty="0">
                <a:solidFill>
                  <a:srgbClr val="FA6076"/>
                </a:solidFill>
                <a:latin typeface="Mongolian Baiti" pitchFamily="66" charset="0"/>
                <a:cs typeface="Mongolian Baiti" pitchFamily="66" charset="0"/>
              </a:rPr>
              <a:t> pockets </a:t>
            </a:r>
            <a:r>
              <a:rPr lang="en-IN" sz="3400" dirty="0">
                <a:latin typeface="Mongolian Baiti" pitchFamily="66" charset="0"/>
                <a:cs typeface="Mongolian Baiti" pitchFamily="66" charset="0"/>
              </a:rPr>
              <a:t>can be found.</a:t>
            </a:r>
          </a:p>
          <a:p>
            <a:endParaRPr lang="en-US" sz="3400" dirty="0">
              <a:latin typeface="Mongolian Baiti" pitchFamily="66" charset="0"/>
              <a:cs typeface="Mongolian Baiti" pitchFamily="66" charset="0"/>
            </a:endParaRPr>
          </a:p>
          <a:p>
            <a:endParaRPr lang="en-IN" dirty="0"/>
          </a:p>
        </p:txBody>
      </p:sp>
      <p:pic>
        <p:nvPicPr>
          <p:cNvPr id="4" name="Picture 4" descr="DSC00479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38" t="6422" r="7054" b="17920"/>
          <a:stretch>
            <a:fillRect/>
          </a:stretch>
        </p:blipFill>
        <p:spPr bwMode="auto">
          <a:xfrm>
            <a:off x="5093068" y="1500174"/>
            <a:ext cx="4050932" cy="292895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ransition spd="slow">
    <p:split dir="in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0548" y="0"/>
            <a:ext cx="7467600" cy="857232"/>
          </a:xfrm>
        </p:spPr>
        <p:txBody>
          <a:bodyPr/>
          <a:lstStyle/>
          <a:p>
            <a:r>
              <a:rPr lang="en-US" dirty="0">
                <a:solidFill>
                  <a:srgbClr val="FFC000"/>
                </a:solidFill>
              </a:rPr>
              <a:t>                  SYMPTOMS</a:t>
            </a:r>
            <a:endParaRPr lang="en-IN" dirty="0">
              <a:solidFill>
                <a:srgbClr val="FFC000"/>
              </a:solidFill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1921940"/>
              </p:ext>
            </p:extLst>
          </p:nvPr>
        </p:nvGraphicFramePr>
        <p:xfrm>
          <a:off x="357158" y="928670"/>
          <a:ext cx="8429684" cy="52864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A6134644-F95A-493C-B4FA-A275FED4EE7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graphicEl>
                                              <a:dgm id="{A6134644-F95A-493C-B4FA-A275FED4EE7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graphicEl>
                                              <a:dgm id="{A6134644-F95A-493C-B4FA-A275FED4EE7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58AE15A9-7AB1-4C71-9D3D-05D00EEAF6A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>
                                            <p:graphicEl>
                                              <a:dgm id="{58AE15A9-7AB1-4C71-9D3D-05D00EEAF6A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>
                                            <p:graphicEl>
                                              <a:dgm id="{58AE15A9-7AB1-4C71-9D3D-05D00EEAF6A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FFDF5923-9302-413C-8DAA-31E44F1348B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>
                                            <p:graphicEl>
                                              <a:dgm id="{FFDF5923-9302-413C-8DAA-31E44F1348B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>
                                            <p:graphicEl>
                                              <a:dgm id="{FFDF5923-9302-413C-8DAA-31E44F1348B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6990A098-C8D1-4B74-8B45-28C09ECADFD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">
                                            <p:graphicEl>
                                              <a:dgm id="{6990A098-C8D1-4B74-8B45-28C09ECADFD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">
                                            <p:graphicEl>
                                              <a:dgm id="{6990A098-C8D1-4B74-8B45-28C09ECADFD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C217D37A-6140-43CF-A7BA-4ABB9BEBBBA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">
                                            <p:graphicEl>
                                              <a:dgm id="{C217D37A-6140-43CF-A7BA-4ABB9BEBBBA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">
                                            <p:graphicEl>
                                              <a:dgm id="{C217D37A-6140-43CF-A7BA-4ABB9BEBBBA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C752B73E-B896-4E36-B179-D65B085C1F1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4">
                                            <p:graphicEl>
                                              <a:dgm id="{C752B73E-B896-4E36-B179-D65B085C1F1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4">
                                            <p:graphicEl>
                                              <a:dgm id="{C752B73E-B896-4E36-B179-D65B085C1F1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8D63E2DF-660F-4B1E-AAFD-9128CAD1221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4">
                                            <p:graphicEl>
                                              <a:dgm id="{8D63E2DF-660F-4B1E-AAFD-9128CAD1221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4">
                                            <p:graphicEl>
                                              <a:dgm id="{8D63E2DF-660F-4B1E-AAFD-9128CAD1221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21F57CEF-70E6-4412-A05F-430A038A99F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4">
                                            <p:graphicEl>
                                              <a:dgm id="{21F57CEF-70E6-4412-A05F-430A038A99F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4">
                                            <p:graphicEl>
                                              <a:dgm id="{21F57CEF-70E6-4412-A05F-430A038A99F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Sub>
          <a:bldDgm bld="one"/>
        </p:bldSub>
      </p:bldGraphic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Mongolian Baiti" pitchFamily="66" charset="0"/>
                <a:cs typeface="Mongolian Baiti" pitchFamily="66" charset="0"/>
              </a:rPr>
              <a:t>TYPES</a:t>
            </a:r>
            <a:endParaRPr lang="en-IN" dirty="0">
              <a:latin typeface="Mongolian Baiti" pitchFamily="66" charset="0"/>
              <a:cs typeface="Mongolian Baiti" pitchFamily="66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0034" y="1285860"/>
            <a:ext cx="8329642" cy="5257800"/>
          </a:xfrm>
          <a:solidFill>
            <a:srgbClr val="9BDEFF"/>
          </a:solidFill>
        </p:spPr>
        <p:txBody>
          <a:bodyPr>
            <a:normAutofit/>
          </a:bodyPr>
          <a:lstStyle/>
          <a:p>
            <a:pPr>
              <a:buNone/>
            </a:pPr>
            <a:r>
              <a:rPr lang="en-US" b="1" u="sng" dirty="0">
                <a:solidFill>
                  <a:schemeClr val="bg1"/>
                </a:solidFill>
                <a:latin typeface="Mongolian Baiti" pitchFamily="66" charset="0"/>
                <a:cs typeface="Mongolian Baiti" pitchFamily="66" charset="0"/>
              </a:rPr>
              <a:t>DISEASE  DISTRIBUTION</a:t>
            </a:r>
          </a:p>
          <a:p>
            <a:pPr>
              <a:buClrTx/>
              <a:buFont typeface="Wingdings" pitchFamily="2" charset="2"/>
              <a:buChar char="v"/>
            </a:pPr>
            <a:r>
              <a:rPr lang="en-US" dirty="0">
                <a:latin typeface="Mongolian Baiti" pitchFamily="66" charset="0"/>
                <a:cs typeface="Mongolian Baiti" pitchFamily="66" charset="0"/>
              </a:rPr>
              <a:t>Chronic periodontitis is considered to be as </a:t>
            </a:r>
            <a:r>
              <a:rPr lang="en-US" b="1" dirty="0">
                <a:latin typeface="Mongolian Baiti" pitchFamily="66" charset="0"/>
                <a:cs typeface="Mongolian Baiti" pitchFamily="66" charset="0"/>
              </a:rPr>
              <a:t>“</a:t>
            </a:r>
            <a:r>
              <a:rPr lang="en-US" b="1" dirty="0">
                <a:highlight>
                  <a:srgbClr val="FFFF00"/>
                </a:highlight>
                <a:latin typeface="Mongolian Baiti" pitchFamily="66" charset="0"/>
                <a:cs typeface="Mongolian Baiti" pitchFamily="66" charset="0"/>
              </a:rPr>
              <a:t>site specific disease”</a:t>
            </a:r>
          </a:p>
          <a:p>
            <a:pPr>
              <a:buClr>
                <a:schemeClr val="bg1"/>
              </a:buClr>
              <a:buFont typeface="Wingdings" pitchFamily="2" charset="2"/>
              <a:buChar char="v"/>
            </a:pPr>
            <a:r>
              <a:rPr lang="en-US" b="1" dirty="0">
                <a:latin typeface="Mongolian Baiti" pitchFamily="66" charset="0"/>
                <a:cs typeface="Mongolian Baiti" pitchFamily="66" charset="0"/>
              </a:rPr>
              <a:t>Inflammation, pockets, attachment loss</a:t>
            </a:r>
            <a:r>
              <a:rPr lang="en-US" dirty="0">
                <a:latin typeface="Mongolian Baiti" pitchFamily="66" charset="0"/>
                <a:cs typeface="Mongolian Baiti" pitchFamily="66" charset="0"/>
              </a:rPr>
              <a:t> </a:t>
            </a:r>
            <a:r>
              <a:rPr lang="en-US" b="1" dirty="0">
                <a:latin typeface="Mongolian Baiti" pitchFamily="66" charset="0"/>
                <a:cs typeface="Mongolian Baiti" pitchFamily="66" charset="0"/>
              </a:rPr>
              <a:t>and bone loss</a:t>
            </a:r>
            <a:r>
              <a:rPr lang="en-US" dirty="0">
                <a:latin typeface="Mongolian Baiti" pitchFamily="66" charset="0"/>
                <a:cs typeface="Mongolian Baiti" pitchFamily="66" charset="0"/>
              </a:rPr>
              <a:t> are </a:t>
            </a:r>
            <a:r>
              <a:rPr lang="en-US" dirty="0">
                <a:highlight>
                  <a:srgbClr val="FFFF00"/>
                </a:highlight>
                <a:latin typeface="Mongolian Baiti" pitchFamily="66" charset="0"/>
                <a:cs typeface="Mongolian Baiti" pitchFamily="66" charset="0"/>
              </a:rPr>
              <a:t>due to direct site-specific effects of </a:t>
            </a:r>
            <a:r>
              <a:rPr lang="en-US" b="1" dirty="0">
                <a:highlight>
                  <a:srgbClr val="FFFF00"/>
                </a:highlight>
                <a:latin typeface="Mongolian Baiti" pitchFamily="66" charset="0"/>
                <a:cs typeface="Mongolian Baiti" pitchFamily="66" charset="0"/>
              </a:rPr>
              <a:t>sub-gingival plaque</a:t>
            </a:r>
            <a:r>
              <a:rPr lang="en-US" dirty="0">
                <a:highlight>
                  <a:srgbClr val="FFFF00"/>
                </a:highlight>
                <a:latin typeface="Mongolian Baiti" pitchFamily="66" charset="0"/>
                <a:cs typeface="Mongolian Baiti" pitchFamily="66" charset="0"/>
              </a:rPr>
              <a:t> accumulation </a:t>
            </a:r>
            <a:r>
              <a:rPr lang="en-US" dirty="0">
                <a:latin typeface="Mongolian Baiti" pitchFamily="66" charset="0"/>
                <a:cs typeface="Mongolian Baiti" pitchFamily="66" charset="0"/>
              </a:rPr>
              <a:t>as a result of this local effect, attachment loss and pockets may occur.</a:t>
            </a:r>
          </a:p>
          <a:p>
            <a:pPr>
              <a:buClrTx/>
              <a:buFont typeface="Wingdings" pitchFamily="2" charset="2"/>
              <a:buChar char="v"/>
            </a:pPr>
            <a:r>
              <a:rPr lang="en-US" dirty="0">
                <a:latin typeface="Mongolian Baiti" pitchFamily="66" charset="0"/>
                <a:cs typeface="Mongolian Baiti" pitchFamily="66" charset="0"/>
              </a:rPr>
              <a:t>It may </a:t>
            </a:r>
            <a:r>
              <a:rPr lang="en-US" dirty="0">
                <a:highlight>
                  <a:srgbClr val="FFFF00"/>
                </a:highlight>
                <a:latin typeface="Mongolian Baiti" pitchFamily="66" charset="0"/>
                <a:cs typeface="Mongolian Baiti" pitchFamily="66" charset="0"/>
              </a:rPr>
              <a:t>occur on </a:t>
            </a:r>
            <a:r>
              <a:rPr lang="en-US" b="1" dirty="0">
                <a:highlight>
                  <a:srgbClr val="FFFF00"/>
                </a:highlight>
                <a:latin typeface="Mongolian Baiti" pitchFamily="66" charset="0"/>
                <a:cs typeface="Mongolian Baiti" pitchFamily="66" charset="0"/>
              </a:rPr>
              <a:t>one surface of the tooth while the other surface remain normal.</a:t>
            </a:r>
          </a:p>
          <a:p>
            <a:endParaRPr lang="en-US" dirty="0">
              <a:latin typeface="Mongolian Baiti" pitchFamily="66" charset="0"/>
              <a:cs typeface="Mongolian Baiti" pitchFamily="66" charset="0"/>
            </a:endParaRPr>
          </a:p>
          <a:p>
            <a:endParaRPr lang="en-US" dirty="0">
              <a:latin typeface="Mongolian Baiti" pitchFamily="66" charset="0"/>
              <a:cs typeface="Mongolian Baiti" pitchFamily="66" charset="0"/>
            </a:endParaRPr>
          </a:p>
          <a:p>
            <a:endParaRPr lang="en-IN" dirty="0"/>
          </a:p>
        </p:txBody>
      </p:sp>
    </p:spTree>
  </p:cSld>
  <p:clrMapOvr>
    <a:masterClrMapping/>
  </p:clrMapOvr>
  <p:transition spd="slow">
    <p:checker dir="vert"/>
  </p:transition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992</TotalTime>
  <Words>851</Words>
  <Application>Microsoft Office PowerPoint</Application>
  <PresentationFormat>On-screen Show (4:3)</PresentationFormat>
  <Paragraphs>142</Paragraphs>
  <Slides>19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6" baseType="lpstr">
      <vt:lpstr>-apple-system-body</vt:lpstr>
      <vt:lpstr>Arial</vt:lpstr>
      <vt:lpstr>Calibri</vt:lpstr>
      <vt:lpstr>Calibri Light</vt:lpstr>
      <vt:lpstr>Mongolian Baiti</vt:lpstr>
      <vt:lpstr>Wingdings</vt:lpstr>
      <vt:lpstr>Office Theme</vt:lpstr>
      <vt:lpstr>   CHRONIC                       PERIODONTITIS</vt:lpstr>
      <vt:lpstr>                 CONTENT</vt:lpstr>
      <vt:lpstr>            DEFINITION</vt:lpstr>
      <vt:lpstr>Major clinical and etiologic characteristics of the disease:</vt:lpstr>
      <vt:lpstr>           PREVALENCE</vt:lpstr>
      <vt:lpstr>     CLINICAL FEATURES</vt:lpstr>
      <vt:lpstr>.</vt:lpstr>
      <vt:lpstr>                  SYMPTOMS</vt:lpstr>
      <vt:lpstr>TYPES</vt:lpstr>
      <vt:lpstr>  In addition to being site specific, chronic periodontitis may be described as:  </vt:lpstr>
      <vt:lpstr>• Localized            ≤ 30% of the sites are affected</vt:lpstr>
      <vt:lpstr>Generalized            &gt; 30% of the sites are affected</vt:lpstr>
      <vt:lpstr>                      DISEASE SEVERITY  Severity can be categorized on the basis of the amount of Clinical attachment loss (CAL) as follows: </vt:lpstr>
      <vt:lpstr>   DISEASE PROGRESSION</vt:lpstr>
      <vt:lpstr>               RADIOGRAPHIC FEATURES</vt:lpstr>
      <vt:lpstr>RADIOGRAPHIC FEATURES</vt:lpstr>
      <vt:lpstr> RISK FACTORS FOR DISEASE</vt:lpstr>
      <vt:lpstr>TREATMENT</vt:lpstr>
      <vt:lpstr>2. SURGICAL THERAPY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CHRONIC PERIODONTITIS</dc:title>
  <dc:creator>Sony</dc:creator>
  <cp:lastModifiedBy>malvikabiji@gmail.com</cp:lastModifiedBy>
  <cp:revision>119</cp:revision>
  <dcterms:created xsi:type="dcterms:W3CDTF">2015-09-02T12:03:17Z</dcterms:created>
  <dcterms:modified xsi:type="dcterms:W3CDTF">2026-07-22T08:04:07Z</dcterms:modified>
</cp:coreProperties>
</file>