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06" r:id="rId4"/>
  </p:sldMasterIdLst>
  <p:notesMasterIdLst>
    <p:notesMasterId r:id="rId9"/>
  </p:notesMasterIdLst>
  <p:handoutMasterIdLst>
    <p:handoutMasterId r:id="rId10"/>
  </p:handoutMasterIdLst>
  <p:sldIdLst>
    <p:sldId id="332" r:id="rId5"/>
    <p:sldId id="346" r:id="rId6"/>
    <p:sldId id="333" r:id="rId7"/>
    <p:sldId id="33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C083E6E3-FA7D-4D7B-A595-EF9225AFEA82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>
        <p:scale>
          <a:sx n="85" d="100"/>
          <a:sy n="85" d="100"/>
        </p:scale>
        <p:origin x="-32" y="-70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4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3240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D8E7403-EB4A-4177-AFCE-6A9D7B160C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C49177-C030-4043-9380-EA6E4C94A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7415F-6970-4DE4-93F1-94FEF07D0F1C}" type="datetimeFigureOut">
              <a:rPr lang="en-US" smtClean="0"/>
              <a:t>6/3/2026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4C83CE-EC9B-40C4-BD7A-48797AE5B1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9A75D-9B4E-4704-98C7-2A42472F118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C6D6D-E986-427F-AD9C-4E9408DDBE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7748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6E6E5-5A19-4AE7-8D4E-049C5315C9A0}" type="datetimeFigureOut">
              <a:rPr lang="en-US" smtClean="0"/>
              <a:t>6/3/2026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A580F-E35D-42E1-AF82-E41CC201EA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680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88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535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5A580F-E35D-42E1-AF82-E41CC201EA9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21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21900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53305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217190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9AE8321-5884-9E75-1272-926961F313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908591"/>
            <a:ext cx="4058728" cy="5225507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2DF521-FA73-0B43-D1F3-A28543BA84E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699125" y="0"/>
            <a:ext cx="5786438" cy="61341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B32A424-7EFB-F80C-2BDA-94D103A55F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8EFEEF-ABDC-22C9-C5DB-0494BEB86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0001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7352414-3211-CEB2-31A1-11097989D4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5934" y="723900"/>
            <a:ext cx="3503757" cy="5316415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BA26D20-54E1-2490-0D75-F08BCB7D3BF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582232" y="2053087"/>
            <a:ext cx="5903332" cy="3987230"/>
          </a:xfrm>
        </p:spPr>
        <p:txBody>
          <a:bodyPr anchor="t"/>
          <a:lstStyle>
            <a:lvl1pPr marL="0" indent="0">
              <a:buNone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200150" indent="-285750">
              <a:buFont typeface="Arial" panose="020B0604020202020204" pitchFamily="34" charset="0"/>
              <a:buChar char="•"/>
              <a:defRPr/>
            </a:lvl3pPr>
            <a:lvl4pPr marL="1657350" indent="-285750">
              <a:buFont typeface="Arial" panose="020B0604020202020204" pitchFamily="34" charset="0"/>
              <a:buChar char="•"/>
              <a:defRPr/>
            </a:lvl4pPr>
            <a:lvl5pPr marL="21145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0E6515-DDBF-35F4-5C9E-FF113FD164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274074"/>
            <a:ext cx="672354" cy="583926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8A376F-AF56-AABE-DFA3-DE5A8C899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5467" y="723900"/>
            <a:ext cx="5790599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DE9D420-BBEC-E7C6-7E76-FB9791C71C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699342" y="6136928"/>
            <a:ext cx="57867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67220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0AFB647-646C-4130-9EF5-C19C686B18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738013"/>
            <a:ext cx="5676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92D6AD5-5357-463C-B785-6A488FFC8D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37007" y="817581"/>
            <a:ext cx="5935869" cy="5238159"/>
          </a:xfrm>
        </p:spPr>
        <p:txBody>
          <a:bodyPr anchor="ctr" anchorCtr="0">
            <a:no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EAD023B5-9ABC-4D4A-A1AD-D4D83D6621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"/>
            <a:ext cx="4876799" cy="6858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C0A0972-FD9A-4E9D-A0A3-BD0AF8C7B7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715000" y="6134100"/>
            <a:ext cx="56769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9608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7319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88688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49623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804711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215405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099094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82419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75472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3DB2ADC-AF19-4574-8C10-79B5B04FCA27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80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672">
          <p15:clr>
            <a:srgbClr val="F26B43"/>
          </p15:clr>
        </p15:guide>
        <p15:guide id="4" orient="horz" pos="912">
          <p15:clr>
            <a:srgbClr val="F26B43"/>
          </p15:clr>
        </p15:guide>
        <p15:guide id="5" pos="7176">
          <p15:clr>
            <a:srgbClr val="F26B43"/>
          </p15:clr>
        </p15:guide>
        <p15:guide id="6" pos="504">
          <p15:clr>
            <a:srgbClr val="F26B43"/>
          </p15:clr>
        </p15:guide>
        <p15:guide id="7" orient="horz" pos="3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99D8326-B701-CBE8-39AA-6C700DA49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FAQ</a:t>
            </a:r>
          </a:p>
        </p:txBody>
      </p:sp>
      <p:pic>
        <p:nvPicPr>
          <p:cNvPr id="8" name="Picture Placeholder 13" descr="A close-up of a pine cone">
            <a:extLst>
              <a:ext uri="{FF2B5EF4-FFF2-40B4-BE49-F238E27FC236}">
                <a16:creationId xmlns:a16="http://schemas.microsoft.com/office/drawing/2014/main" id="{975CC0D6-B1DF-FCDA-F41E-56F7EFA2D49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/>
          <a:srcRect t="2885" b="2885"/>
          <a:stretch/>
        </p:blipFill>
        <p:spPr/>
      </p:pic>
    </p:spTree>
    <p:extLst>
      <p:ext uri="{BB962C8B-B14F-4D97-AF65-F5344CB8AC3E}">
        <p14:creationId xmlns:p14="http://schemas.microsoft.com/office/powerpoint/2010/main" val="2922288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C5CDD-507E-A9E7-453F-C701A3911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GINGIVA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8B580-DA88-A5B4-218C-0FA8F1C4E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IN" dirty="0">
                <a:solidFill>
                  <a:srgbClr val="FF0000"/>
                </a:solidFill>
              </a:rPr>
              <a:t>WHAT IS DENTOGINGIVAL UNIT? DISCUSS ON JUNCTIONAL EPITHELIUM ADD A NOTE ON ITS DEVELOPMENT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>
                <a:solidFill>
                  <a:srgbClr val="FF0000"/>
                </a:solidFill>
              </a:rPr>
              <a:t>DEFINE GINGIVA? DESCRIBE IN DETAIL THE MACROSCOPIC AND MICROSCOPIC FEATURE OF GINGIVA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>
                <a:solidFill>
                  <a:srgbClr val="FF0000"/>
                </a:solidFill>
              </a:rPr>
              <a:t>ATTACHED GINGIVA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>
                <a:solidFill>
                  <a:srgbClr val="FF0000"/>
                </a:solidFill>
              </a:rPr>
              <a:t>IMPORTANCE[CLINICAL SIGNIFICANCE OF GINGIVA] OF ATTACHED GINGIVA 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>
                <a:solidFill>
                  <a:srgbClr val="0070C0"/>
                </a:solidFill>
              </a:rPr>
              <a:t>BIOLOGIC WIDTH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>
                <a:solidFill>
                  <a:srgbClr val="0070C0"/>
                </a:solidFill>
              </a:rPr>
              <a:t>DENTOGINGIVAL UNIT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>
                <a:solidFill>
                  <a:srgbClr val="0070C0"/>
                </a:solidFill>
              </a:rPr>
              <a:t>FUNCTION OF JE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>
                <a:solidFill>
                  <a:srgbClr val="0070C0"/>
                </a:solidFill>
              </a:rPr>
              <a:t>GINGIVAL FIBERS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>
                <a:solidFill>
                  <a:srgbClr val="0070C0"/>
                </a:solidFill>
              </a:rPr>
              <a:t>PIGMENTATION OF GINGIVA </a:t>
            </a:r>
          </a:p>
          <a:p>
            <a:pPr marL="457200" indent="-457200">
              <a:buFont typeface="+mj-lt"/>
              <a:buAutoNum type="arabicPeriod"/>
            </a:pPr>
            <a:r>
              <a:rPr lang="en-IN" dirty="0">
                <a:solidFill>
                  <a:srgbClr val="0070C0"/>
                </a:solidFill>
              </a:rPr>
              <a:t>NON KERATINOCYTES OF GINGIVA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B4D5E2-12E1-184B-9DBB-E54E62898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714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08BEF5F-00BC-5BA7-C0E2-94A5C1FC0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PERIODONTAL LIGAMENT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243AA-A570-5533-577C-6CF74FAD07D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05934" y="2053087"/>
            <a:ext cx="11308682" cy="3987230"/>
          </a:xfrm>
        </p:spPr>
        <p:txBody>
          <a:bodyPr>
            <a:noAutofit/>
          </a:bodyPr>
          <a:lstStyle/>
          <a:p>
            <a:endParaRPr 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A128192-0728-892D-258C-A8F14C65D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3DB2ADC-AF19-4574-8C10-79B5B04FCA2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817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83C8138-7AA5-E81A-002C-8708C5588DD8}"/>
              </a:ext>
            </a:extLst>
          </p:cNvPr>
          <p:cNvSpPr txBox="1"/>
          <p:nvPr/>
        </p:nvSpPr>
        <p:spPr>
          <a:xfrm>
            <a:off x="751415" y="1213332"/>
            <a:ext cx="9730317" cy="427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IN" sz="1800" b="1" i="0" u="sng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ESSAY</a:t>
            </a:r>
            <a:r>
              <a:rPr lang="en-IN" sz="18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IN" b="0" i="0" dirty="0">
              <a:solidFill>
                <a:srgbClr val="FF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buFont typeface="+mj-lt"/>
              <a:buAutoNum type="arabicPeriod"/>
            </a:pPr>
            <a:r>
              <a:rPr lang="en-IN" sz="18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DEFINE BIOFILM AND DISCRIBE IN DETAIL THE ROLE OF PLAQUE MICROORGANISM IN DEVELOPMENT OF PERIODONTAL DISEASES </a:t>
            </a:r>
          </a:p>
          <a:p>
            <a:pPr algn="l" rtl="0" fontAlgn="base">
              <a:lnSpc>
                <a:spcPts val="1457"/>
              </a:lnSpc>
              <a:buFont typeface="+mj-lt"/>
              <a:buAutoNum type="arabicPeriod" startAt="2"/>
            </a:pPr>
            <a:r>
              <a:rPr lang="en-IN" sz="18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DEFINE AND CLASSIFY PLAQUE. DESCRIBE THE STEPS IN FORMATION OF DENTAL PLAQUE </a:t>
            </a:r>
          </a:p>
          <a:p>
            <a:pPr algn="l" rtl="0" fontAlgn="base">
              <a:lnSpc>
                <a:spcPts val="1457"/>
              </a:lnSpc>
              <a:buFont typeface="+mj-lt"/>
              <a:buAutoNum type="arabicPeriod" startAt="3"/>
            </a:pPr>
            <a:r>
              <a:rPr lang="en-IN" sz="1800" b="0" i="0" dirty="0">
                <a:solidFill>
                  <a:srgbClr val="FF0000"/>
                </a:solidFill>
                <a:effectLst/>
                <a:latin typeface="Calibri" panose="020F0502020204030204" pitchFamily="34" charset="0"/>
              </a:rPr>
              <a:t>DESCRIBE DENTAL PLAQUE AS A BIOFILM ADD A NOTE ON PLAQUE FORMATION </a:t>
            </a: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endParaRPr lang="en-IN" sz="1800" b="1" i="0" u="sng" dirty="0">
              <a:solidFill>
                <a:srgbClr val="FF000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IN" sz="1800" b="1" i="0" u="sng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SHORT ESSAY</a:t>
            </a:r>
            <a:r>
              <a:rPr lang="en-I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IN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</a:pPr>
            <a:r>
              <a:rPr lang="en-IN" sz="1800" b="0" i="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1. VARIOUS STAGES OF PLAQUE FORMATION </a:t>
            </a:r>
          </a:p>
          <a:p>
            <a:pPr algn="l" rtl="0" fontAlgn="base">
              <a:lnSpc>
                <a:spcPts val="1457"/>
              </a:lnSpc>
            </a:pPr>
            <a:r>
              <a:rPr lang="en-IN" sz="1800" b="0" i="0" dirty="0">
                <a:solidFill>
                  <a:srgbClr val="00B050"/>
                </a:solidFill>
                <a:effectLst/>
                <a:latin typeface="Calibri" panose="020F0502020204030204" pitchFamily="34" charset="0"/>
              </a:rPr>
              <a:t>2. VARIOUS PLAQUE HYPOTHESIS </a:t>
            </a: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endParaRPr lang="en-IN" sz="1800" b="1" i="0" u="sng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IN" sz="1800" b="1" i="0" u="sng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SHORT NOTES</a:t>
            </a:r>
            <a:r>
              <a:rPr lang="en-IN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IN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>
              <a:lnSpc>
                <a:spcPts val="1457"/>
              </a:lnSpc>
              <a:buFont typeface="+mj-lt"/>
              <a:buAutoNum type="arabicPeriod"/>
            </a:pPr>
            <a:r>
              <a:rPr lang="en-IN" sz="1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SOCKERANKY’S CRITERIA </a:t>
            </a:r>
          </a:p>
          <a:p>
            <a:pPr algn="l" rtl="0" fontAlgn="base">
              <a:lnSpc>
                <a:spcPts val="1457"/>
              </a:lnSpc>
              <a:buFont typeface="+mj-lt"/>
              <a:buAutoNum type="arabicPeriod" startAt="2"/>
            </a:pPr>
            <a:r>
              <a:rPr lang="en-IN" sz="1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BACTERIAL COMPLEX </a:t>
            </a:r>
          </a:p>
          <a:p>
            <a:pPr algn="l" rtl="0" fontAlgn="base">
              <a:lnSpc>
                <a:spcPts val="1457"/>
              </a:lnSpc>
              <a:buFont typeface="+mj-lt"/>
              <a:buAutoNum type="arabicPeriod" startAt="3"/>
            </a:pPr>
            <a:r>
              <a:rPr lang="en-IN" sz="1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SPECEFIC PLAQUE HYPOTHESIS </a:t>
            </a:r>
          </a:p>
          <a:p>
            <a:pPr algn="l" rtl="0" fontAlgn="base">
              <a:lnSpc>
                <a:spcPts val="1457"/>
              </a:lnSpc>
              <a:buFont typeface="+mj-lt"/>
              <a:buAutoNum type="arabicPeriod" startAt="4"/>
            </a:pPr>
            <a:r>
              <a:rPr lang="en-IN" sz="1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CO AGGREGATION AND CO ADHESION </a:t>
            </a:r>
          </a:p>
          <a:p>
            <a:pPr algn="l" rtl="0" fontAlgn="base">
              <a:lnSpc>
                <a:spcPts val="1457"/>
              </a:lnSpc>
              <a:buFont typeface="+mj-lt"/>
              <a:buAutoNum type="arabicPeriod" startAt="5"/>
            </a:pPr>
            <a:r>
              <a:rPr lang="en-IN" sz="1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STRUCTURE OF BIOFILM </a:t>
            </a:r>
          </a:p>
          <a:p>
            <a:pPr algn="l" rtl="0" fontAlgn="base">
              <a:lnSpc>
                <a:spcPts val="1457"/>
              </a:lnSpc>
              <a:buFont typeface="+mj-lt"/>
              <a:buAutoNum type="arabicPeriod" startAt="6"/>
            </a:pPr>
            <a:r>
              <a:rPr lang="en-IN" sz="1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P GINGIVALIS </a:t>
            </a:r>
          </a:p>
          <a:p>
            <a:pPr algn="l" rtl="0" fontAlgn="base">
              <a:lnSpc>
                <a:spcPts val="1457"/>
              </a:lnSpc>
              <a:buFont typeface="+mj-lt"/>
              <a:buAutoNum type="arabicPeriod" startAt="7"/>
            </a:pPr>
            <a:r>
              <a:rPr lang="en-IN" sz="1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AGGRIGATIBACTER ACTINOMYCETEMCOMITAMTS {</a:t>
            </a:r>
            <a:r>
              <a:rPr lang="en-IN" sz="1800" b="0" i="0" dirty="0" err="1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a.a</a:t>
            </a:r>
            <a:r>
              <a:rPr lang="en-IN" sz="1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} </a:t>
            </a:r>
          </a:p>
          <a:p>
            <a:pPr algn="l" rtl="0" fontAlgn="base">
              <a:lnSpc>
                <a:spcPts val="1457"/>
              </a:lnSpc>
              <a:spcAft>
                <a:spcPts val="800"/>
              </a:spcAft>
              <a:buNone/>
            </a:pPr>
            <a:r>
              <a:rPr lang="en-IN" sz="1800" b="0" i="0" dirty="0">
                <a:solidFill>
                  <a:srgbClr val="00B0F0"/>
                </a:solidFill>
                <a:effectLst/>
                <a:latin typeface="Calibri" panose="020F0502020204030204" pitchFamily="34" charset="0"/>
              </a:rPr>
              <a:t> </a:t>
            </a:r>
            <a:endParaRPr lang="en-IN" b="0" i="0" dirty="0">
              <a:solidFill>
                <a:srgbClr val="00B0F0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560684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8B3239-FE1A-45AC-BACA-CC3412D875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C92F81-A6B6-4190-80A1-406B3B4C18B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7B916DD8-9028-41F0-AB19-FE384D2009A2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Chronicle design</Template>
  <TotalTime>41</TotalTime>
  <Words>148</Words>
  <Application>Microsoft Office PowerPoint</Application>
  <PresentationFormat>Widescreen</PresentationFormat>
  <Paragraphs>36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Calisto MT</vt:lpstr>
      <vt:lpstr>Segoe UI</vt:lpstr>
      <vt:lpstr>Times New Roman</vt:lpstr>
      <vt:lpstr>Univers Condensed</vt:lpstr>
      <vt:lpstr>ChronicleVTI</vt:lpstr>
      <vt:lpstr>FAQ</vt:lpstr>
      <vt:lpstr>GINGIVA </vt:lpstr>
      <vt:lpstr>PERIODONTAL LIGAMENT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malvikabiji@gmail.com</dc:creator>
  <cp:lastModifiedBy>malvikabiji@gmail.com</cp:lastModifiedBy>
  <cp:revision>3</cp:revision>
  <dcterms:created xsi:type="dcterms:W3CDTF">2026-06-03T03:48:40Z</dcterms:created>
  <dcterms:modified xsi:type="dcterms:W3CDTF">2026-06-03T04:29:55Z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