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Default Extension="vml" ContentType="application/vnd.openxmlformats-officedocument.vmlDrawing"/>
  <Override PartName="/ppt/diagrams/layout2.xml" ContentType="application/vnd.openxmlformats-officedocument.drawingml.diagramLayout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diagrams/data1.xml" ContentType="application/vnd.openxmlformats-officedocument.drawingml.diagramData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diagrams/colors2.xml" ContentType="application/vnd.openxmlformats-officedocument.drawingml.diagramColors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notesMasterIdLst>
    <p:notesMasterId r:id="rId34"/>
  </p:notes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70" r:id="rId14"/>
    <p:sldId id="271" r:id="rId15"/>
    <p:sldId id="272" r:id="rId16"/>
    <p:sldId id="285" r:id="rId17"/>
    <p:sldId id="286" r:id="rId18"/>
    <p:sldId id="287" r:id="rId19"/>
    <p:sldId id="279" r:id="rId20"/>
    <p:sldId id="280" r:id="rId21"/>
    <p:sldId id="281" r:id="rId22"/>
    <p:sldId id="282" r:id="rId23"/>
    <p:sldId id="284" r:id="rId24"/>
    <p:sldId id="283" r:id="rId25"/>
    <p:sldId id="288" r:id="rId26"/>
    <p:sldId id="289" r:id="rId27"/>
    <p:sldId id="290" r:id="rId28"/>
    <p:sldId id="291" r:id="rId29"/>
    <p:sldId id="292" r:id="rId30"/>
    <p:sldId id="293" r:id="rId31"/>
    <p:sldId id="294" r:id="rId32"/>
    <p:sldId id="295" r:id="rId3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00"/>
    <a:srgbClr val="00FF00"/>
    <a:srgbClr val="00FFCC"/>
    <a:srgbClr val="FF66CC"/>
    <a:srgbClr val="FF9900"/>
    <a:srgbClr val="CCCC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7" d="100"/>
          <a:sy n="47" d="100"/>
        </p:scale>
        <p:origin x="-1349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5546218-A708-473E-A089-CD6A721C375B}" type="doc">
      <dgm:prSet loTypeId="urn:microsoft.com/office/officeart/2005/8/layout/radial6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IN"/>
        </a:p>
      </dgm:t>
    </dgm:pt>
    <dgm:pt modelId="{69E0FE36-DD10-46F7-8E9F-3C87112AECDC}">
      <dgm:prSet phldrT="[Text]" custT="1"/>
      <dgm:spPr>
        <a:solidFill>
          <a:srgbClr val="FF9900"/>
        </a:solidFill>
      </dgm:spPr>
      <dgm:t>
        <a:bodyPr/>
        <a:lstStyle/>
        <a:p>
          <a:r>
            <a:rPr lang="en-US" sz="1200" b="1" dirty="0" err="1" smtClean="0">
              <a:solidFill>
                <a:schemeClr val="tx1"/>
              </a:solidFill>
            </a:rPr>
            <a:t>Electrone</a:t>
          </a:r>
          <a:r>
            <a:rPr lang="en-US" sz="1200" b="1" dirty="0" smtClean="0">
              <a:solidFill>
                <a:schemeClr val="tx1"/>
              </a:solidFill>
            </a:rPr>
            <a:t> microscopic feature </a:t>
          </a:r>
          <a:endParaRPr lang="en-IN" sz="1200" b="1" dirty="0">
            <a:solidFill>
              <a:schemeClr val="tx1"/>
            </a:solidFill>
          </a:endParaRPr>
        </a:p>
      </dgm:t>
    </dgm:pt>
    <dgm:pt modelId="{2C40B6D7-14ED-4DF0-A2E1-DB8FB49942BE}" type="parTrans" cxnId="{C3C13B70-01DE-4AAF-B400-9C78CF7C45AC}">
      <dgm:prSet/>
      <dgm:spPr/>
      <dgm:t>
        <a:bodyPr/>
        <a:lstStyle/>
        <a:p>
          <a:endParaRPr lang="en-IN"/>
        </a:p>
      </dgm:t>
    </dgm:pt>
    <dgm:pt modelId="{35B84B28-4703-49A7-9C4A-026D90263EAF}" type="sibTrans" cxnId="{C3C13B70-01DE-4AAF-B400-9C78CF7C45AC}">
      <dgm:prSet/>
      <dgm:spPr/>
      <dgm:t>
        <a:bodyPr/>
        <a:lstStyle/>
        <a:p>
          <a:endParaRPr lang="en-IN"/>
        </a:p>
      </dgm:t>
    </dgm:pt>
    <dgm:pt modelId="{198FC26E-775B-4490-A248-8F82CF10219E}">
      <dgm:prSet phldrT="[Text]" custT="1"/>
      <dgm:spPr>
        <a:solidFill>
          <a:srgbClr val="FF66CC"/>
        </a:solidFill>
      </dgm:spPr>
      <dgm:t>
        <a:bodyPr/>
        <a:lstStyle/>
        <a:p>
          <a:r>
            <a:rPr lang="en-US" sz="1400" b="1" dirty="0" smtClean="0">
              <a:solidFill>
                <a:schemeClr val="tx1"/>
              </a:solidFill>
            </a:rPr>
            <a:t>Bacterial zone</a:t>
          </a:r>
          <a:endParaRPr lang="en-IN" sz="1400" b="1" dirty="0">
            <a:solidFill>
              <a:schemeClr val="tx1"/>
            </a:solidFill>
          </a:endParaRPr>
        </a:p>
      </dgm:t>
    </dgm:pt>
    <dgm:pt modelId="{5D03D713-F558-45B2-865B-E4704E43419C}" type="parTrans" cxnId="{CD5AF1ED-8B19-47B5-A2E7-427AF4163E2F}">
      <dgm:prSet/>
      <dgm:spPr/>
      <dgm:t>
        <a:bodyPr/>
        <a:lstStyle/>
        <a:p>
          <a:endParaRPr lang="en-IN"/>
        </a:p>
      </dgm:t>
    </dgm:pt>
    <dgm:pt modelId="{E6BA11F0-4861-4758-BC59-8F7DF561BC0B}" type="sibTrans" cxnId="{CD5AF1ED-8B19-47B5-A2E7-427AF4163E2F}">
      <dgm:prSet/>
      <dgm:spPr/>
      <dgm:t>
        <a:bodyPr/>
        <a:lstStyle/>
        <a:p>
          <a:endParaRPr lang="en-IN"/>
        </a:p>
      </dgm:t>
    </dgm:pt>
    <dgm:pt modelId="{DACE2651-1983-43F7-851F-9C35C6914301}">
      <dgm:prSet phldrT="[Text]" custT="1"/>
      <dgm:spPr>
        <a:solidFill>
          <a:srgbClr val="FF66CC"/>
        </a:solidFill>
      </dgm:spPr>
      <dgm:t>
        <a:bodyPr/>
        <a:lstStyle/>
        <a:p>
          <a:r>
            <a:rPr lang="en-US" sz="1200" b="1" dirty="0" err="1" smtClean="0">
              <a:solidFill>
                <a:schemeClr val="tx1"/>
              </a:solidFill>
            </a:rPr>
            <a:t>Neutrophilic</a:t>
          </a:r>
          <a:r>
            <a:rPr lang="en-US" sz="1200" b="1" dirty="0" smtClean="0">
              <a:solidFill>
                <a:schemeClr val="tx1"/>
              </a:solidFill>
            </a:rPr>
            <a:t> zone</a:t>
          </a:r>
          <a:endParaRPr lang="en-IN" sz="1200" b="1" dirty="0">
            <a:solidFill>
              <a:schemeClr val="tx1"/>
            </a:solidFill>
          </a:endParaRPr>
        </a:p>
      </dgm:t>
    </dgm:pt>
    <dgm:pt modelId="{B0CFD99F-263E-4AA5-A690-65C93526F7C8}" type="parTrans" cxnId="{95A2AD7B-DD16-41E6-95CF-64BF9EEFBC8B}">
      <dgm:prSet/>
      <dgm:spPr/>
      <dgm:t>
        <a:bodyPr/>
        <a:lstStyle/>
        <a:p>
          <a:endParaRPr lang="en-IN"/>
        </a:p>
      </dgm:t>
    </dgm:pt>
    <dgm:pt modelId="{017EB228-2719-4D54-9A85-087AFB806F35}" type="sibTrans" cxnId="{95A2AD7B-DD16-41E6-95CF-64BF9EEFBC8B}">
      <dgm:prSet/>
      <dgm:spPr/>
      <dgm:t>
        <a:bodyPr/>
        <a:lstStyle/>
        <a:p>
          <a:endParaRPr lang="en-IN"/>
        </a:p>
      </dgm:t>
    </dgm:pt>
    <dgm:pt modelId="{860DB4C4-A2AB-4EB1-A90C-19F472098BBE}">
      <dgm:prSet phldrT="[Text]" custT="1"/>
      <dgm:spPr>
        <a:solidFill>
          <a:srgbClr val="FF66CC"/>
        </a:solidFill>
      </dgm:spPr>
      <dgm:t>
        <a:bodyPr/>
        <a:lstStyle/>
        <a:p>
          <a:r>
            <a:rPr lang="en-US" sz="1200" b="1" dirty="0" smtClean="0">
              <a:solidFill>
                <a:schemeClr val="tx1"/>
              </a:solidFill>
            </a:rPr>
            <a:t>Necrotic zone</a:t>
          </a:r>
          <a:endParaRPr lang="en-IN" sz="1200" b="1" dirty="0">
            <a:solidFill>
              <a:schemeClr val="tx1"/>
            </a:solidFill>
          </a:endParaRPr>
        </a:p>
      </dgm:t>
    </dgm:pt>
    <dgm:pt modelId="{A08C584B-6ABD-45F3-B994-5ACC42DA41E4}" type="parTrans" cxnId="{B88400E8-FDC7-40EC-9385-B3F76E3F0956}">
      <dgm:prSet/>
      <dgm:spPr/>
      <dgm:t>
        <a:bodyPr/>
        <a:lstStyle/>
        <a:p>
          <a:endParaRPr lang="en-IN"/>
        </a:p>
      </dgm:t>
    </dgm:pt>
    <dgm:pt modelId="{4A9977A1-A0D8-4F7F-AFB7-4114EB68E912}" type="sibTrans" cxnId="{B88400E8-FDC7-40EC-9385-B3F76E3F0956}">
      <dgm:prSet/>
      <dgm:spPr/>
      <dgm:t>
        <a:bodyPr/>
        <a:lstStyle/>
        <a:p>
          <a:endParaRPr lang="en-IN"/>
        </a:p>
      </dgm:t>
    </dgm:pt>
    <dgm:pt modelId="{46F075CB-B622-4E64-BCD3-13775C067305}">
      <dgm:prSet phldrT="[Text]" custT="1"/>
      <dgm:spPr>
        <a:solidFill>
          <a:srgbClr val="FF66CC"/>
        </a:solidFill>
      </dgm:spPr>
      <dgm:t>
        <a:bodyPr/>
        <a:lstStyle/>
        <a:p>
          <a:r>
            <a:rPr lang="en-US" sz="1200" b="1" i="0" dirty="0" err="1" smtClean="0">
              <a:solidFill>
                <a:schemeClr val="tx1"/>
              </a:solidFill>
            </a:rPr>
            <a:t>Spirochetal</a:t>
          </a:r>
          <a:r>
            <a:rPr lang="en-US" sz="1200" b="1" i="0" dirty="0" smtClean="0">
              <a:solidFill>
                <a:schemeClr val="tx1"/>
              </a:solidFill>
            </a:rPr>
            <a:t> zone</a:t>
          </a:r>
          <a:endParaRPr lang="en-IN" sz="1200" b="1" i="0" dirty="0">
            <a:solidFill>
              <a:schemeClr val="tx1"/>
            </a:solidFill>
          </a:endParaRPr>
        </a:p>
      </dgm:t>
    </dgm:pt>
    <dgm:pt modelId="{27863980-2F12-4EE8-A6F4-DFC713874F69}" type="parTrans" cxnId="{194FE982-F4CB-4067-B3CA-24A2BA6F4568}">
      <dgm:prSet/>
      <dgm:spPr/>
      <dgm:t>
        <a:bodyPr/>
        <a:lstStyle/>
        <a:p>
          <a:endParaRPr lang="en-IN"/>
        </a:p>
      </dgm:t>
    </dgm:pt>
    <dgm:pt modelId="{036BDC6B-B197-40C8-955B-4372F6EE862E}" type="sibTrans" cxnId="{194FE982-F4CB-4067-B3CA-24A2BA6F4568}">
      <dgm:prSet/>
      <dgm:spPr/>
      <dgm:t>
        <a:bodyPr/>
        <a:lstStyle/>
        <a:p>
          <a:endParaRPr lang="en-IN"/>
        </a:p>
      </dgm:t>
    </dgm:pt>
    <dgm:pt modelId="{AE39B904-81B8-434B-ADA8-609C26E61AF6}">
      <dgm:prSet/>
      <dgm:spPr/>
      <dgm:t>
        <a:bodyPr/>
        <a:lstStyle/>
        <a:p>
          <a:endParaRPr lang="en-IN"/>
        </a:p>
      </dgm:t>
    </dgm:pt>
    <dgm:pt modelId="{BC1A7AF8-4A69-40B8-9C24-AE7EAD86E951}" type="parTrans" cxnId="{E4F8F97E-2E59-4347-9C2C-DBE28D602E09}">
      <dgm:prSet/>
      <dgm:spPr/>
      <dgm:t>
        <a:bodyPr/>
        <a:lstStyle/>
        <a:p>
          <a:endParaRPr lang="en-IN"/>
        </a:p>
      </dgm:t>
    </dgm:pt>
    <dgm:pt modelId="{62AF23C6-FA09-4776-9EAB-98E776DAB48D}" type="sibTrans" cxnId="{E4F8F97E-2E59-4347-9C2C-DBE28D602E09}">
      <dgm:prSet/>
      <dgm:spPr/>
      <dgm:t>
        <a:bodyPr/>
        <a:lstStyle/>
        <a:p>
          <a:endParaRPr lang="en-IN"/>
        </a:p>
      </dgm:t>
    </dgm:pt>
    <dgm:pt modelId="{50E65622-A4FC-47FD-8302-87EC1B829889}" type="pres">
      <dgm:prSet presAssocID="{05546218-A708-473E-A089-CD6A721C375B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n-IN"/>
        </a:p>
      </dgm:t>
    </dgm:pt>
    <dgm:pt modelId="{8DB549F4-EEA0-4CA6-9BFE-D52951319B12}" type="pres">
      <dgm:prSet presAssocID="{69E0FE36-DD10-46F7-8E9F-3C87112AECDC}" presName="centerShape" presStyleLbl="node0" presStyleIdx="0" presStyleCnt="1" custScaleX="130808" custScaleY="117038" custLinFactNeighborX="4922" custLinFactNeighborY="-1081"/>
      <dgm:spPr/>
      <dgm:t>
        <a:bodyPr/>
        <a:lstStyle/>
        <a:p>
          <a:endParaRPr lang="en-IN"/>
        </a:p>
      </dgm:t>
    </dgm:pt>
    <dgm:pt modelId="{E3D4BACB-1117-45A9-A995-FB02B15960C5}" type="pres">
      <dgm:prSet presAssocID="{198FC26E-775B-4490-A248-8F82CF10219E}" presName="node" presStyleLbl="node1" presStyleIdx="0" presStyleCnt="4" custScaleX="154528">
        <dgm:presLayoutVars>
          <dgm:bulletEnabled val="1"/>
        </dgm:presLayoutVars>
      </dgm:prSet>
      <dgm:spPr/>
      <dgm:t>
        <a:bodyPr/>
        <a:lstStyle/>
        <a:p>
          <a:endParaRPr lang="en-IN"/>
        </a:p>
      </dgm:t>
    </dgm:pt>
    <dgm:pt modelId="{1C4390BA-54D3-456E-92A7-4F9A780FDCBF}" type="pres">
      <dgm:prSet presAssocID="{198FC26E-775B-4490-A248-8F82CF10219E}" presName="dummy" presStyleCnt="0"/>
      <dgm:spPr/>
    </dgm:pt>
    <dgm:pt modelId="{788BE9D3-3893-44BC-8C66-6DFAA4275364}" type="pres">
      <dgm:prSet presAssocID="{E6BA11F0-4861-4758-BC59-8F7DF561BC0B}" presName="sibTrans" presStyleLbl="sibTrans2D1" presStyleIdx="0" presStyleCnt="4"/>
      <dgm:spPr/>
      <dgm:t>
        <a:bodyPr/>
        <a:lstStyle/>
        <a:p>
          <a:endParaRPr lang="en-IN"/>
        </a:p>
      </dgm:t>
    </dgm:pt>
    <dgm:pt modelId="{A92A0F60-8105-4B59-A625-184D825007AE}" type="pres">
      <dgm:prSet presAssocID="{DACE2651-1983-43F7-851F-9C35C6914301}" presName="node" presStyleLbl="node1" presStyleIdx="1" presStyleCnt="4" custScaleX="178709" custScaleY="110641" custRadScaleRad="128222" custRadScaleInc="-14142">
        <dgm:presLayoutVars>
          <dgm:bulletEnabled val="1"/>
        </dgm:presLayoutVars>
      </dgm:prSet>
      <dgm:spPr/>
      <dgm:t>
        <a:bodyPr/>
        <a:lstStyle/>
        <a:p>
          <a:endParaRPr lang="en-IN"/>
        </a:p>
      </dgm:t>
    </dgm:pt>
    <dgm:pt modelId="{26829747-690F-43BB-81A0-3109745FC0BE}" type="pres">
      <dgm:prSet presAssocID="{DACE2651-1983-43F7-851F-9C35C6914301}" presName="dummy" presStyleCnt="0"/>
      <dgm:spPr/>
    </dgm:pt>
    <dgm:pt modelId="{9C53F6A0-69F7-49A3-82CE-181466752FFB}" type="pres">
      <dgm:prSet presAssocID="{017EB228-2719-4D54-9A85-087AFB806F35}" presName="sibTrans" presStyleLbl="sibTrans2D1" presStyleIdx="1" presStyleCnt="4"/>
      <dgm:spPr/>
      <dgm:t>
        <a:bodyPr/>
        <a:lstStyle/>
        <a:p>
          <a:endParaRPr lang="en-IN"/>
        </a:p>
      </dgm:t>
    </dgm:pt>
    <dgm:pt modelId="{9847CC8E-60B4-4566-A0D2-6D45BED9C281}" type="pres">
      <dgm:prSet presAssocID="{860DB4C4-A2AB-4EB1-A90C-19F472098BBE}" presName="node" presStyleLbl="node1" presStyleIdx="2" presStyleCnt="4" custScaleX="158906">
        <dgm:presLayoutVars>
          <dgm:bulletEnabled val="1"/>
        </dgm:presLayoutVars>
      </dgm:prSet>
      <dgm:spPr/>
      <dgm:t>
        <a:bodyPr/>
        <a:lstStyle/>
        <a:p>
          <a:endParaRPr lang="en-IN"/>
        </a:p>
      </dgm:t>
    </dgm:pt>
    <dgm:pt modelId="{314D74BB-1482-46CF-8B14-F5FAAC5D470C}" type="pres">
      <dgm:prSet presAssocID="{860DB4C4-A2AB-4EB1-A90C-19F472098BBE}" presName="dummy" presStyleCnt="0"/>
      <dgm:spPr/>
    </dgm:pt>
    <dgm:pt modelId="{ACAB315B-ADC6-4FC8-9474-CDD3BBCBBE9A}" type="pres">
      <dgm:prSet presAssocID="{4A9977A1-A0D8-4F7F-AFB7-4114EB68E912}" presName="sibTrans" presStyleLbl="sibTrans2D1" presStyleIdx="2" presStyleCnt="4"/>
      <dgm:spPr/>
      <dgm:t>
        <a:bodyPr/>
        <a:lstStyle/>
        <a:p>
          <a:endParaRPr lang="en-IN"/>
        </a:p>
      </dgm:t>
    </dgm:pt>
    <dgm:pt modelId="{7BF41227-4DAC-4937-B803-39370CAAA4F0}" type="pres">
      <dgm:prSet presAssocID="{46F075CB-B622-4E64-BCD3-13775C067305}" presName="node" presStyleLbl="node1" presStyleIdx="3" presStyleCnt="4" custScaleX="149333" custScaleY="127810" custRadScaleRad="101720" custRadScaleInc="-14087">
        <dgm:presLayoutVars>
          <dgm:bulletEnabled val="1"/>
        </dgm:presLayoutVars>
      </dgm:prSet>
      <dgm:spPr/>
      <dgm:t>
        <a:bodyPr/>
        <a:lstStyle/>
        <a:p>
          <a:endParaRPr lang="en-IN"/>
        </a:p>
      </dgm:t>
    </dgm:pt>
    <dgm:pt modelId="{F9A064A3-50D4-4898-B870-C2B2113E4F91}" type="pres">
      <dgm:prSet presAssocID="{46F075CB-B622-4E64-BCD3-13775C067305}" presName="dummy" presStyleCnt="0"/>
      <dgm:spPr/>
    </dgm:pt>
    <dgm:pt modelId="{9C0F3A6C-ABD1-4A43-9AED-EC62B865D2EB}" type="pres">
      <dgm:prSet presAssocID="{036BDC6B-B197-40C8-955B-4372F6EE862E}" presName="sibTrans" presStyleLbl="sibTrans2D1" presStyleIdx="3" presStyleCnt="4"/>
      <dgm:spPr/>
      <dgm:t>
        <a:bodyPr/>
        <a:lstStyle/>
        <a:p>
          <a:endParaRPr lang="en-IN"/>
        </a:p>
      </dgm:t>
    </dgm:pt>
  </dgm:ptLst>
  <dgm:cxnLst>
    <dgm:cxn modelId="{C3C13B70-01DE-4AAF-B400-9C78CF7C45AC}" srcId="{05546218-A708-473E-A089-CD6A721C375B}" destId="{69E0FE36-DD10-46F7-8E9F-3C87112AECDC}" srcOrd="0" destOrd="0" parTransId="{2C40B6D7-14ED-4DF0-A2E1-DB8FB49942BE}" sibTransId="{35B84B28-4703-49A7-9C4A-026D90263EAF}"/>
    <dgm:cxn modelId="{89BB2C1E-EE11-4832-87D9-E4B5725DDA5D}" type="presOf" srcId="{017EB228-2719-4D54-9A85-087AFB806F35}" destId="{9C53F6A0-69F7-49A3-82CE-181466752FFB}" srcOrd="0" destOrd="0" presId="urn:microsoft.com/office/officeart/2005/8/layout/radial6"/>
    <dgm:cxn modelId="{A0A179C5-D1A8-4ADD-A2FD-2B778E7E6A5D}" type="presOf" srcId="{69E0FE36-DD10-46F7-8E9F-3C87112AECDC}" destId="{8DB549F4-EEA0-4CA6-9BFE-D52951319B12}" srcOrd="0" destOrd="0" presId="urn:microsoft.com/office/officeart/2005/8/layout/radial6"/>
    <dgm:cxn modelId="{95A2AD7B-DD16-41E6-95CF-64BF9EEFBC8B}" srcId="{69E0FE36-DD10-46F7-8E9F-3C87112AECDC}" destId="{DACE2651-1983-43F7-851F-9C35C6914301}" srcOrd="1" destOrd="0" parTransId="{B0CFD99F-263E-4AA5-A690-65C93526F7C8}" sibTransId="{017EB228-2719-4D54-9A85-087AFB806F35}"/>
    <dgm:cxn modelId="{209B8696-83A7-4756-9AE4-35DFF522B3AB}" type="presOf" srcId="{036BDC6B-B197-40C8-955B-4372F6EE862E}" destId="{9C0F3A6C-ABD1-4A43-9AED-EC62B865D2EB}" srcOrd="0" destOrd="0" presId="urn:microsoft.com/office/officeart/2005/8/layout/radial6"/>
    <dgm:cxn modelId="{13815776-5ACE-4274-8B2F-E4DC272B5C49}" type="presOf" srcId="{DACE2651-1983-43F7-851F-9C35C6914301}" destId="{A92A0F60-8105-4B59-A625-184D825007AE}" srcOrd="0" destOrd="0" presId="urn:microsoft.com/office/officeart/2005/8/layout/radial6"/>
    <dgm:cxn modelId="{DDCB146E-894B-4E7B-BCD0-62D5FD07D57C}" type="presOf" srcId="{198FC26E-775B-4490-A248-8F82CF10219E}" destId="{E3D4BACB-1117-45A9-A995-FB02B15960C5}" srcOrd="0" destOrd="0" presId="urn:microsoft.com/office/officeart/2005/8/layout/radial6"/>
    <dgm:cxn modelId="{194FE982-F4CB-4067-B3CA-24A2BA6F4568}" srcId="{69E0FE36-DD10-46F7-8E9F-3C87112AECDC}" destId="{46F075CB-B622-4E64-BCD3-13775C067305}" srcOrd="3" destOrd="0" parTransId="{27863980-2F12-4EE8-A6F4-DFC713874F69}" sibTransId="{036BDC6B-B197-40C8-955B-4372F6EE862E}"/>
    <dgm:cxn modelId="{68BAA028-C046-4D46-991B-E4E27651234F}" type="presOf" srcId="{46F075CB-B622-4E64-BCD3-13775C067305}" destId="{7BF41227-4DAC-4937-B803-39370CAAA4F0}" srcOrd="0" destOrd="0" presId="urn:microsoft.com/office/officeart/2005/8/layout/radial6"/>
    <dgm:cxn modelId="{CD5AF1ED-8B19-47B5-A2E7-427AF4163E2F}" srcId="{69E0FE36-DD10-46F7-8E9F-3C87112AECDC}" destId="{198FC26E-775B-4490-A248-8F82CF10219E}" srcOrd="0" destOrd="0" parTransId="{5D03D713-F558-45B2-865B-E4704E43419C}" sibTransId="{E6BA11F0-4861-4758-BC59-8F7DF561BC0B}"/>
    <dgm:cxn modelId="{E4F8F97E-2E59-4347-9C2C-DBE28D602E09}" srcId="{05546218-A708-473E-A089-CD6A721C375B}" destId="{AE39B904-81B8-434B-ADA8-609C26E61AF6}" srcOrd="1" destOrd="0" parTransId="{BC1A7AF8-4A69-40B8-9C24-AE7EAD86E951}" sibTransId="{62AF23C6-FA09-4776-9EAB-98E776DAB48D}"/>
    <dgm:cxn modelId="{CB73F1FC-A8DF-4A7A-B88D-6BCFBE8FEDD9}" type="presOf" srcId="{4A9977A1-A0D8-4F7F-AFB7-4114EB68E912}" destId="{ACAB315B-ADC6-4FC8-9474-CDD3BBCBBE9A}" srcOrd="0" destOrd="0" presId="urn:microsoft.com/office/officeart/2005/8/layout/radial6"/>
    <dgm:cxn modelId="{AA8125CB-BE9D-45BF-B8F9-11688A90F838}" type="presOf" srcId="{860DB4C4-A2AB-4EB1-A90C-19F472098BBE}" destId="{9847CC8E-60B4-4566-A0D2-6D45BED9C281}" srcOrd="0" destOrd="0" presId="urn:microsoft.com/office/officeart/2005/8/layout/radial6"/>
    <dgm:cxn modelId="{B88400E8-FDC7-40EC-9385-B3F76E3F0956}" srcId="{69E0FE36-DD10-46F7-8E9F-3C87112AECDC}" destId="{860DB4C4-A2AB-4EB1-A90C-19F472098BBE}" srcOrd="2" destOrd="0" parTransId="{A08C584B-6ABD-45F3-B994-5ACC42DA41E4}" sibTransId="{4A9977A1-A0D8-4F7F-AFB7-4114EB68E912}"/>
    <dgm:cxn modelId="{05551098-4BA1-492A-9016-F0F0ED882054}" type="presOf" srcId="{05546218-A708-473E-A089-CD6A721C375B}" destId="{50E65622-A4FC-47FD-8302-87EC1B829889}" srcOrd="0" destOrd="0" presId="urn:microsoft.com/office/officeart/2005/8/layout/radial6"/>
    <dgm:cxn modelId="{51451C49-2C37-44C4-B647-6916C01A0970}" type="presOf" srcId="{E6BA11F0-4861-4758-BC59-8F7DF561BC0B}" destId="{788BE9D3-3893-44BC-8C66-6DFAA4275364}" srcOrd="0" destOrd="0" presId="urn:microsoft.com/office/officeart/2005/8/layout/radial6"/>
    <dgm:cxn modelId="{E2E0E357-CB6F-43F8-9FDD-F82F1256D118}" type="presParOf" srcId="{50E65622-A4FC-47FD-8302-87EC1B829889}" destId="{8DB549F4-EEA0-4CA6-9BFE-D52951319B12}" srcOrd="0" destOrd="0" presId="urn:microsoft.com/office/officeart/2005/8/layout/radial6"/>
    <dgm:cxn modelId="{EDDA2EA5-AE8B-4DC5-A21A-CBB350724B7B}" type="presParOf" srcId="{50E65622-A4FC-47FD-8302-87EC1B829889}" destId="{E3D4BACB-1117-45A9-A995-FB02B15960C5}" srcOrd="1" destOrd="0" presId="urn:microsoft.com/office/officeart/2005/8/layout/radial6"/>
    <dgm:cxn modelId="{44AA8791-B796-4EF6-BA13-F3DFF36C4517}" type="presParOf" srcId="{50E65622-A4FC-47FD-8302-87EC1B829889}" destId="{1C4390BA-54D3-456E-92A7-4F9A780FDCBF}" srcOrd="2" destOrd="0" presId="urn:microsoft.com/office/officeart/2005/8/layout/radial6"/>
    <dgm:cxn modelId="{43C53E95-5F3A-40FC-B2D9-22DF353C4966}" type="presParOf" srcId="{50E65622-A4FC-47FD-8302-87EC1B829889}" destId="{788BE9D3-3893-44BC-8C66-6DFAA4275364}" srcOrd="3" destOrd="0" presId="urn:microsoft.com/office/officeart/2005/8/layout/radial6"/>
    <dgm:cxn modelId="{0746F943-9786-44B0-82D9-DEDC9E6C9AD9}" type="presParOf" srcId="{50E65622-A4FC-47FD-8302-87EC1B829889}" destId="{A92A0F60-8105-4B59-A625-184D825007AE}" srcOrd="4" destOrd="0" presId="urn:microsoft.com/office/officeart/2005/8/layout/radial6"/>
    <dgm:cxn modelId="{7FE2FFE1-5CBA-48FD-9A93-99A153B5E22F}" type="presParOf" srcId="{50E65622-A4FC-47FD-8302-87EC1B829889}" destId="{26829747-690F-43BB-81A0-3109745FC0BE}" srcOrd="5" destOrd="0" presId="urn:microsoft.com/office/officeart/2005/8/layout/radial6"/>
    <dgm:cxn modelId="{524CC86D-AAA9-468D-9C7B-A18E90F43817}" type="presParOf" srcId="{50E65622-A4FC-47FD-8302-87EC1B829889}" destId="{9C53F6A0-69F7-49A3-82CE-181466752FFB}" srcOrd="6" destOrd="0" presId="urn:microsoft.com/office/officeart/2005/8/layout/radial6"/>
    <dgm:cxn modelId="{28F75842-61CF-48B8-A9BD-77DBEDEE85CD}" type="presParOf" srcId="{50E65622-A4FC-47FD-8302-87EC1B829889}" destId="{9847CC8E-60B4-4566-A0D2-6D45BED9C281}" srcOrd="7" destOrd="0" presId="urn:microsoft.com/office/officeart/2005/8/layout/radial6"/>
    <dgm:cxn modelId="{0A8752A5-35E0-4982-B4C9-D978D59534AA}" type="presParOf" srcId="{50E65622-A4FC-47FD-8302-87EC1B829889}" destId="{314D74BB-1482-46CF-8B14-F5FAAC5D470C}" srcOrd="8" destOrd="0" presId="urn:microsoft.com/office/officeart/2005/8/layout/radial6"/>
    <dgm:cxn modelId="{C4E24E3B-E75A-4395-B671-44FC6816B234}" type="presParOf" srcId="{50E65622-A4FC-47FD-8302-87EC1B829889}" destId="{ACAB315B-ADC6-4FC8-9474-CDD3BBCBBE9A}" srcOrd="9" destOrd="0" presId="urn:microsoft.com/office/officeart/2005/8/layout/radial6"/>
    <dgm:cxn modelId="{EE9E6E0D-FC6D-4885-A101-67F5A3D009BA}" type="presParOf" srcId="{50E65622-A4FC-47FD-8302-87EC1B829889}" destId="{7BF41227-4DAC-4937-B803-39370CAAA4F0}" srcOrd="10" destOrd="0" presId="urn:microsoft.com/office/officeart/2005/8/layout/radial6"/>
    <dgm:cxn modelId="{D5D94341-80D3-4658-B824-68BCFA822B13}" type="presParOf" srcId="{50E65622-A4FC-47FD-8302-87EC1B829889}" destId="{F9A064A3-50D4-4898-B870-C2B2113E4F91}" srcOrd="11" destOrd="0" presId="urn:microsoft.com/office/officeart/2005/8/layout/radial6"/>
    <dgm:cxn modelId="{1BDDFEB2-C5F7-4843-B5AC-E0ADAAE5386E}" type="presParOf" srcId="{50E65622-A4FC-47FD-8302-87EC1B829889}" destId="{9C0F3A6C-ABD1-4A43-9AED-EC62B865D2EB}" srcOrd="12" destOrd="0" presId="urn:microsoft.com/office/officeart/2005/8/layout/radial6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868DE25-50EB-4E01-84C6-29F885BE8665}" type="doc">
      <dgm:prSet loTypeId="urn:microsoft.com/office/officeart/2005/8/layout/pyramid2" loCatId="pyramid" qsTypeId="urn:microsoft.com/office/officeart/2005/8/quickstyle/simple1" qsCatId="simple" csTypeId="urn:microsoft.com/office/officeart/2005/8/colors/accent1_2" csCatId="accent1" phldr="1"/>
      <dgm:spPr/>
    </dgm:pt>
    <dgm:pt modelId="{73DBF230-9515-40C9-9D01-037304D55230}">
      <dgm:prSet phldrT="[Text]"/>
      <dgm:spPr>
        <a:solidFill>
          <a:srgbClr val="00FFCC">
            <a:alpha val="90000"/>
          </a:srgbClr>
        </a:solidFill>
      </dgm:spPr>
      <dgm:t>
        <a:bodyPr/>
        <a:lstStyle/>
        <a:p>
          <a:r>
            <a:rPr lang="en-US" dirty="0" smtClean="0"/>
            <a:t>1</a:t>
          </a:r>
          <a:r>
            <a:rPr lang="en-US" baseline="30000" dirty="0" smtClean="0"/>
            <a:t>st</a:t>
          </a:r>
          <a:r>
            <a:rPr lang="en-US" dirty="0" smtClean="0"/>
            <a:t> visit</a:t>
          </a:r>
          <a:endParaRPr lang="en-IN" dirty="0"/>
        </a:p>
      </dgm:t>
    </dgm:pt>
    <dgm:pt modelId="{8D4A64F4-F7B1-4F82-961C-DA8D85926643}" type="parTrans" cxnId="{F0AAB6C3-953B-46A3-A68F-08E7F316E62F}">
      <dgm:prSet/>
      <dgm:spPr/>
      <dgm:t>
        <a:bodyPr/>
        <a:lstStyle/>
        <a:p>
          <a:endParaRPr lang="en-IN"/>
        </a:p>
      </dgm:t>
    </dgm:pt>
    <dgm:pt modelId="{64B9DEED-143C-4FF5-AFCD-CF998A447413}" type="sibTrans" cxnId="{F0AAB6C3-953B-46A3-A68F-08E7F316E62F}">
      <dgm:prSet/>
      <dgm:spPr/>
      <dgm:t>
        <a:bodyPr/>
        <a:lstStyle/>
        <a:p>
          <a:endParaRPr lang="en-IN"/>
        </a:p>
      </dgm:t>
    </dgm:pt>
    <dgm:pt modelId="{C96EB335-BC80-4449-A6BC-E848141DC635}">
      <dgm:prSet phldrT="[Text]"/>
      <dgm:spPr>
        <a:solidFill>
          <a:srgbClr val="00FFCC">
            <a:alpha val="90000"/>
          </a:srgbClr>
        </a:solidFill>
      </dgm:spPr>
      <dgm:t>
        <a:bodyPr/>
        <a:lstStyle/>
        <a:p>
          <a:r>
            <a:rPr lang="en-US" dirty="0" smtClean="0"/>
            <a:t>2</a:t>
          </a:r>
          <a:r>
            <a:rPr lang="en-US" baseline="30000" dirty="0" smtClean="0"/>
            <a:t>nd</a:t>
          </a:r>
          <a:r>
            <a:rPr lang="en-US" dirty="0" smtClean="0"/>
            <a:t> visit</a:t>
          </a:r>
          <a:endParaRPr lang="en-IN" dirty="0"/>
        </a:p>
      </dgm:t>
    </dgm:pt>
    <dgm:pt modelId="{9FA30318-5B5F-4BD5-837B-7DBD13F4DF38}" type="parTrans" cxnId="{D73270BF-A33A-4409-94E0-C9F2AE18AAB4}">
      <dgm:prSet/>
      <dgm:spPr/>
      <dgm:t>
        <a:bodyPr/>
        <a:lstStyle/>
        <a:p>
          <a:endParaRPr lang="en-IN"/>
        </a:p>
      </dgm:t>
    </dgm:pt>
    <dgm:pt modelId="{680250F5-1A82-4766-96DD-D296D0245C99}" type="sibTrans" cxnId="{D73270BF-A33A-4409-94E0-C9F2AE18AAB4}">
      <dgm:prSet/>
      <dgm:spPr/>
      <dgm:t>
        <a:bodyPr/>
        <a:lstStyle/>
        <a:p>
          <a:endParaRPr lang="en-IN"/>
        </a:p>
      </dgm:t>
    </dgm:pt>
    <dgm:pt modelId="{21441960-9DE8-41EF-855B-F43F34A51BF0}">
      <dgm:prSet phldrT="[Text]"/>
      <dgm:spPr>
        <a:solidFill>
          <a:srgbClr val="00FFCC">
            <a:alpha val="90000"/>
          </a:srgbClr>
        </a:solidFill>
      </dgm:spPr>
      <dgm:t>
        <a:bodyPr/>
        <a:lstStyle/>
        <a:p>
          <a:r>
            <a:rPr lang="en-US" dirty="0" smtClean="0"/>
            <a:t>3</a:t>
          </a:r>
          <a:r>
            <a:rPr lang="en-US" baseline="30000" dirty="0" smtClean="0"/>
            <a:t>rd</a:t>
          </a:r>
          <a:r>
            <a:rPr lang="en-US" dirty="0" smtClean="0"/>
            <a:t> visit </a:t>
          </a:r>
          <a:endParaRPr lang="en-IN" dirty="0"/>
        </a:p>
      </dgm:t>
    </dgm:pt>
    <dgm:pt modelId="{1BDAAF8E-C7EF-410E-B6EE-0649A4A82F4E}" type="parTrans" cxnId="{BBF74542-B270-4850-9765-2C2CCC98376B}">
      <dgm:prSet/>
      <dgm:spPr/>
      <dgm:t>
        <a:bodyPr/>
        <a:lstStyle/>
        <a:p>
          <a:endParaRPr lang="en-IN"/>
        </a:p>
      </dgm:t>
    </dgm:pt>
    <dgm:pt modelId="{62F502BB-E37F-443A-94E3-446E316B2659}" type="sibTrans" cxnId="{BBF74542-B270-4850-9765-2C2CCC98376B}">
      <dgm:prSet/>
      <dgm:spPr/>
      <dgm:t>
        <a:bodyPr/>
        <a:lstStyle/>
        <a:p>
          <a:endParaRPr lang="en-IN"/>
        </a:p>
      </dgm:t>
    </dgm:pt>
    <dgm:pt modelId="{B369F562-8A5C-4EEB-9DC1-BC0DB226E870}" type="pres">
      <dgm:prSet presAssocID="{6868DE25-50EB-4E01-84C6-29F885BE8665}" presName="compositeShape" presStyleCnt="0">
        <dgm:presLayoutVars>
          <dgm:dir/>
          <dgm:resizeHandles/>
        </dgm:presLayoutVars>
      </dgm:prSet>
      <dgm:spPr/>
    </dgm:pt>
    <dgm:pt modelId="{28BF18BA-8779-4535-BDBA-B044A2DA444E}" type="pres">
      <dgm:prSet presAssocID="{6868DE25-50EB-4E01-84C6-29F885BE8665}" presName="pyramid" presStyleLbl="node1" presStyleIdx="0" presStyleCnt="1"/>
      <dgm:spPr/>
    </dgm:pt>
    <dgm:pt modelId="{F7C7A40D-DEB4-45C5-87B2-44F9502A1570}" type="pres">
      <dgm:prSet presAssocID="{6868DE25-50EB-4E01-84C6-29F885BE8665}" presName="theList" presStyleCnt="0"/>
      <dgm:spPr/>
    </dgm:pt>
    <dgm:pt modelId="{2924911B-D620-462B-8915-E78574C3E152}" type="pres">
      <dgm:prSet presAssocID="{73DBF230-9515-40C9-9D01-037304D55230}" presName="aNode" presStyleLbl="fgAcc1" presStyleIdx="0" presStyleCnt="3">
        <dgm:presLayoutVars>
          <dgm:bulletEnabled val="1"/>
        </dgm:presLayoutVars>
      </dgm:prSet>
      <dgm:spPr/>
      <dgm:t>
        <a:bodyPr/>
        <a:lstStyle/>
        <a:p>
          <a:endParaRPr lang="en-IN"/>
        </a:p>
      </dgm:t>
    </dgm:pt>
    <dgm:pt modelId="{AFD82D1B-EF9C-44EA-832B-B9FC0F4AB8DA}" type="pres">
      <dgm:prSet presAssocID="{73DBF230-9515-40C9-9D01-037304D55230}" presName="aSpace" presStyleCnt="0"/>
      <dgm:spPr/>
    </dgm:pt>
    <dgm:pt modelId="{123DC0DA-43D6-4B01-ADFA-62288843CEA8}" type="pres">
      <dgm:prSet presAssocID="{C96EB335-BC80-4449-A6BC-E848141DC635}" presName="aNode" presStyleLbl="fgAcc1" presStyleIdx="1" presStyleCnt="3">
        <dgm:presLayoutVars>
          <dgm:bulletEnabled val="1"/>
        </dgm:presLayoutVars>
      </dgm:prSet>
      <dgm:spPr/>
      <dgm:t>
        <a:bodyPr/>
        <a:lstStyle/>
        <a:p>
          <a:endParaRPr lang="en-IN"/>
        </a:p>
      </dgm:t>
    </dgm:pt>
    <dgm:pt modelId="{46A373C2-8E8D-456D-B15C-396D52EE8286}" type="pres">
      <dgm:prSet presAssocID="{C96EB335-BC80-4449-A6BC-E848141DC635}" presName="aSpace" presStyleCnt="0"/>
      <dgm:spPr/>
    </dgm:pt>
    <dgm:pt modelId="{33609BDB-D9A6-4DCC-ACB2-4F0CAF8DB51C}" type="pres">
      <dgm:prSet presAssocID="{21441960-9DE8-41EF-855B-F43F34A51BF0}" presName="aNode" presStyleLbl="fgAcc1" presStyleIdx="2" presStyleCnt="3">
        <dgm:presLayoutVars>
          <dgm:bulletEnabled val="1"/>
        </dgm:presLayoutVars>
      </dgm:prSet>
      <dgm:spPr/>
      <dgm:t>
        <a:bodyPr/>
        <a:lstStyle/>
        <a:p>
          <a:endParaRPr lang="en-IN"/>
        </a:p>
      </dgm:t>
    </dgm:pt>
    <dgm:pt modelId="{C42D9FFE-6C05-4530-BEA0-0A7AC9AA954E}" type="pres">
      <dgm:prSet presAssocID="{21441960-9DE8-41EF-855B-F43F34A51BF0}" presName="aSpace" presStyleCnt="0"/>
      <dgm:spPr/>
    </dgm:pt>
  </dgm:ptLst>
  <dgm:cxnLst>
    <dgm:cxn modelId="{BBF74542-B270-4850-9765-2C2CCC98376B}" srcId="{6868DE25-50EB-4E01-84C6-29F885BE8665}" destId="{21441960-9DE8-41EF-855B-F43F34A51BF0}" srcOrd="2" destOrd="0" parTransId="{1BDAAF8E-C7EF-410E-B6EE-0649A4A82F4E}" sibTransId="{62F502BB-E37F-443A-94E3-446E316B2659}"/>
    <dgm:cxn modelId="{61D3EFC4-F4F4-4B52-AC5E-AE3EEE7F2036}" type="presOf" srcId="{21441960-9DE8-41EF-855B-F43F34A51BF0}" destId="{33609BDB-D9A6-4DCC-ACB2-4F0CAF8DB51C}" srcOrd="0" destOrd="0" presId="urn:microsoft.com/office/officeart/2005/8/layout/pyramid2"/>
    <dgm:cxn modelId="{AC0BAE93-88F1-4C8B-8104-5B6601572518}" type="presOf" srcId="{73DBF230-9515-40C9-9D01-037304D55230}" destId="{2924911B-D620-462B-8915-E78574C3E152}" srcOrd="0" destOrd="0" presId="urn:microsoft.com/office/officeart/2005/8/layout/pyramid2"/>
    <dgm:cxn modelId="{156DEEA1-98B2-430F-BBB1-0F23835E5222}" type="presOf" srcId="{C96EB335-BC80-4449-A6BC-E848141DC635}" destId="{123DC0DA-43D6-4B01-ADFA-62288843CEA8}" srcOrd="0" destOrd="0" presId="urn:microsoft.com/office/officeart/2005/8/layout/pyramid2"/>
    <dgm:cxn modelId="{F0AAB6C3-953B-46A3-A68F-08E7F316E62F}" srcId="{6868DE25-50EB-4E01-84C6-29F885BE8665}" destId="{73DBF230-9515-40C9-9D01-037304D55230}" srcOrd="0" destOrd="0" parTransId="{8D4A64F4-F7B1-4F82-961C-DA8D85926643}" sibTransId="{64B9DEED-143C-4FF5-AFCD-CF998A447413}"/>
    <dgm:cxn modelId="{D73270BF-A33A-4409-94E0-C9F2AE18AAB4}" srcId="{6868DE25-50EB-4E01-84C6-29F885BE8665}" destId="{C96EB335-BC80-4449-A6BC-E848141DC635}" srcOrd="1" destOrd="0" parTransId="{9FA30318-5B5F-4BD5-837B-7DBD13F4DF38}" sibTransId="{680250F5-1A82-4766-96DD-D296D0245C99}"/>
    <dgm:cxn modelId="{14B1BA5A-A965-44CB-8A13-FB3B857CB697}" type="presOf" srcId="{6868DE25-50EB-4E01-84C6-29F885BE8665}" destId="{B369F562-8A5C-4EEB-9DC1-BC0DB226E870}" srcOrd="0" destOrd="0" presId="urn:microsoft.com/office/officeart/2005/8/layout/pyramid2"/>
    <dgm:cxn modelId="{AC60ED64-F4CB-49CF-BD56-1ED4AC4ABCC2}" type="presParOf" srcId="{B369F562-8A5C-4EEB-9DC1-BC0DB226E870}" destId="{28BF18BA-8779-4535-BDBA-B044A2DA444E}" srcOrd="0" destOrd="0" presId="urn:microsoft.com/office/officeart/2005/8/layout/pyramid2"/>
    <dgm:cxn modelId="{AAD1673C-5627-4905-85AF-9271EA04D848}" type="presParOf" srcId="{B369F562-8A5C-4EEB-9DC1-BC0DB226E870}" destId="{F7C7A40D-DEB4-45C5-87B2-44F9502A1570}" srcOrd="1" destOrd="0" presId="urn:microsoft.com/office/officeart/2005/8/layout/pyramid2"/>
    <dgm:cxn modelId="{6897BA17-937C-43C7-9F0F-4756E0D699EF}" type="presParOf" srcId="{F7C7A40D-DEB4-45C5-87B2-44F9502A1570}" destId="{2924911B-D620-462B-8915-E78574C3E152}" srcOrd="0" destOrd="0" presId="urn:microsoft.com/office/officeart/2005/8/layout/pyramid2"/>
    <dgm:cxn modelId="{DE2D1861-EFC4-4331-910F-C6AA3DDAF586}" type="presParOf" srcId="{F7C7A40D-DEB4-45C5-87B2-44F9502A1570}" destId="{AFD82D1B-EF9C-44EA-832B-B9FC0F4AB8DA}" srcOrd="1" destOrd="0" presId="urn:microsoft.com/office/officeart/2005/8/layout/pyramid2"/>
    <dgm:cxn modelId="{0C2BED96-DAEA-4757-A246-E2F8D429AF55}" type="presParOf" srcId="{F7C7A40D-DEB4-45C5-87B2-44F9502A1570}" destId="{123DC0DA-43D6-4B01-ADFA-62288843CEA8}" srcOrd="2" destOrd="0" presId="urn:microsoft.com/office/officeart/2005/8/layout/pyramid2"/>
    <dgm:cxn modelId="{A4B63E8E-11A1-4A85-909A-68F0FCC93A5B}" type="presParOf" srcId="{F7C7A40D-DEB4-45C5-87B2-44F9502A1570}" destId="{46A373C2-8E8D-456D-B15C-396D52EE8286}" srcOrd="3" destOrd="0" presId="urn:microsoft.com/office/officeart/2005/8/layout/pyramid2"/>
    <dgm:cxn modelId="{2668BCC2-A47A-4F30-AD57-57DDF37ED13D}" type="presParOf" srcId="{F7C7A40D-DEB4-45C5-87B2-44F9502A1570}" destId="{33609BDB-D9A6-4DCC-ACB2-4F0CAF8DB51C}" srcOrd="4" destOrd="0" presId="urn:microsoft.com/office/officeart/2005/8/layout/pyramid2"/>
    <dgm:cxn modelId="{69FCA5D1-C140-494F-969D-97561F301106}" type="presParOf" srcId="{F7C7A40D-DEB4-45C5-87B2-44F9502A1570}" destId="{C42D9FFE-6C05-4530-BEA0-0A7AC9AA954E}" srcOrd="5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9C0F3A6C-ABD1-4A43-9AED-EC62B865D2EB}">
      <dsp:nvSpPr>
        <dsp:cNvPr id="0" name=""/>
        <dsp:cNvSpPr/>
      </dsp:nvSpPr>
      <dsp:spPr>
        <a:xfrm>
          <a:off x="1494494" y="389727"/>
          <a:ext cx="2604541" cy="2604541"/>
        </a:xfrm>
        <a:prstGeom prst="blockArc">
          <a:avLst>
            <a:gd name="adj1" fmla="val 10541551"/>
            <a:gd name="adj2" fmla="val 16259335"/>
            <a:gd name="adj3" fmla="val 4637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CAB315B-ADC6-4FC8-9474-CDD3BBCBBE9A}">
      <dsp:nvSpPr>
        <dsp:cNvPr id="0" name=""/>
        <dsp:cNvSpPr/>
      </dsp:nvSpPr>
      <dsp:spPr>
        <a:xfrm>
          <a:off x="1494523" y="390106"/>
          <a:ext cx="2604541" cy="2604541"/>
        </a:xfrm>
        <a:prstGeom prst="blockArc">
          <a:avLst>
            <a:gd name="adj1" fmla="val 5340742"/>
            <a:gd name="adj2" fmla="val 10542577"/>
            <a:gd name="adj3" fmla="val 4637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C53F6A0-69F7-49A3-82CE-181466752FFB}">
      <dsp:nvSpPr>
        <dsp:cNvPr id="0" name=""/>
        <dsp:cNvSpPr/>
      </dsp:nvSpPr>
      <dsp:spPr>
        <a:xfrm>
          <a:off x="1883028" y="443881"/>
          <a:ext cx="2604541" cy="2604541"/>
        </a:xfrm>
        <a:prstGeom prst="blockArc">
          <a:avLst>
            <a:gd name="adj1" fmla="val 21126570"/>
            <a:gd name="adj2" fmla="val 6404921"/>
            <a:gd name="adj3" fmla="val 4637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88BE9D3-3893-44BC-8C66-6DFAA4275364}">
      <dsp:nvSpPr>
        <dsp:cNvPr id="0" name=""/>
        <dsp:cNvSpPr/>
      </dsp:nvSpPr>
      <dsp:spPr>
        <a:xfrm>
          <a:off x="1872895" y="338956"/>
          <a:ext cx="2604541" cy="2604541"/>
        </a:xfrm>
        <a:prstGeom prst="blockArc">
          <a:avLst>
            <a:gd name="adj1" fmla="val 15223640"/>
            <a:gd name="adj2" fmla="val 21411526"/>
            <a:gd name="adj3" fmla="val 4637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DB549F4-EEA0-4CA6-9BFE-D52951319B12}">
      <dsp:nvSpPr>
        <dsp:cNvPr id="0" name=""/>
        <dsp:cNvSpPr/>
      </dsp:nvSpPr>
      <dsp:spPr>
        <a:xfrm>
          <a:off x="2160234" y="963477"/>
          <a:ext cx="1567417" cy="1402417"/>
        </a:xfrm>
        <a:prstGeom prst="ellipse">
          <a:avLst/>
        </a:prstGeom>
        <a:solidFill>
          <a:srgbClr val="FF99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b="1" kern="1200" dirty="0" err="1" smtClean="0">
              <a:solidFill>
                <a:schemeClr val="tx1"/>
              </a:solidFill>
            </a:rPr>
            <a:t>Electrone</a:t>
          </a:r>
          <a:r>
            <a:rPr lang="en-US" sz="1200" b="1" kern="1200" dirty="0" smtClean="0">
              <a:solidFill>
                <a:schemeClr val="tx1"/>
              </a:solidFill>
            </a:rPr>
            <a:t> microscopic feature </a:t>
          </a:r>
          <a:endParaRPr lang="en-IN" sz="1200" b="1" kern="1200" dirty="0">
            <a:solidFill>
              <a:schemeClr val="tx1"/>
            </a:solidFill>
          </a:endParaRPr>
        </a:p>
      </dsp:txBody>
      <dsp:txXfrm>
        <a:off x="2160234" y="963477"/>
        <a:ext cx="1567417" cy="1402417"/>
      </dsp:txXfrm>
    </dsp:sp>
    <dsp:sp modelId="{E3D4BACB-1117-45A9-A995-FB02B15960C5}">
      <dsp:nvSpPr>
        <dsp:cNvPr id="0" name=""/>
        <dsp:cNvSpPr/>
      </dsp:nvSpPr>
      <dsp:spPr>
        <a:xfrm>
          <a:off x="2170644" y="723"/>
          <a:ext cx="1296151" cy="838780"/>
        </a:xfrm>
        <a:prstGeom prst="ellipse">
          <a:avLst/>
        </a:prstGeom>
        <a:solidFill>
          <a:srgbClr val="FF66CC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dirty="0" smtClean="0">
              <a:solidFill>
                <a:schemeClr val="tx1"/>
              </a:solidFill>
            </a:rPr>
            <a:t>Bacterial zone</a:t>
          </a:r>
          <a:endParaRPr lang="en-IN" sz="1400" b="1" kern="1200" dirty="0">
            <a:solidFill>
              <a:schemeClr val="tx1"/>
            </a:solidFill>
          </a:endParaRPr>
        </a:p>
      </dsp:txBody>
      <dsp:txXfrm>
        <a:off x="2170644" y="723"/>
        <a:ext cx="1296151" cy="838780"/>
      </dsp:txXfrm>
    </dsp:sp>
    <dsp:sp modelId="{A92A0F60-8105-4B59-A625-184D825007AE}">
      <dsp:nvSpPr>
        <dsp:cNvPr id="0" name=""/>
        <dsp:cNvSpPr/>
      </dsp:nvSpPr>
      <dsp:spPr>
        <a:xfrm>
          <a:off x="3695841" y="1107503"/>
          <a:ext cx="1498976" cy="928035"/>
        </a:xfrm>
        <a:prstGeom prst="ellipse">
          <a:avLst/>
        </a:prstGeom>
        <a:solidFill>
          <a:srgbClr val="FF66CC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b="1" kern="1200" dirty="0" err="1" smtClean="0">
              <a:solidFill>
                <a:schemeClr val="tx1"/>
              </a:solidFill>
            </a:rPr>
            <a:t>Neutrophilic</a:t>
          </a:r>
          <a:r>
            <a:rPr lang="en-US" sz="1200" b="1" kern="1200" dirty="0" smtClean="0">
              <a:solidFill>
                <a:schemeClr val="tx1"/>
              </a:solidFill>
            </a:rPr>
            <a:t> zone</a:t>
          </a:r>
          <a:endParaRPr lang="en-IN" sz="1200" b="1" kern="1200" dirty="0">
            <a:solidFill>
              <a:schemeClr val="tx1"/>
            </a:solidFill>
          </a:endParaRPr>
        </a:p>
      </dsp:txBody>
      <dsp:txXfrm>
        <a:off x="3695841" y="1107503"/>
        <a:ext cx="1498976" cy="928035"/>
      </dsp:txXfrm>
    </dsp:sp>
    <dsp:sp modelId="{9847CC8E-60B4-4566-A0D2-6D45BED9C281}">
      <dsp:nvSpPr>
        <dsp:cNvPr id="0" name=""/>
        <dsp:cNvSpPr/>
      </dsp:nvSpPr>
      <dsp:spPr>
        <a:xfrm>
          <a:off x="2152283" y="2544872"/>
          <a:ext cx="1332872" cy="838780"/>
        </a:xfrm>
        <a:prstGeom prst="ellipse">
          <a:avLst/>
        </a:prstGeom>
        <a:solidFill>
          <a:srgbClr val="FF66CC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b="1" kern="1200" dirty="0" smtClean="0">
              <a:solidFill>
                <a:schemeClr val="tx1"/>
              </a:solidFill>
            </a:rPr>
            <a:t>Necrotic zone</a:t>
          </a:r>
          <a:endParaRPr lang="en-IN" sz="1200" b="1" kern="1200" dirty="0">
            <a:solidFill>
              <a:schemeClr val="tx1"/>
            </a:solidFill>
          </a:endParaRPr>
        </a:p>
      </dsp:txBody>
      <dsp:txXfrm>
        <a:off x="2152283" y="2544872"/>
        <a:ext cx="1332872" cy="838780"/>
      </dsp:txXfrm>
    </dsp:sp>
    <dsp:sp modelId="{7BF41227-4DAC-4937-B803-39370CAAA4F0}">
      <dsp:nvSpPr>
        <dsp:cNvPr id="0" name=""/>
        <dsp:cNvSpPr/>
      </dsp:nvSpPr>
      <dsp:spPr>
        <a:xfrm>
          <a:off x="901995" y="1251519"/>
          <a:ext cx="1252576" cy="1072045"/>
        </a:xfrm>
        <a:prstGeom prst="ellipse">
          <a:avLst/>
        </a:prstGeom>
        <a:solidFill>
          <a:srgbClr val="FF66CC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b="1" i="0" kern="1200" dirty="0" err="1" smtClean="0">
              <a:solidFill>
                <a:schemeClr val="tx1"/>
              </a:solidFill>
            </a:rPr>
            <a:t>Spirochetal</a:t>
          </a:r>
          <a:r>
            <a:rPr lang="en-US" sz="1200" b="1" i="0" kern="1200" dirty="0" smtClean="0">
              <a:solidFill>
                <a:schemeClr val="tx1"/>
              </a:solidFill>
            </a:rPr>
            <a:t> zone</a:t>
          </a:r>
          <a:endParaRPr lang="en-IN" sz="1200" b="1" i="0" kern="1200" dirty="0">
            <a:solidFill>
              <a:schemeClr val="tx1"/>
            </a:solidFill>
          </a:endParaRPr>
        </a:p>
      </dsp:txBody>
      <dsp:txXfrm>
        <a:off x="901995" y="1251519"/>
        <a:ext cx="1252576" cy="1072045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28BF18BA-8779-4535-BDBA-B044A2DA444E}">
      <dsp:nvSpPr>
        <dsp:cNvPr id="0" name=""/>
        <dsp:cNvSpPr/>
      </dsp:nvSpPr>
      <dsp:spPr>
        <a:xfrm>
          <a:off x="677835" y="0"/>
          <a:ext cx="2536056" cy="2536056"/>
        </a:xfrm>
        <a:prstGeom prst="triangl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924911B-D620-462B-8915-E78574C3E152}">
      <dsp:nvSpPr>
        <dsp:cNvPr id="0" name=""/>
        <dsp:cNvSpPr/>
      </dsp:nvSpPr>
      <dsp:spPr>
        <a:xfrm>
          <a:off x="1945863" y="254967"/>
          <a:ext cx="1648436" cy="600332"/>
        </a:xfrm>
        <a:prstGeom prst="roundRect">
          <a:avLst/>
        </a:prstGeom>
        <a:solidFill>
          <a:srgbClr val="00FFCC">
            <a:alpha val="90000"/>
          </a:srgb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500" kern="1200" dirty="0" smtClean="0"/>
            <a:t>1</a:t>
          </a:r>
          <a:r>
            <a:rPr lang="en-US" sz="2500" kern="1200" baseline="30000" dirty="0" smtClean="0"/>
            <a:t>st</a:t>
          </a:r>
          <a:r>
            <a:rPr lang="en-US" sz="2500" kern="1200" dirty="0" smtClean="0"/>
            <a:t> visit</a:t>
          </a:r>
          <a:endParaRPr lang="en-IN" sz="2500" kern="1200" dirty="0"/>
        </a:p>
      </dsp:txBody>
      <dsp:txXfrm>
        <a:off x="1945863" y="254967"/>
        <a:ext cx="1648436" cy="600332"/>
      </dsp:txXfrm>
    </dsp:sp>
    <dsp:sp modelId="{123DC0DA-43D6-4B01-ADFA-62288843CEA8}">
      <dsp:nvSpPr>
        <dsp:cNvPr id="0" name=""/>
        <dsp:cNvSpPr/>
      </dsp:nvSpPr>
      <dsp:spPr>
        <a:xfrm>
          <a:off x="1945863" y="930341"/>
          <a:ext cx="1648436" cy="600332"/>
        </a:xfrm>
        <a:prstGeom prst="roundRect">
          <a:avLst/>
        </a:prstGeom>
        <a:solidFill>
          <a:srgbClr val="00FFCC">
            <a:alpha val="90000"/>
          </a:srgb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500" kern="1200" dirty="0" smtClean="0"/>
            <a:t>2</a:t>
          </a:r>
          <a:r>
            <a:rPr lang="en-US" sz="2500" kern="1200" baseline="30000" dirty="0" smtClean="0"/>
            <a:t>nd</a:t>
          </a:r>
          <a:r>
            <a:rPr lang="en-US" sz="2500" kern="1200" dirty="0" smtClean="0"/>
            <a:t> visit</a:t>
          </a:r>
          <a:endParaRPr lang="en-IN" sz="2500" kern="1200" dirty="0"/>
        </a:p>
      </dsp:txBody>
      <dsp:txXfrm>
        <a:off x="1945863" y="930341"/>
        <a:ext cx="1648436" cy="600332"/>
      </dsp:txXfrm>
    </dsp:sp>
    <dsp:sp modelId="{33609BDB-D9A6-4DCC-ACB2-4F0CAF8DB51C}">
      <dsp:nvSpPr>
        <dsp:cNvPr id="0" name=""/>
        <dsp:cNvSpPr/>
      </dsp:nvSpPr>
      <dsp:spPr>
        <a:xfrm>
          <a:off x="1945863" y="1605714"/>
          <a:ext cx="1648436" cy="600332"/>
        </a:xfrm>
        <a:prstGeom prst="roundRect">
          <a:avLst/>
        </a:prstGeom>
        <a:solidFill>
          <a:srgbClr val="00FFCC">
            <a:alpha val="90000"/>
          </a:srgb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500" kern="1200" dirty="0" smtClean="0"/>
            <a:t>3</a:t>
          </a:r>
          <a:r>
            <a:rPr lang="en-US" sz="2500" kern="1200" baseline="30000" dirty="0" smtClean="0"/>
            <a:t>rd</a:t>
          </a:r>
          <a:r>
            <a:rPr lang="en-US" sz="2500" kern="1200" dirty="0" smtClean="0"/>
            <a:t> visit </a:t>
          </a:r>
          <a:endParaRPr lang="en-IN" sz="2500" kern="1200" dirty="0"/>
        </a:p>
      </dsp:txBody>
      <dsp:txXfrm>
        <a:off x="1945863" y="1605714"/>
        <a:ext cx="1648436" cy="60033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6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connRout" val="curve"/>
                    <dgm:param type="begPts" val="ctr"/>
                    <dgm:param type="endPts" val="ctr"/>
                    <dgm:param type="begSty" val="noArr"/>
                    <dgm:param type="endSty" val="noArr"/>
                    <dgm:param type="dstNode" val="node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connRout" val="longCurve"/>
                    <dgm:param type="begPts" val="bCtr"/>
                    <dgm:param type="endPts" val="tCtr"/>
                    <dgm:param type="begSty" val="noArr"/>
                    <dgm:param type="endSty" val="noArr"/>
                    <dgm:param type="srcNode" val="dummyConnPt"/>
                    <dgm:param type="dstNode" val="dummyConnPt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7C0B455-46EB-44D6-8496-BCCBE607B967}" type="datetimeFigureOut">
              <a:rPr lang="en-IN" smtClean="0"/>
              <a:pPr/>
              <a:t>26-07-2016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BF0372D-2F88-484E-856F-EAD4504649AF}" type="slidenum">
              <a:rPr lang="en-IN" smtClean="0"/>
              <a:pPr/>
              <a:t>‹#›</a:t>
            </a:fld>
            <a:endParaRPr lang="en-I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DC5CE2-04FF-40FC-BE14-78E0AB0FEBDF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DC5CE2-04FF-40FC-BE14-78E0AB0FEBDF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DC5CE2-04FF-40FC-BE14-78E0AB0FEBDF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DC5CE2-04FF-40FC-BE14-78E0AB0FEBDF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DC5CE2-04FF-40FC-BE14-78E0AB0FEBDF}" type="slidenum">
              <a:rPr lang="en-US" smtClean="0"/>
              <a:pPr/>
              <a:t>19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DC5CE2-04FF-40FC-BE14-78E0AB0FEBDF}" type="slidenum">
              <a:rPr lang="en-US" smtClean="0"/>
              <a:pPr/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DC5CE2-04FF-40FC-BE14-78E0AB0FEBDF}" type="slidenum">
              <a:rPr lang="en-US" smtClean="0"/>
              <a:pPr/>
              <a:t>21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DC5CE2-04FF-40FC-BE14-78E0AB0FEBDF}" type="slidenum">
              <a:rPr lang="en-US" smtClean="0"/>
              <a:pPr/>
              <a:t>24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4FE44-3568-4B33-954A-57C04A29132D}" type="datetimeFigureOut">
              <a:rPr lang="en-IN" smtClean="0"/>
              <a:pPr/>
              <a:t>26-07-2016</a:t>
            </a:fld>
            <a:endParaRPr lang="en-IN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E1020-53E7-4D9F-8E4C-40A3B4EDFF60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4FE44-3568-4B33-954A-57C04A29132D}" type="datetimeFigureOut">
              <a:rPr lang="en-IN" smtClean="0"/>
              <a:pPr/>
              <a:t>26-07-2016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E1020-53E7-4D9F-8E4C-40A3B4EDFF60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4FE44-3568-4B33-954A-57C04A29132D}" type="datetimeFigureOut">
              <a:rPr lang="en-IN" smtClean="0"/>
              <a:pPr/>
              <a:t>26-07-2016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E1020-53E7-4D9F-8E4C-40A3B4EDFF60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4FE44-3568-4B33-954A-57C04A29132D}" type="datetimeFigureOut">
              <a:rPr lang="en-IN" smtClean="0"/>
              <a:pPr/>
              <a:t>26-07-2016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E1020-53E7-4D9F-8E4C-40A3B4EDFF60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4FE44-3568-4B33-954A-57C04A29132D}" type="datetimeFigureOut">
              <a:rPr lang="en-IN" smtClean="0"/>
              <a:pPr/>
              <a:t>26-07-2016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E1020-53E7-4D9F-8E4C-40A3B4EDFF60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4FE44-3568-4B33-954A-57C04A29132D}" type="datetimeFigureOut">
              <a:rPr lang="en-IN" smtClean="0"/>
              <a:pPr/>
              <a:t>26-07-2016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E1020-53E7-4D9F-8E4C-40A3B4EDFF60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4FE44-3568-4B33-954A-57C04A29132D}" type="datetimeFigureOut">
              <a:rPr lang="en-IN" smtClean="0"/>
              <a:pPr/>
              <a:t>26-07-2016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E1020-53E7-4D9F-8E4C-40A3B4EDFF60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4FE44-3568-4B33-954A-57C04A29132D}" type="datetimeFigureOut">
              <a:rPr lang="en-IN" smtClean="0"/>
              <a:pPr/>
              <a:t>26-07-2016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E1020-53E7-4D9F-8E4C-40A3B4EDFF60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4FE44-3568-4B33-954A-57C04A29132D}" type="datetimeFigureOut">
              <a:rPr lang="en-IN" smtClean="0"/>
              <a:pPr/>
              <a:t>26-07-2016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E1020-53E7-4D9F-8E4C-40A3B4EDFF60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4FE44-3568-4B33-954A-57C04A29132D}" type="datetimeFigureOut">
              <a:rPr lang="en-IN" smtClean="0"/>
              <a:pPr/>
              <a:t>26-07-2016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E1020-53E7-4D9F-8E4C-40A3B4EDFF60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4FE44-3568-4B33-954A-57C04A29132D}" type="datetimeFigureOut">
              <a:rPr lang="en-IN" smtClean="0"/>
              <a:pPr/>
              <a:t>26-07-2016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4BBE1020-53E7-4D9F-8E4C-40A3B4EDFF60}" type="slidenum">
              <a:rPr lang="en-IN" smtClean="0"/>
              <a:pPr/>
              <a:t>‹#›</a:t>
            </a:fld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FBE4FE44-3568-4B33-954A-57C04A29132D}" type="datetimeFigureOut">
              <a:rPr lang="en-IN" smtClean="0"/>
              <a:pPr/>
              <a:t>26-07-2016</a:t>
            </a:fld>
            <a:endParaRPr lang="en-IN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4BBE1020-53E7-4D9F-8E4C-40A3B4EDFF60}" type="slidenum">
              <a:rPr lang="en-IN" smtClean="0"/>
              <a:pPr/>
              <a:t>‹#›</a:t>
            </a:fld>
            <a:endParaRPr lang="en-IN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Acute gingival condition</a:t>
            </a:r>
            <a:endParaRPr lang="en-IN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600" y="3501008"/>
            <a:ext cx="7740352" cy="1752600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rgbClr val="FFFF00"/>
                </a:solidFill>
              </a:rPr>
              <a:t>ANUG </a:t>
            </a:r>
          </a:p>
          <a:p>
            <a:r>
              <a:rPr lang="en-US" b="1" dirty="0" smtClean="0">
                <a:solidFill>
                  <a:srgbClr val="FFFF00"/>
                </a:solidFill>
              </a:rPr>
              <a:t>PRIMARY HERPETIC GINGIVOSTOMATITIS</a:t>
            </a:r>
          </a:p>
          <a:p>
            <a:r>
              <a:rPr lang="en-US" b="1" dirty="0" smtClean="0">
                <a:solidFill>
                  <a:srgbClr val="FFFF00"/>
                </a:solidFill>
              </a:rPr>
              <a:t>PERICORONITIS</a:t>
            </a:r>
            <a:endParaRPr lang="en-IN" b="1" dirty="0">
              <a:solidFill>
                <a:srgbClr val="FFFF00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457200"/>
            <a:ext cx="8735888" cy="5348064"/>
          </a:xfrm>
        </p:spPr>
        <p:txBody>
          <a:bodyPr>
            <a:noAutofit/>
          </a:bodyPr>
          <a:lstStyle/>
          <a:p>
            <a:pPr algn="just">
              <a:buClrTx/>
              <a:buFont typeface="Wingdings" pitchFamily="2" charset="2"/>
              <a:buChar char="§"/>
            </a:pPr>
            <a:r>
              <a:rPr lang="en-US" sz="3200" b="1" dirty="0" smtClean="0">
                <a:solidFill>
                  <a:srgbClr val="FF0000"/>
                </a:solidFill>
              </a:rPr>
              <a:t>Nutritional deficiency</a:t>
            </a:r>
          </a:p>
          <a:p>
            <a:pPr algn="just">
              <a:buClrTx/>
              <a:buFont typeface="Wingdings" pitchFamily="2" charset="2"/>
              <a:buChar char="§"/>
            </a:pPr>
            <a:endParaRPr lang="en-US" sz="2400" b="1" dirty="0" smtClean="0"/>
          </a:p>
          <a:p>
            <a:pPr algn="just">
              <a:lnSpc>
                <a:spcPct val="200000"/>
              </a:lnSpc>
              <a:buClrTx/>
              <a:buFont typeface="Wingdings" pitchFamily="2" charset="2"/>
              <a:buChar char="§"/>
            </a:pPr>
            <a:r>
              <a:rPr lang="en-US" sz="2400" dirty="0" smtClean="0"/>
              <a:t>Malnutrition and under-nutrition, particularly vitamin deficiencies such as </a:t>
            </a:r>
            <a:r>
              <a:rPr lang="en-US" sz="2400" b="1" dirty="0" smtClean="0">
                <a:solidFill>
                  <a:schemeClr val="accent1">
                    <a:lumMod val="75000"/>
                  </a:schemeClr>
                </a:solidFill>
              </a:rPr>
              <a:t>ascorbic acid.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381000"/>
            <a:ext cx="8735888" cy="6096000"/>
          </a:xfrm>
        </p:spPr>
        <p:txBody>
          <a:bodyPr>
            <a:noAutofit/>
          </a:bodyPr>
          <a:lstStyle/>
          <a:p>
            <a:pPr algn="just">
              <a:buNone/>
            </a:pPr>
            <a:r>
              <a:rPr lang="en-US" sz="3200" b="1" dirty="0" smtClean="0">
                <a:solidFill>
                  <a:srgbClr val="FF0000"/>
                </a:solidFill>
              </a:rPr>
              <a:t>Systemic diseases</a:t>
            </a:r>
          </a:p>
          <a:p>
            <a:pPr algn="just">
              <a:buNone/>
            </a:pPr>
            <a:endParaRPr lang="en-US" sz="2800" b="1" dirty="0" smtClean="0"/>
          </a:p>
          <a:p>
            <a:pPr algn="just"/>
            <a:endParaRPr lang="en-US" sz="2400" dirty="0" smtClean="0"/>
          </a:p>
          <a:p>
            <a:pPr algn="just"/>
            <a:r>
              <a:rPr lang="en-US" sz="2400" dirty="0" smtClean="0"/>
              <a:t>Malignancy, SLE, von </a:t>
            </a:r>
            <a:r>
              <a:rPr lang="en-US" sz="2400" dirty="0" err="1" smtClean="0"/>
              <a:t>Willebrand’s</a:t>
            </a:r>
            <a:r>
              <a:rPr lang="en-US" sz="2400" dirty="0" smtClean="0"/>
              <a:t> disease, drug-induced </a:t>
            </a:r>
            <a:r>
              <a:rPr lang="en-US" sz="2400" dirty="0" err="1" smtClean="0"/>
              <a:t>agranulocytosis</a:t>
            </a:r>
            <a:r>
              <a:rPr lang="en-US" sz="2400" dirty="0" smtClean="0"/>
              <a:t>,  AIDS.</a:t>
            </a:r>
          </a:p>
          <a:p>
            <a:pPr algn="just"/>
            <a:endParaRPr lang="en-US" sz="2400" dirty="0" smtClean="0"/>
          </a:p>
          <a:p>
            <a:pPr algn="just"/>
            <a:r>
              <a:rPr lang="en-US" sz="2400" dirty="0" smtClean="0"/>
              <a:t>Cytomegalovirus infection.</a:t>
            </a:r>
          </a:p>
          <a:p>
            <a:pPr algn="just"/>
            <a:endParaRPr lang="en-US" sz="2400" dirty="0" smtClean="0"/>
          </a:p>
          <a:p>
            <a:pPr algn="just">
              <a:buNone/>
            </a:pP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332656"/>
            <a:ext cx="7848872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3600" b="1" dirty="0" smtClean="0">
                <a:solidFill>
                  <a:srgbClr val="FF0000"/>
                </a:solidFill>
              </a:rPr>
              <a:t>                Clinical features</a:t>
            </a:r>
          </a:p>
          <a:p>
            <a:endParaRPr lang="en-IN" sz="2400" b="1" dirty="0" smtClean="0"/>
          </a:p>
          <a:p>
            <a:r>
              <a:rPr lang="en-IN" sz="2400" b="1" dirty="0" smtClean="0"/>
              <a:t>Oral sign</a:t>
            </a:r>
          </a:p>
          <a:p>
            <a:endParaRPr lang="en-IN" sz="2400" dirty="0" smtClean="0"/>
          </a:p>
          <a:p>
            <a:r>
              <a:rPr lang="en-IN" sz="2400" dirty="0"/>
              <a:t>	</a:t>
            </a:r>
          </a:p>
        </p:txBody>
      </p:sp>
      <p:sp>
        <p:nvSpPr>
          <p:cNvPr id="3" name="Rectangle 2"/>
          <p:cNvSpPr/>
          <p:nvPr/>
        </p:nvSpPr>
        <p:spPr>
          <a:xfrm>
            <a:off x="0" y="1916832"/>
            <a:ext cx="5400600" cy="452431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IN" sz="3200" dirty="0" smtClean="0"/>
              <a:t>Gingival tenderness</a:t>
            </a:r>
          </a:p>
          <a:p>
            <a:pPr marL="514350" indent="-514350">
              <a:buFont typeface="+mj-lt"/>
              <a:buAutoNum type="arabicPeriod"/>
            </a:pPr>
            <a:r>
              <a:rPr lang="en-IN" sz="3200" dirty="0" smtClean="0"/>
              <a:t>Spontaneous </a:t>
            </a:r>
            <a:r>
              <a:rPr lang="en-IN" sz="3200" dirty="0" err="1" smtClean="0"/>
              <a:t>hemorrhage</a:t>
            </a:r>
            <a:r>
              <a:rPr lang="en-IN" sz="3200" dirty="0" smtClean="0"/>
              <a:t> </a:t>
            </a:r>
          </a:p>
          <a:p>
            <a:pPr marL="514350" indent="-514350">
              <a:buFont typeface="+mj-lt"/>
              <a:buAutoNum type="arabicPeriod"/>
            </a:pPr>
            <a:r>
              <a:rPr lang="en-IN" sz="3200" dirty="0" smtClean="0"/>
              <a:t>Foetor ex ore</a:t>
            </a:r>
          </a:p>
          <a:p>
            <a:pPr marL="514350" indent="-514350">
              <a:buFont typeface="+mj-lt"/>
              <a:buAutoNum type="arabicPeriod"/>
            </a:pPr>
            <a:r>
              <a:rPr lang="en-IN" sz="3200" dirty="0" err="1" smtClean="0"/>
              <a:t>Pseudomembrane</a:t>
            </a:r>
            <a:r>
              <a:rPr lang="en-IN" sz="3200" dirty="0" smtClean="0"/>
              <a:t> </a:t>
            </a:r>
          </a:p>
          <a:p>
            <a:pPr marL="514350" indent="-514350">
              <a:buFont typeface="+mj-lt"/>
              <a:buAutoNum type="arabicPeriod"/>
            </a:pPr>
            <a:r>
              <a:rPr lang="en-IN" sz="3200" dirty="0" err="1" smtClean="0"/>
              <a:t>Interdental</a:t>
            </a:r>
            <a:r>
              <a:rPr lang="en-IN" sz="3200" dirty="0" smtClean="0"/>
              <a:t> gingival  necrosis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dirty="0" smtClean="0"/>
              <a:t>Increased salivation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dirty="0" err="1" smtClean="0"/>
              <a:t>Metalic</a:t>
            </a:r>
            <a:r>
              <a:rPr lang="en-US" sz="3200" dirty="0" smtClean="0"/>
              <a:t> taste</a:t>
            </a:r>
          </a:p>
          <a:p>
            <a:pPr marL="514350" indent="-514350">
              <a:buFont typeface="+mj-lt"/>
              <a:buAutoNum type="arabicPeriod"/>
            </a:pPr>
            <a:endParaRPr lang="en-IN" sz="3200" dirty="0"/>
          </a:p>
        </p:txBody>
      </p:sp>
      <p:sp>
        <p:nvSpPr>
          <p:cNvPr id="4" name="TextBox 3"/>
          <p:cNvSpPr txBox="1"/>
          <p:nvPr/>
        </p:nvSpPr>
        <p:spPr>
          <a:xfrm>
            <a:off x="5530895" y="836712"/>
            <a:ext cx="361310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/>
              <a:t>Extra oral sign and symptom</a:t>
            </a:r>
            <a:endParaRPr lang="en-IN" sz="20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5508104" y="1556792"/>
            <a:ext cx="3284617" cy="156966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sz="2400" dirty="0" err="1" smtClean="0"/>
              <a:t>Lymphadenopathy</a:t>
            </a:r>
            <a:endParaRPr lang="en-US" sz="2400" dirty="0" smtClean="0"/>
          </a:p>
          <a:p>
            <a:pPr marL="457200" indent="-457200">
              <a:buFont typeface="+mj-lt"/>
              <a:buAutoNum type="arabicPeriod"/>
            </a:pPr>
            <a:r>
              <a:rPr lang="en-US" sz="2400" dirty="0" smtClean="0"/>
              <a:t>Fever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 smtClean="0"/>
              <a:t>Increased pulse rate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 smtClean="0"/>
              <a:t>Loss of appetite</a:t>
            </a:r>
            <a:endParaRPr lang="en-IN" sz="2400" dirty="0"/>
          </a:p>
        </p:txBody>
      </p:sp>
      <p:pic>
        <p:nvPicPr>
          <p:cNvPr id="7" name="Picture 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57800" y="4005064"/>
            <a:ext cx="3886200" cy="24149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9" name="Straight Arrow Connector 8"/>
          <p:cNvCxnSpPr/>
          <p:nvPr/>
        </p:nvCxnSpPr>
        <p:spPr>
          <a:xfrm>
            <a:off x="3419872" y="4365104"/>
            <a:ext cx="3240360" cy="648072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>
            <a:spLocks/>
          </p:cNvSpPr>
          <p:nvPr/>
        </p:nvSpPr>
        <p:spPr>
          <a:xfrm>
            <a:off x="251520" y="260648"/>
            <a:ext cx="8712968" cy="617220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539496" marR="0" lvl="0" indent="-457200" algn="just" defTabSz="914400" rtl="0" eaLnBrk="1" fontAlgn="auto" latinLnBrk="0" hangingPunct="1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sz="3200" b="1" i="0" u="sng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Horning and Cohen : 7 stages</a:t>
            </a:r>
          </a:p>
          <a:p>
            <a:pPr marL="539496" marR="0" lvl="0" indent="-457200" algn="just" defTabSz="914400" rtl="0" eaLnBrk="1" fontAlgn="auto" latinLnBrk="0" hangingPunct="1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Stage 1 : Necrosis of tip of </a:t>
            </a:r>
            <a:r>
              <a:rPr kumimoji="0" lang="en-US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interdental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papilla.</a:t>
            </a:r>
          </a:p>
          <a:p>
            <a:pPr marL="539496" marR="0" lvl="0" indent="-457200" algn="just" defTabSz="914400" rtl="0" eaLnBrk="1" fontAlgn="auto" latinLnBrk="0" hangingPunct="1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Stage 2 : Necrosis of the entire papilla.</a:t>
            </a:r>
          </a:p>
          <a:p>
            <a:pPr marL="539496" marR="0" lvl="0" indent="-457200" algn="just" defTabSz="914400" rtl="0" eaLnBrk="1" fontAlgn="auto" latinLnBrk="0" hangingPunct="1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Stage 3 : Necrosis extending to the gingival margin.</a:t>
            </a:r>
          </a:p>
          <a:p>
            <a:pPr marL="539496" marR="0" lvl="0" indent="-457200" algn="just" defTabSz="914400" rtl="0" eaLnBrk="1" fontAlgn="auto" latinLnBrk="0" hangingPunct="1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Stage 4 : Necrosis also extending to the attached gingiva.</a:t>
            </a:r>
          </a:p>
          <a:p>
            <a:pPr marL="539496" marR="0" lvl="0" indent="-457200" algn="just" defTabSz="914400" rtl="0" eaLnBrk="1" fontAlgn="auto" latinLnBrk="0" hangingPunct="1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Stage 5 : Necrosis extending into </a:t>
            </a:r>
            <a:r>
              <a:rPr kumimoji="0" lang="en-US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buccal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or labial mucosa.</a:t>
            </a:r>
          </a:p>
          <a:p>
            <a:pPr marL="539496" marR="0" lvl="0" indent="-457200" algn="just" defTabSz="914400" rtl="0" eaLnBrk="1" fontAlgn="auto" latinLnBrk="0" hangingPunct="1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Stage 6 : Necrosis exposing </a:t>
            </a:r>
            <a:r>
              <a:rPr kumimoji="0" lang="en-US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alv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 bone.</a:t>
            </a:r>
          </a:p>
          <a:p>
            <a:pPr marL="539496" marR="0" lvl="0" indent="-457200" algn="just" defTabSz="914400" rtl="0" eaLnBrk="1" fontAlgn="auto" latinLnBrk="0" hangingPunct="1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Stage 7 : Necrosis perforating skin of cheek.</a:t>
            </a:r>
          </a:p>
          <a:p>
            <a:pPr marL="539496" marR="0" lvl="0" indent="-457200" algn="just" defTabSz="914400" rtl="0" eaLnBrk="1" fontAlgn="auto" latinLnBrk="0" hangingPunct="1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endParaRPr kumimoji="0" lang="en-US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cxnSp>
        <p:nvCxnSpPr>
          <p:cNvPr id="5" name="Straight Arrow Connector 4"/>
          <p:cNvCxnSpPr/>
          <p:nvPr/>
        </p:nvCxnSpPr>
        <p:spPr>
          <a:xfrm flipV="1">
            <a:off x="6732240" y="1268760"/>
            <a:ext cx="441314" cy="79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7452142" y="1052736"/>
            <a:ext cx="122431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NUG</a:t>
            </a:r>
            <a:endParaRPr lang="en-US" sz="2400" dirty="0"/>
          </a:p>
        </p:txBody>
      </p:sp>
      <p:sp>
        <p:nvSpPr>
          <p:cNvPr id="7" name="TextBox 6"/>
          <p:cNvSpPr txBox="1"/>
          <p:nvPr/>
        </p:nvSpPr>
        <p:spPr>
          <a:xfrm>
            <a:off x="7378205" y="1556792"/>
            <a:ext cx="129825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NUG / NUP</a:t>
            </a:r>
            <a:endParaRPr lang="en-US" sz="2400" dirty="0"/>
          </a:p>
        </p:txBody>
      </p:sp>
      <p:sp>
        <p:nvSpPr>
          <p:cNvPr id="8" name="TextBox 7"/>
          <p:cNvSpPr txBox="1"/>
          <p:nvPr/>
        </p:nvSpPr>
        <p:spPr>
          <a:xfrm>
            <a:off x="8141747" y="2775248"/>
            <a:ext cx="100225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NUP</a:t>
            </a:r>
            <a:endParaRPr lang="en-US" sz="2400" dirty="0"/>
          </a:p>
        </p:txBody>
      </p:sp>
      <p:cxnSp>
        <p:nvCxnSpPr>
          <p:cNvPr id="9" name="Straight Arrow Connector 8"/>
          <p:cNvCxnSpPr/>
          <p:nvPr/>
        </p:nvCxnSpPr>
        <p:spPr>
          <a:xfrm>
            <a:off x="7391400" y="2636912"/>
            <a:ext cx="685800" cy="152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 flipV="1">
            <a:off x="7924800" y="3156248"/>
            <a:ext cx="228600" cy="762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8352753" y="4005064"/>
            <a:ext cx="68374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NS</a:t>
            </a:r>
            <a:endParaRPr lang="en-US" sz="2400" dirty="0"/>
          </a:p>
        </p:txBody>
      </p:sp>
      <p:cxnSp>
        <p:nvCxnSpPr>
          <p:cNvPr id="12" name="Straight Arrow Connector 11"/>
          <p:cNvCxnSpPr/>
          <p:nvPr/>
        </p:nvCxnSpPr>
        <p:spPr>
          <a:xfrm flipV="1">
            <a:off x="6660232" y="4221088"/>
            <a:ext cx="1588731" cy="79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>
            <a:off x="8001000" y="3789040"/>
            <a:ext cx="228600" cy="152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7501696" y="4680248"/>
            <a:ext cx="11747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NOMA</a:t>
            </a:r>
            <a:endParaRPr lang="en-US" sz="2400" dirty="0"/>
          </a:p>
        </p:txBody>
      </p:sp>
      <p:cxnSp>
        <p:nvCxnSpPr>
          <p:cNvPr id="15" name="Straight Arrow Connector 14"/>
          <p:cNvCxnSpPr/>
          <p:nvPr/>
        </p:nvCxnSpPr>
        <p:spPr>
          <a:xfrm flipV="1">
            <a:off x="6444208" y="5012384"/>
            <a:ext cx="970891" cy="79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 flipV="1">
            <a:off x="6179846" y="1844032"/>
            <a:ext cx="1059154" cy="79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88640"/>
            <a:ext cx="8712968" cy="6408712"/>
          </a:xfrm>
        </p:spPr>
        <p:txBody>
          <a:bodyPr>
            <a:noAutofit/>
          </a:bodyPr>
          <a:lstStyle/>
          <a:p>
            <a:r>
              <a:rPr lang="en-US" sz="3200" b="1" dirty="0" smtClean="0">
                <a:solidFill>
                  <a:srgbClr val="FF0000"/>
                </a:solidFill>
              </a:rPr>
              <a:t>electron microscopic investigation</a:t>
            </a:r>
          </a:p>
          <a:p>
            <a:pPr>
              <a:buNone/>
            </a:pPr>
            <a:r>
              <a:rPr lang="en-US" sz="3200" b="1" dirty="0" smtClean="0">
                <a:solidFill>
                  <a:srgbClr val="FF0000"/>
                </a:solidFill>
              </a:rPr>
              <a:t> </a:t>
            </a:r>
            <a:r>
              <a:rPr lang="en-US" sz="2400" dirty="0" smtClean="0">
                <a:solidFill>
                  <a:srgbClr val="00B0F0"/>
                </a:solidFill>
              </a:rPr>
              <a:t>four zones</a:t>
            </a:r>
            <a:r>
              <a:rPr lang="en-US" sz="2400" dirty="0" smtClean="0">
                <a:solidFill>
                  <a:srgbClr val="00B0F0"/>
                </a:solidFill>
              </a:rPr>
              <a:t>–</a:t>
            </a:r>
            <a:endParaRPr lang="en-US" sz="2400" dirty="0" smtClean="0"/>
          </a:p>
          <a:p>
            <a:pPr marL="539496" indent="-457200">
              <a:lnSpc>
                <a:spcPct val="150000"/>
              </a:lnSpc>
              <a:buFont typeface="+mj-lt"/>
              <a:buAutoNum type="arabicPeriod"/>
            </a:pPr>
            <a:r>
              <a:rPr lang="en-US" sz="2400" b="1" dirty="0" smtClean="0">
                <a:solidFill>
                  <a:srgbClr val="C00000"/>
                </a:solidFill>
              </a:rPr>
              <a:t>Bacterial zone </a:t>
            </a:r>
            <a:r>
              <a:rPr lang="en-US" sz="2400" b="1" dirty="0" smtClean="0"/>
              <a:t>: </a:t>
            </a:r>
            <a:r>
              <a:rPr lang="en-US" sz="2400" dirty="0" smtClean="0"/>
              <a:t>Composed of a </a:t>
            </a:r>
            <a:r>
              <a:rPr lang="en-US" sz="2400" dirty="0" smtClean="0">
                <a:solidFill>
                  <a:srgbClr val="00FF00"/>
                </a:solidFill>
              </a:rPr>
              <a:t>large mass of </a:t>
            </a:r>
            <a:r>
              <a:rPr lang="en-US" sz="2400" dirty="0" smtClean="0">
                <a:solidFill>
                  <a:srgbClr val="00FF00"/>
                </a:solidFill>
              </a:rPr>
              <a:t>bacteria</a:t>
            </a:r>
            <a:endParaRPr lang="en-US" sz="2400" dirty="0" smtClean="0">
              <a:solidFill>
                <a:srgbClr val="00FF00"/>
              </a:solidFill>
            </a:endParaRPr>
          </a:p>
          <a:p>
            <a:pPr marL="539496" indent="-457200">
              <a:lnSpc>
                <a:spcPct val="150000"/>
              </a:lnSpc>
              <a:buFont typeface="+mj-lt"/>
              <a:buAutoNum type="arabicPeriod"/>
            </a:pPr>
            <a:r>
              <a:rPr lang="en-US" sz="2400" b="1" dirty="0" smtClean="0">
                <a:solidFill>
                  <a:srgbClr val="C00000"/>
                </a:solidFill>
              </a:rPr>
              <a:t>Neutrophil rich zone </a:t>
            </a:r>
            <a:r>
              <a:rPr lang="en-US" sz="2400" dirty="0" smtClean="0"/>
              <a:t>: Underlies the bacterial zone, contains </a:t>
            </a:r>
            <a:r>
              <a:rPr lang="en-US" sz="2400" dirty="0" smtClean="0">
                <a:solidFill>
                  <a:srgbClr val="00FF00"/>
                </a:solidFill>
              </a:rPr>
              <a:t>many leukocytes with </a:t>
            </a:r>
            <a:r>
              <a:rPr lang="en-US" sz="2400" dirty="0" err="1" smtClean="0">
                <a:solidFill>
                  <a:srgbClr val="00FF00"/>
                </a:solidFill>
              </a:rPr>
              <a:t>neutrophils</a:t>
            </a:r>
            <a:endParaRPr lang="en-US" sz="2400" dirty="0" smtClean="0">
              <a:solidFill>
                <a:srgbClr val="00FF00"/>
              </a:solidFill>
            </a:endParaRPr>
          </a:p>
          <a:p>
            <a:pPr marL="539496" indent="-457200">
              <a:lnSpc>
                <a:spcPct val="150000"/>
              </a:lnSpc>
              <a:buFont typeface="+mj-lt"/>
              <a:buAutoNum type="arabicPeriod"/>
            </a:pPr>
            <a:r>
              <a:rPr lang="en-US" sz="2400" b="1" dirty="0" smtClean="0">
                <a:solidFill>
                  <a:srgbClr val="C00000"/>
                </a:solidFill>
              </a:rPr>
              <a:t>Necrotic zone </a:t>
            </a:r>
            <a:r>
              <a:rPr lang="en-US" sz="2400" b="1" dirty="0" smtClean="0"/>
              <a:t>:</a:t>
            </a:r>
            <a:r>
              <a:rPr lang="en-US" sz="2400" dirty="0" smtClean="0"/>
              <a:t> Characterized by </a:t>
            </a:r>
            <a:r>
              <a:rPr lang="en-US" sz="2400" dirty="0" smtClean="0">
                <a:solidFill>
                  <a:srgbClr val="00FF00"/>
                </a:solidFill>
              </a:rPr>
              <a:t>disintegrating cells </a:t>
            </a:r>
            <a:r>
              <a:rPr lang="en-US" sz="2400" dirty="0" smtClean="0"/>
              <a:t>and many spirochetes and other bacteria that appear to be </a:t>
            </a:r>
            <a:r>
              <a:rPr lang="en-US" sz="2400" dirty="0" err="1" smtClean="0"/>
              <a:t>fusiforms</a:t>
            </a:r>
            <a:r>
              <a:rPr lang="en-US" sz="2400" dirty="0" smtClean="0"/>
              <a:t>.</a:t>
            </a:r>
          </a:p>
          <a:p>
            <a:pPr marL="539496" indent="-457200">
              <a:lnSpc>
                <a:spcPct val="150000"/>
              </a:lnSpc>
              <a:buFont typeface="+mj-lt"/>
              <a:buAutoNum type="arabicPeriod"/>
            </a:pPr>
            <a:r>
              <a:rPr lang="en-US" sz="2400" b="1" dirty="0" err="1" smtClean="0">
                <a:solidFill>
                  <a:srgbClr val="C00000"/>
                </a:solidFill>
              </a:rPr>
              <a:t>Spirochetal</a:t>
            </a:r>
            <a:r>
              <a:rPr lang="en-US" sz="2400" b="1" dirty="0" smtClean="0">
                <a:solidFill>
                  <a:srgbClr val="C00000"/>
                </a:solidFill>
              </a:rPr>
              <a:t> infiltration zone </a:t>
            </a:r>
            <a:r>
              <a:rPr lang="en-US" sz="2400" dirty="0" smtClean="0"/>
              <a:t>: Tissue elements appear well preserved but are </a:t>
            </a:r>
            <a:r>
              <a:rPr lang="en-US" sz="2400" dirty="0" smtClean="0">
                <a:solidFill>
                  <a:srgbClr val="00FF00"/>
                </a:solidFill>
              </a:rPr>
              <a:t>infiltrated by spirochetes</a:t>
            </a:r>
            <a:r>
              <a:rPr lang="en-US" sz="2400" dirty="0" smtClean="0"/>
              <a:t>, both large and intermediate in size.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solidFill>
                  <a:srgbClr val="FF0000"/>
                </a:solidFill>
              </a:rPr>
              <a:t>Diagnosis </a:t>
            </a:r>
            <a:endParaRPr lang="en-IN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Clinical finding</a:t>
            </a:r>
          </a:p>
          <a:p>
            <a:r>
              <a:rPr lang="en-US" dirty="0" smtClean="0"/>
              <a:t>Biopsy </a:t>
            </a:r>
            <a:endParaRPr lang="en-IN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5400" b="1" dirty="0" smtClean="0">
                <a:solidFill>
                  <a:srgbClr val="FF0000"/>
                </a:solidFill>
              </a:rPr>
              <a:t>Treatment </a:t>
            </a:r>
            <a:br>
              <a:rPr lang="en-US" sz="5400" b="1" dirty="0" smtClean="0">
                <a:solidFill>
                  <a:srgbClr val="FF0000"/>
                </a:solidFill>
              </a:rPr>
            </a:b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552" y="1556792"/>
            <a:ext cx="8003232" cy="5112568"/>
          </a:xfrm>
        </p:spPr>
        <p:txBody>
          <a:bodyPr anchor="ctr">
            <a:normAutofit fontScale="92500"/>
          </a:bodyPr>
          <a:lstStyle/>
          <a:p>
            <a:pPr algn="just">
              <a:buNone/>
            </a:pPr>
            <a:r>
              <a:rPr lang="en-US" sz="2400" b="1" dirty="0" smtClean="0"/>
              <a:t>The first visit </a:t>
            </a:r>
            <a:r>
              <a:rPr lang="en-US" sz="2400" dirty="0" smtClean="0"/>
              <a:t>is aimed at </a:t>
            </a:r>
          </a:p>
          <a:p>
            <a:pPr algn="just">
              <a:lnSpc>
                <a:spcPct val="210000"/>
              </a:lnSpc>
            </a:pPr>
            <a:r>
              <a:rPr lang="en-US" sz="2400" dirty="0" smtClean="0"/>
              <a:t>General examination  </a:t>
            </a:r>
          </a:p>
          <a:p>
            <a:pPr algn="just">
              <a:lnSpc>
                <a:spcPct val="210000"/>
              </a:lnSpc>
            </a:pPr>
            <a:r>
              <a:rPr lang="en-US" sz="2400" u="sng" dirty="0" smtClean="0"/>
              <a:t>Removal of </a:t>
            </a:r>
            <a:r>
              <a:rPr lang="en-US" sz="2400" u="sng" dirty="0" err="1" smtClean="0"/>
              <a:t>pseudomembranous</a:t>
            </a:r>
            <a:r>
              <a:rPr lang="en-US" sz="2400" u="sng" dirty="0" smtClean="0"/>
              <a:t> slough</a:t>
            </a:r>
            <a:r>
              <a:rPr lang="en-US" sz="2400" dirty="0" smtClean="0"/>
              <a:t>.</a:t>
            </a:r>
          </a:p>
          <a:p>
            <a:pPr algn="just">
              <a:lnSpc>
                <a:spcPct val="210000"/>
              </a:lnSpc>
            </a:pPr>
            <a:r>
              <a:rPr lang="en-IN" sz="2400" dirty="0" smtClean="0"/>
              <a:t>Treatment is confined to </a:t>
            </a:r>
            <a:r>
              <a:rPr lang="en-US" sz="2400" dirty="0" smtClean="0"/>
              <a:t>acutely involved areas.</a:t>
            </a:r>
          </a:p>
          <a:p>
            <a:pPr algn="just">
              <a:lnSpc>
                <a:spcPct val="210000"/>
              </a:lnSpc>
            </a:pPr>
            <a:r>
              <a:rPr lang="en-US" sz="2400" u="sng" dirty="0" smtClean="0"/>
              <a:t>Only the </a:t>
            </a:r>
            <a:r>
              <a:rPr lang="en-US" sz="2400" u="sng" dirty="0" err="1" smtClean="0"/>
              <a:t>supreficial</a:t>
            </a:r>
            <a:r>
              <a:rPr lang="en-US" sz="2400" u="sng" dirty="0" smtClean="0"/>
              <a:t> calculus to be removed </a:t>
            </a:r>
          </a:p>
          <a:p>
            <a:pPr algn="just">
              <a:lnSpc>
                <a:spcPct val="210000"/>
              </a:lnSpc>
            </a:pPr>
            <a:r>
              <a:rPr lang="en-US" sz="2400" dirty="0" smtClean="0"/>
              <a:t>Extensive procedures like </a:t>
            </a:r>
            <a:r>
              <a:rPr lang="en-US" sz="2400" dirty="0" smtClean="0">
                <a:solidFill>
                  <a:srgbClr val="FF0000"/>
                </a:solidFill>
              </a:rPr>
              <a:t>subgingival scaling, root planing extraction etc.  </a:t>
            </a:r>
            <a:r>
              <a:rPr lang="en-US" sz="2400" b="1" u="sng" dirty="0" smtClean="0">
                <a:solidFill>
                  <a:srgbClr val="FF0000"/>
                </a:solidFill>
              </a:rPr>
              <a:t>are contraindicated.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552" y="260648"/>
            <a:ext cx="8229600" cy="6120680"/>
          </a:xfrm>
        </p:spPr>
        <p:txBody>
          <a:bodyPr anchor="ctr">
            <a:normAutofit/>
          </a:bodyPr>
          <a:lstStyle/>
          <a:p>
            <a:pPr algn="just"/>
            <a:r>
              <a:rPr lang="en-US" sz="2400" b="1" dirty="0" smtClean="0"/>
              <a:t>Patient is advised to </a:t>
            </a:r>
          </a:p>
          <a:p>
            <a:pPr algn="just">
              <a:buFont typeface="Wingdings" pitchFamily="2" charset="2"/>
              <a:buChar char="ü"/>
            </a:pPr>
            <a:r>
              <a:rPr lang="en-US" sz="2400" dirty="0" smtClean="0"/>
              <a:t>     Rinse mouth with </a:t>
            </a:r>
            <a:r>
              <a:rPr lang="en-US" sz="2400" u="sng" dirty="0" smtClean="0">
                <a:solidFill>
                  <a:srgbClr val="FF0000"/>
                </a:solidFill>
              </a:rPr>
              <a:t>3%  H2O2 </a:t>
            </a:r>
            <a:r>
              <a:rPr lang="en-US" sz="2400" dirty="0" smtClean="0"/>
              <a:t>with equal amount of </a:t>
            </a:r>
            <a:r>
              <a:rPr lang="en-US" sz="2400" dirty="0" smtClean="0"/>
              <a:t>warm  water</a:t>
            </a:r>
            <a:r>
              <a:rPr lang="en-US" sz="2400" dirty="0" smtClean="0"/>
              <a:t>.</a:t>
            </a:r>
          </a:p>
          <a:p>
            <a:pPr algn="just">
              <a:buFont typeface="Wingdings" pitchFamily="2" charset="2"/>
              <a:buChar char="ü"/>
            </a:pPr>
            <a:r>
              <a:rPr lang="en-US" sz="2400" dirty="0" smtClean="0"/>
              <a:t>     </a:t>
            </a:r>
            <a:r>
              <a:rPr lang="en-US" sz="2400" dirty="0" smtClean="0">
                <a:solidFill>
                  <a:srgbClr val="FF0000"/>
                </a:solidFill>
              </a:rPr>
              <a:t>Chlorhexidine </a:t>
            </a:r>
            <a:r>
              <a:rPr lang="en-US" sz="2400" dirty="0" smtClean="0">
                <a:solidFill>
                  <a:srgbClr val="FF0000"/>
                </a:solidFill>
              </a:rPr>
              <a:t>0.125%   </a:t>
            </a:r>
            <a:r>
              <a:rPr lang="en-US" sz="2400" dirty="0" smtClean="0"/>
              <a:t>rinse twice daily</a:t>
            </a:r>
          </a:p>
          <a:p>
            <a:pPr algn="just">
              <a:buFont typeface="Wingdings" pitchFamily="2" charset="2"/>
              <a:buChar char="ü"/>
            </a:pPr>
            <a:r>
              <a:rPr lang="en-US" sz="2400" dirty="0" smtClean="0"/>
              <a:t>     Analgesic like NSAID</a:t>
            </a:r>
          </a:p>
          <a:p>
            <a:pPr algn="just"/>
            <a:endParaRPr lang="en-US" sz="2400" dirty="0" smtClean="0"/>
          </a:p>
          <a:p>
            <a:pPr algn="just"/>
            <a:r>
              <a:rPr lang="en-US" sz="2400" b="1" dirty="0" smtClean="0"/>
              <a:t>Other instructions</a:t>
            </a:r>
          </a:p>
          <a:p>
            <a:pPr algn="just">
              <a:buFont typeface="Wingdings" pitchFamily="2" charset="2"/>
              <a:buChar char="ü"/>
            </a:pPr>
            <a:r>
              <a:rPr lang="en-US" sz="2400" dirty="0" smtClean="0"/>
              <a:t>Get adequate rest</a:t>
            </a:r>
          </a:p>
          <a:p>
            <a:pPr algn="just">
              <a:buFont typeface="Wingdings" pitchFamily="2" charset="2"/>
              <a:buChar char="ü"/>
            </a:pPr>
            <a:r>
              <a:rPr lang="en-US" sz="2400" dirty="0" smtClean="0"/>
              <a:t>Avoid tobacco and alcohol </a:t>
            </a:r>
          </a:p>
          <a:p>
            <a:pPr algn="just">
              <a:buFont typeface="Wingdings" pitchFamily="2" charset="2"/>
              <a:buChar char="ü"/>
            </a:pPr>
            <a:r>
              <a:rPr lang="en-US" sz="2400" dirty="0" smtClean="0"/>
              <a:t>Confine </a:t>
            </a:r>
            <a:r>
              <a:rPr lang="en-US" sz="2400" dirty="0" err="1" smtClean="0"/>
              <a:t>toothbrushing</a:t>
            </a:r>
            <a:r>
              <a:rPr lang="en-US" sz="2400" dirty="0" smtClean="0"/>
              <a:t> to removal of surface debris</a:t>
            </a:r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764704"/>
            <a:ext cx="8229600" cy="4389120"/>
          </a:xfrm>
        </p:spPr>
        <p:txBody>
          <a:bodyPr anchor="ctr">
            <a:normAutofit fontScale="92500" lnSpcReduction="10000"/>
          </a:bodyPr>
          <a:lstStyle/>
          <a:p>
            <a:pPr algn="just">
              <a:lnSpc>
                <a:spcPct val="250000"/>
              </a:lnSpc>
            </a:pPr>
            <a:r>
              <a:rPr lang="en-US" sz="2400" dirty="0" smtClean="0"/>
              <a:t>Patients with </a:t>
            </a:r>
            <a:r>
              <a:rPr lang="en-US" sz="2400" u="sng" dirty="0" smtClean="0"/>
              <a:t>severe necrosis, </a:t>
            </a:r>
            <a:r>
              <a:rPr lang="en-US" sz="2400" u="sng" dirty="0" err="1" smtClean="0"/>
              <a:t>lymphadenopathy</a:t>
            </a:r>
            <a:r>
              <a:rPr lang="en-US" sz="2400" u="sng" dirty="0" smtClean="0"/>
              <a:t> and other systemic signs and symptoms </a:t>
            </a:r>
            <a:r>
              <a:rPr lang="en-US" sz="2400" dirty="0" smtClean="0"/>
              <a:t>should be advised an antibiotic regimen of </a:t>
            </a:r>
          </a:p>
          <a:p>
            <a:pPr algn="just">
              <a:lnSpc>
                <a:spcPct val="250000"/>
              </a:lnSpc>
              <a:buNone/>
            </a:pPr>
            <a:r>
              <a:rPr lang="en-US" sz="2400" dirty="0" smtClean="0"/>
              <a:t>                </a:t>
            </a:r>
            <a:r>
              <a:rPr lang="en-US" sz="2400" b="1" dirty="0" smtClean="0"/>
              <a:t>Amoxicillin 500 mg 6</a:t>
            </a:r>
            <a:r>
              <a:rPr lang="en-US" sz="2400" b="1" baseline="30000" dirty="0" smtClean="0"/>
              <a:t>th</a:t>
            </a:r>
            <a:r>
              <a:rPr lang="en-US" sz="2400" b="1" dirty="0" smtClean="0"/>
              <a:t> hourly for 10 days or</a:t>
            </a:r>
          </a:p>
          <a:p>
            <a:pPr algn="just">
              <a:lnSpc>
                <a:spcPct val="250000"/>
              </a:lnSpc>
              <a:buNone/>
            </a:pPr>
            <a:r>
              <a:rPr lang="en-US" sz="2400" b="1" dirty="0" smtClean="0"/>
              <a:t>                </a:t>
            </a:r>
            <a:r>
              <a:rPr lang="en-US" sz="2400" b="1" dirty="0" err="1" smtClean="0"/>
              <a:t>Metronidazole</a:t>
            </a:r>
            <a:r>
              <a:rPr lang="en-US" sz="2400" b="1" dirty="0" smtClean="0"/>
              <a:t> 500 mg twice daily for 7 days</a:t>
            </a:r>
            <a:endParaRPr lang="en-IN" sz="2400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18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552450" y="304800"/>
            <a:ext cx="8591550" cy="5943600"/>
          </a:xfrm>
        </p:spPr>
        <p:txBody>
          <a:bodyPr>
            <a:noAutofit/>
          </a:bodyPr>
          <a:lstStyle/>
          <a:p>
            <a:pPr marL="514350" indent="-514350" algn="just">
              <a:buClr>
                <a:schemeClr val="accent6"/>
              </a:buClr>
              <a:buFont typeface="Arial" pitchFamily="34" charset="0"/>
              <a:buChar char="•"/>
              <a:defRPr/>
            </a:pPr>
            <a:endParaRPr lang="en-US" sz="2400" dirty="0" smtClean="0"/>
          </a:p>
          <a:p>
            <a:pPr marL="0" indent="0" algn="just">
              <a:buFont typeface="Arial" charset="0"/>
              <a:buNone/>
            </a:pPr>
            <a:r>
              <a:rPr lang="en-US" sz="2400" dirty="0" smtClean="0"/>
              <a:t> </a:t>
            </a:r>
            <a:r>
              <a:rPr lang="en-US" sz="2800" b="1" dirty="0" smtClean="0"/>
              <a:t>Second visit </a:t>
            </a:r>
            <a:endParaRPr lang="en-US" sz="2400" b="1" dirty="0" smtClean="0"/>
          </a:p>
          <a:p>
            <a:pPr marL="0" indent="0" algn="just">
              <a:lnSpc>
                <a:spcPct val="200000"/>
              </a:lnSpc>
            </a:pPr>
            <a:r>
              <a:rPr lang="en-US" sz="2400" dirty="0" smtClean="0"/>
              <a:t> </a:t>
            </a:r>
            <a:r>
              <a:rPr lang="en-US" sz="2400" b="1" dirty="0" smtClean="0"/>
              <a:t>1 or 2 days after the first visit</a:t>
            </a:r>
            <a:r>
              <a:rPr lang="en-US" sz="2400" dirty="0" smtClean="0"/>
              <a:t>, the patient is evaluated for </a:t>
            </a:r>
            <a:r>
              <a:rPr lang="en-US" sz="2400" dirty="0" smtClean="0"/>
              <a:t> resolution of signs </a:t>
            </a:r>
            <a:r>
              <a:rPr lang="en-US" sz="2400" dirty="0" smtClean="0"/>
              <a:t>and symptoms.  </a:t>
            </a:r>
          </a:p>
          <a:p>
            <a:pPr marL="0" indent="0" algn="just">
              <a:lnSpc>
                <a:spcPct val="200000"/>
              </a:lnSpc>
            </a:pPr>
            <a:endParaRPr lang="en-US" sz="2400" dirty="0" smtClean="0"/>
          </a:p>
          <a:p>
            <a:pPr marL="0" indent="0" algn="just">
              <a:lnSpc>
                <a:spcPct val="200000"/>
              </a:lnSpc>
            </a:pPr>
            <a:r>
              <a:rPr lang="en-US" sz="2400" u="sng" dirty="0" smtClean="0"/>
              <a:t>Shrinkage of the gingiva </a:t>
            </a:r>
            <a:r>
              <a:rPr lang="en-US" sz="2400" dirty="0" smtClean="0"/>
              <a:t>may expose </a:t>
            </a:r>
            <a:r>
              <a:rPr lang="en-US" sz="2400" u="sng" dirty="0" smtClean="0"/>
              <a:t>previously covered calculus</a:t>
            </a:r>
            <a:r>
              <a:rPr lang="en-US" sz="2400" dirty="0" smtClean="0"/>
              <a:t>, which is gently removed.  The instructions to the patient are the same as those given previously.  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3568" y="98072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/>
            </a:r>
            <a:br>
              <a:rPr lang="en-US" b="1" dirty="0" smtClean="0">
                <a:solidFill>
                  <a:srgbClr val="FF0000"/>
                </a:solidFill>
              </a:rPr>
            </a:br>
            <a:r>
              <a:rPr lang="en-US" b="1" dirty="0" smtClean="0">
                <a:solidFill>
                  <a:srgbClr val="FF0000"/>
                </a:solidFill>
              </a:rPr>
              <a:t/>
            </a:r>
            <a:br>
              <a:rPr lang="en-US" b="1" dirty="0" smtClean="0">
                <a:solidFill>
                  <a:srgbClr val="FF0000"/>
                </a:solidFill>
              </a:rPr>
            </a:br>
            <a:r>
              <a:rPr lang="en-US" sz="5400" b="1" dirty="0" smtClean="0">
                <a:solidFill>
                  <a:srgbClr val="FF0000"/>
                </a:solidFill>
              </a:rPr>
              <a:t>Acute necrotizing ulcerative gingivitis (ANUG)</a:t>
            </a:r>
            <a:r>
              <a:rPr lang="en-US" sz="5400" b="1" dirty="0" smtClean="0">
                <a:solidFill>
                  <a:srgbClr val="FFFF00"/>
                </a:solidFill>
              </a:rPr>
              <a:t/>
            </a:r>
            <a:br>
              <a:rPr lang="en-US" sz="5400" b="1" dirty="0" smtClean="0">
                <a:solidFill>
                  <a:srgbClr val="FFFF00"/>
                </a:solidFill>
              </a:rPr>
            </a:br>
            <a:endParaRPr lang="en-IN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200000"/>
              </a:lnSpc>
            </a:pPr>
            <a:r>
              <a:rPr lang="en-US" sz="2800" b="1" dirty="0" smtClean="0"/>
              <a:t>According to Carranza </a:t>
            </a:r>
            <a:r>
              <a:rPr lang="en-US" sz="2800" dirty="0" smtClean="0"/>
              <a:t>– “ A </a:t>
            </a:r>
            <a:r>
              <a:rPr lang="en-US" sz="2800" u="sng" dirty="0" smtClean="0">
                <a:solidFill>
                  <a:srgbClr val="0070C0"/>
                </a:solidFill>
              </a:rPr>
              <a:t>microbial disease </a:t>
            </a:r>
            <a:r>
              <a:rPr lang="en-US" sz="2800" dirty="0" smtClean="0"/>
              <a:t>of the gingiva in the context of an </a:t>
            </a:r>
            <a:r>
              <a:rPr lang="en-US" sz="2800" u="sng" dirty="0" smtClean="0">
                <a:solidFill>
                  <a:srgbClr val="0070C0"/>
                </a:solidFill>
              </a:rPr>
              <a:t>impaired host response.</a:t>
            </a:r>
            <a:r>
              <a:rPr lang="en-US" sz="2800" dirty="0" smtClean="0"/>
              <a:t>” It is </a:t>
            </a:r>
            <a:r>
              <a:rPr lang="en-US" sz="2800" u="sng" dirty="0" smtClean="0"/>
              <a:t>characterized</a:t>
            </a:r>
            <a:r>
              <a:rPr lang="en-US" sz="2800" dirty="0" smtClean="0"/>
              <a:t> by the </a:t>
            </a:r>
            <a:r>
              <a:rPr lang="en-US" sz="2800" u="sng" dirty="0" smtClean="0">
                <a:solidFill>
                  <a:srgbClr val="0070C0"/>
                </a:solidFill>
              </a:rPr>
              <a:t>death and sloughing of gingival tissue </a:t>
            </a:r>
            <a:r>
              <a:rPr lang="en-US" sz="2800" dirty="0" smtClean="0"/>
              <a:t>and presents with characteristic signs and symptoms</a:t>
            </a:r>
            <a:endParaRPr lang="en-IN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304800"/>
            <a:ext cx="8663880" cy="6248400"/>
          </a:xfrm>
        </p:spPr>
        <p:txBody>
          <a:bodyPr>
            <a:noAutofit/>
          </a:bodyPr>
          <a:lstStyle/>
          <a:p>
            <a:pPr marL="0" indent="0" algn="just" fontAlgn="auto">
              <a:spcAft>
                <a:spcPts val="0"/>
              </a:spcAft>
              <a:buClr>
                <a:schemeClr val="accent3"/>
              </a:buClr>
              <a:buFontTx/>
              <a:buNone/>
              <a:defRPr/>
            </a:pPr>
            <a:r>
              <a:rPr lang="en-US" sz="2400" b="1" dirty="0" smtClean="0"/>
              <a:t>Third visit</a:t>
            </a:r>
          </a:p>
          <a:p>
            <a:pPr marL="0" indent="0" algn="just" fontAlgn="auto">
              <a:spcAft>
                <a:spcPts val="0"/>
              </a:spcAft>
              <a:buClr>
                <a:schemeClr val="accent3"/>
              </a:buClr>
              <a:buFontTx/>
              <a:buNone/>
              <a:defRPr/>
            </a:pPr>
            <a:endParaRPr lang="en-US" sz="2400" b="1" dirty="0" smtClean="0"/>
          </a:p>
          <a:p>
            <a:pPr marL="109538" indent="-109538" algn="just" fontAlgn="auto">
              <a:spcAft>
                <a:spcPts val="0"/>
              </a:spcAft>
              <a:buFontTx/>
              <a:buChar char="•"/>
              <a:defRPr/>
            </a:pPr>
            <a:r>
              <a:rPr lang="en-US" sz="2400" dirty="0" smtClean="0"/>
              <a:t> Approx </a:t>
            </a:r>
            <a:r>
              <a:rPr lang="en-US" sz="2400" b="1" dirty="0" smtClean="0"/>
              <a:t>5 days after the second visit</a:t>
            </a:r>
            <a:r>
              <a:rPr lang="en-US" sz="2400" dirty="0" smtClean="0"/>
              <a:t>.</a:t>
            </a:r>
          </a:p>
          <a:p>
            <a:pPr marL="109538" indent="-109538" algn="just" fontAlgn="auto">
              <a:spcAft>
                <a:spcPts val="0"/>
              </a:spcAft>
              <a:buFontTx/>
              <a:buChar char="•"/>
              <a:defRPr/>
            </a:pPr>
            <a:endParaRPr lang="en-US" sz="2400" dirty="0" smtClean="0"/>
          </a:p>
          <a:p>
            <a:pPr marL="109538" indent="-109538" algn="just" fontAlgn="auto">
              <a:lnSpc>
                <a:spcPct val="150000"/>
              </a:lnSpc>
              <a:spcAft>
                <a:spcPts val="0"/>
              </a:spcAft>
              <a:buFontTx/>
              <a:buChar char="•"/>
              <a:defRPr/>
            </a:pPr>
            <a:r>
              <a:rPr lang="en-US" sz="2400" dirty="0" smtClean="0"/>
              <a:t>Patient is </a:t>
            </a:r>
            <a:r>
              <a:rPr lang="en-US" sz="2400" u="sng" dirty="0" smtClean="0"/>
              <a:t>evaluated for resolution of symptoms </a:t>
            </a:r>
            <a:r>
              <a:rPr lang="en-US" sz="2400" dirty="0" smtClean="0"/>
              <a:t>and a comprehensive plan for the management of the patients periodontal conditions is formulated.</a:t>
            </a:r>
          </a:p>
          <a:p>
            <a:pPr marL="109538" indent="-109538" algn="just" fontAlgn="auto">
              <a:lnSpc>
                <a:spcPct val="150000"/>
              </a:lnSpc>
              <a:spcAft>
                <a:spcPts val="0"/>
              </a:spcAft>
              <a:buNone/>
              <a:defRPr/>
            </a:pPr>
            <a:endParaRPr lang="en-US" sz="2400" dirty="0" smtClean="0"/>
          </a:p>
          <a:p>
            <a:pPr marL="109538" indent="-109538" algn="just" fontAlgn="auto">
              <a:lnSpc>
                <a:spcPct val="150000"/>
              </a:lnSpc>
              <a:spcAft>
                <a:spcPts val="0"/>
              </a:spcAft>
              <a:buFontTx/>
              <a:buChar char="•"/>
              <a:defRPr/>
            </a:pPr>
            <a:r>
              <a:rPr lang="en-US" sz="2400" dirty="0" smtClean="0"/>
              <a:t>Patient is </a:t>
            </a:r>
            <a:r>
              <a:rPr lang="en-US" sz="2400" u="sng" dirty="0" smtClean="0">
                <a:solidFill>
                  <a:srgbClr val="FF0000"/>
                </a:solidFill>
              </a:rPr>
              <a:t>instructed in plaque control procedures</a:t>
            </a:r>
            <a:r>
              <a:rPr lang="en-US" sz="2400" dirty="0" smtClean="0"/>
              <a:t>, which are essential for the success of the treatment and the maintenance of periodontal health.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323528" y="457200"/>
            <a:ext cx="8591550" cy="6019800"/>
          </a:xfrm>
        </p:spPr>
        <p:txBody>
          <a:bodyPr>
            <a:noAutofit/>
          </a:bodyPr>
          <a:lstStyle/>
          <a:p>
            <a:pPr algn="just">
              <a:lnSpc>
                <a:spcPct val="200000"/>
              </a:lnSpc>
              <a:buFontTx/>
              <a:buChar char="•"/>
            </a:pPr>
            <a:r>
              <a:rPr lang="en-US" sz="2400" dirty="0" smtClean="0"/>
              <a:t> The patient is further </a:t>
            </a:r>
            <a:r>
              <a:rPr lang="en-US" sz="2400" dirty="0" smtClean="0">
                <a:solidFill>
                  <a:srgbClr val="FF0000"/>
                </a:solidFill>
              </a:rPr>
              <a:t>counseled on nutrition, smoking cessation, and other conditions or habits associated with a potential recurrence. </a:t>
            </a:r>
          </a:p>
          <a:p>
            <a:pPr algn="just">
              <a:lnSpc>
                <a:spcPct val="200000"/>
              </a:lnSpc>
              <a:buFontTx/>
              <a:buChar char="•"/>
            </a:pPr>
            <a:r>
              <a:rPr lang="en-US" sz="2400" dirty="0" smtClean="0"/>
              <a:t>The </a:t>
            </a:r>
            <a:r>
              <a:rPr lang="en-US" sz="2400" b="1" u="sng" dirty="0" smtClean="0"/>
              <a:t>hydrogen peroxide rinses are </a:t>
            </a:r>
            <a:r>
              <a:rPr lang="en-US" sz="2400" b="1" u="sng" dirty="0" smtClean="0">
                <a:solidFill>
                  <a:srgbClr val="FF3300"/>
                </a:solidFill>
              </a:rPr>
              <a:t>discontinued.</a:t>
            </a:r>
          </a:p>
          <a:p>
            <a:pPr algn="just">
              <a:lnSpc>
                <a:spcPct val="200000"/>
              </a:lnSpc>
              <a:buFontTx/>
              <a:buChar char="•"/>
            </a:pPr>
            <a:r>
              <a:rPr lang="en-US" sz="2400" b="1" dirty="0" err="1" smtClean="0"/>
              <a:t>Chlorhexidine</a:t>
            </a:r>
            <a:r>
              <a:rPr lang="en-US" sz="2400" b="1" dirty="0" smtClean="0"/>
              <a:t> rinses can be </a:t>
            </a:r>
            <a:r>
              <a:rPr lang="en-US" sz="2400" b="1" dirty="0" smtClean="0">
                <a:solidFill>
                  <a:srgbClr val="FF3300"/>
                </a:solidFill>
              </a:rPr>
              <a:t>maintained for 2 or 3 weeks</a:t>
            </a:r>
            <a:r>
              <a:rPr lang="en-US" sz="2400" dirty="0" smtClean="0"/>
              <a:t>.</a:t>
            </a:r>
          </a:p>
          <a:p>
            <a:pPr algn="just">
              <a:lnSpc>
                <a:spcPct val="200000"/>
              </a:lnSpc>
              <a:buFontTx/>
              <a:buChar char="•"/>
            </a:pPr>
            <a:r>
              <a:rPr lang="en-US" sz="2400" dirty="0" smtClean="0"/>
              <a:t>Scaling and root </a:t>
            </a:r>
            <a:r>
              <a:rPr lang="en-US" sz="2400" dirty="0" err="1" smtClean="0"/>
              <a:t>planing</a:t>
            </a:r>
            <a:r>
              <a:rPr lang="en-US" sz="2400" dirty="0" smtClean="0"/>
              <a:t> are repeated if necessary.</a:t>
            </a:r>
          </a:p>
          <a:p>
            <a:pPr algn="just">
              <a:lnSpc>
                <a:spcPct val="200000"/>
              </a:lnSpc>
              <a:buFontTx/>
              <a:buChar char="•"/>
            </a:pP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331640" y="2492896"/>
            <a:ext cx="686681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/>
              <a:t>Primary herpetic </a:t>
            </a:r>
            <a:r>
              <a:rPr lang="en-US" sz="3200" b="1" dirty="0" err="1" smtClean="0"/>
              <a:t>gingivostomatitis</a:t>
            </a:r>
            <a:endParaRPr lang="en-IN" sz="32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23528" y="548680"/>
            <a:ext cx="8568952" cy="56938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800" b="1" dirty="0"/>
              <a:t>Primary Herpetic </a:t>
            </a:r>
            <a:r>
              <a:rPr lang="en-IN" sz="2800" b="1" dirty="0" err="1" smtClean="0"/>
              <a:t>Gingivostomatitis</a:t>
            </a:r>
            <a:endParaRPr lang="en-IN" sz="2400" dirty="0" smtClean="0"/>
          </a:p>
          <a:p>
            <a:pPr>
              <a:lnSpc>
                <a:spcPct val="200000"/>
              </a:lnSpc>
              <a:buFont typeface="Arial" pitchFamily="34" charset="0"/>
              <a:buChar char="•"/>
            </a:pPr>
            <a:r>
              <a:rPr lang="en-IN" sz="2400" dirty="0" smtClean="0"/>
              <a:t>Primary </a:t>
            </a:r>
            <a:r>
              <a:rPr lang="en-IN" sz="2400" dirty="0"/>
              <a:t>herpetic </a:t>
            </a:r>
            <a:r>
              <a:rPr lang="en-IN" sz="2400" dirty="0" err="1"/>
              <a:t>gingivostomatitis</a:t>
            </a:r>
            <a:r>
              <a:rPr lang="en-IN" sz="2400" dirty="0"/>
              <a:t> is an infection of the oral cavity caused by the </a:t>
            </a:r>
            <a:r>
              <a:rPr lang="en-IN" sz="2400" dirty="0">
                <a:solidFill>
                  <a:srgbClr val="FF0000"/>
                </a:solidFill>
              </a:rPr>
              <a:t>herpes simplex virus type 1 (HSV-1</a:t>
            </a:r>
            <a:r>
              <a:rPr lang="en-IN" sz="2400" dirty="0" smtClean="0">
                <a:solidFill>
                  <a:srgbClr val="FF0000"/>
                </a:solidFill>
              </a:rPr>
              <a:t>).</a:t>
            </a:r>
            <a:endParaRPr lang="en-IN" sz="2400" baseline="30000" dirty="0" smtClean="0">
              <a:solidFill>
                <a:srgbClr val="FF0000"/>
              </a:solidFill>
            </a:endParaRPr>
          </a:p>
          <a:p>
            <a:pPr>
              <a:lnSpc>
                <a:spcPct val="200000"/>
              </a:lnSpc>
              <a:buFont typeface="Arial" pitchFamily="34" charset="0"/>
              <a:buChar char="•"/>
            </a:pPr>
            <a:r>
              <a:rPr lang="en-IN" sz="2400" dirty="0" smtClean="0"/>
              <a:t>It </a:t>
            </a:r>
            <a:r>
              <a:rPr lang="en-IN" sz="2400" dirty="0"/>
              <a:t>occurs most </a:t>
            </a:r>
            <a:r>
              <a:rPr lang="en-IN" sz="2400" u="sng" dirty="0"/>
              <a:t>often in </a:t>
            </a:r>
            <a:r>
              <a:rPr lang="en-IN" sz="2400" dirty="0">
                <a:solidFill>
                  <a:srgbClr val="FF0000"/>
                </a:solidFill>
              </a:rPr>
              <a:t>infants and children younger than 6 </a:t>
            </a:r>
            <a:r>
              <a:rPr lang="en-IN" sz="2400" dirty="0"/>
              <a:t>years of </a:t>
            </a:r>
            <a:r>
              <a:rPr lang="en-IN" sz="2400" dirty="0" smtClean="0"/>
              <a:t>age, </a:t>
            </a:r>
            <a:r>
              <a:rPr lang="en-IN" sz="2400" dirty="0"/>
              <a:t>but it is </a:t>
            </a:r>
            <a:r>
              <a:rPr lang="en-IN" sz="2400" u="sng" dirty="0"/>
              <a:t>also seen in adolescents and adults. </a:t>
            </a:r>
          </a:p>
          <a:p>
            <a:pPr>
              <a:lnSpc>
                <a:spcPct val="200000"/>
              </a:lnSpc>
              <a:buFont typeface="Arial" pitchFamily="34" charset="0"/>
              <a:buChar char="•"/>
            </a:pPr>
            <a:r>
              <a:rPr lang="en-IN" sz="2400" dirty="0" smtClean="0"/>
              <a:t>It </a:t>
            </a:r>
            <a:r>
              <a:rPr lang="en-IN" sz="2400" dirty="0"/>
              <a:t>occurs with </a:t>
            </a:r>
            <a:r>
              <a:rPr lang="en-IN" sz="2400" u="sng" dirty="0"/>
              <a:t>equal frequency in male and female patients</a:t>
            </a:r>
            <a:r>
              <a:rPr lang="en-IN" sz="2400" dirty="0"/>
              <a:t>. </a:t>
            </a:r>
            <a:endParaRPr lang="en-IN" sz="2400" dirty="0" smtClean="0"/>
          </a:p>
          <a:p>
            <a:pPr>
              <a:lnSpc>
                <a:spcPct val="200000"/>
              </a:lnSpc>
              <a:buFont typeface="Arial" pitchFamily="34" charset="0"/>
              <a:buChar char="•"/>
            </a:pPr>
            <a:endParaRPr lang="en-IN" sz="2400" dirty="0" smtClean="0"/>
          </a:p>
          <a:p>
            <a:pPr>
              <a:lnSpc>
                <a:spcPct val="200000"/>
              </a:lnSpc>
            </a:pPr>
            <a:r>
              <a:rPr lang="en-IN" sz="2400" dirty="0"/>
              <a:t>	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304800"/>
            <a:ext cx="8587680" cy="5943600"/>
          </a:xfrm>
        </p:spPr>
        <p:txBody>
          <a:bodyPr>
            <a:noAutofit/>
          </a:bodyPr>
          <a:lstStyle/>
          <a:p>
            <a:pPr algn="just">
              <a:buNone/>
            </a:pPr>
            <a:r>
              <a:rPr lang="en-US" sz="2400" b="1" dirty="0" smtClean="0"/>
              <a:t>Oral symptoms</a:t>
            </a:r>
          </a:p>
          <a:p>
            <a:pPr algn="just">
              <a:buNone/>
            </a:pPr>
            <a:endParaRPr lang="en-US" sz="2400" b="1" dirty="0" smtClean="0"/>
          </a:p>
          <a:p>
            <a:pPr algn="just"/>
            <a:r>
              <a:rPr lang="en-US" sz="2400" dirty="0" smtClean="0"/>
              <a:t>Generalized soreness of the oral cavity.</a:t>
            </a:r>
          </a:p>
          <a:p>
            <a:pPr algn="just"/>
            <a:r>
              <a:rPr lang="en-US" sz="2400" dirty="0" smtClean="0"/>
              <a:t>Difficulty in eating and drinking.</a:t>
            </a:r>
          </a:p>
          <a:p>
            <a:pPr algn="just"/>
            <a:r>
              <a:rPr lang="en-US" sz="2400" dirty="0" smtClean="0"/>
              <a:t>Ruptured vesicles are painful to touch, thermal changes, hot and spicy food etc.</a:t>
            </a:r>
          </a:p>
          <a:p>
            <a:pPr algn="just"/>
            <a:r>
              <a:rPr lang="en-US" sz="2400" dirty="0" smtClean="0"/>
              <a:t>In infants – irritability and refusal to take food.</a:t>
            </a:r>
          </a:p>
          <a:p>
            <a:pPr algn="just"/>
            <a:endParaRPr lang="en-US" sz="2400" dirty="0" smtClean="0"/>
          </a:p>
          <a:p>
            <a:pPr algn="just">
              <a:buNone/>
            </a:pPr>
            <a:r>
              <a:rPr lang="en-US" sz="2400" b="1" dirty="0" err="1" smtClean="0"/>
              <a:t>Extraoral</a:t>
            </a:r>
            <a:r>
              <a:rPr lang="en-US" sz="2400" b="1" dirty="0" smtClean="0"/>
              <a:t> and systemic signs and symptoms</a:t>
            </a:r>
          </a:p>
          <a:p>
            <a:pPr algn="just"/>
            <a:endParaRPr lang="en-US" sz="2400" dirty="0" smtClean="0"/>
          </a:p>
          <a:p>
            <a:pPr algn="just"/>
            <a:r>
              <a:rPr lang="en-US" sz="2400" dirty="0" smtClean="0"/>
              <a:t>Cervical adenitis.</a:t>
            </a:r>
          </a:p>
          <a:p>
            <a:pPr algn="just"/>
            <a:r>
              <a:rPr lang="en-US" sz="2400" dirty="0" smtClean="0"/>
              <a:t>Elevated body temp.</a:t>
            </a:r>
          </a:p>
          <a:p>
            <a:pPr algn="just"/>
            <a:r>
              <a:rPr lang="en-US" sz="2400" dirty="0" smtClean="0"/>
              <a:t>Generalized malaise.</a:t>
            </a:r>
          </a:p>
          <a:p>
            <a:pPr algn="just"/>
            <a:r>
              <a:rPr lang="en-US" sz="2400" dirty="0" smtClean="0"/>
              <a:t>Dehydration </a:t>
            </a:r>
            <a:endParaRPr lang="en-IN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Treatment 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Supportive treatment</a:t>
            </a:r>
          </a:p>
          <a:p>
            <a:r>
              <a:rPr lang="en-US" dirty="0" smtClean="0"/>
              <a:t>Antiviral therapy</a:t>
            </a:r>
          </a:p>
          <a:p>
            <a:r>
              <a:rPr lang="en-US" dirty="0" smtClean="0"/>
              <a:t>Mucosal </a:t>
            </a:r>
            <a:r>
              <a:rPr lang="en-US" dirty="0" err="1" smtClean="0"/>
              <a:t>oinment</a:t>
            </a:r>
            <a:endParaRPr lang="en-IN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91680" y="3284984"/>
            <a:ext cx="8229600" cy="1143000"/>
          </a:xfrm>
        </p:spPr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</a:rPr>
              <a:t>PERICORONITIS</a:t>
            </a:r>
            <a:endParaRPr lang="en-IN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Inflammation of gingiva in relation to the crown of incompletely erupted tooth</a:t>
            </a:r>
          </a:p>
          <a:p>
            <a:pPr>
              <a:buNone/>
            </a:pPr>
            <a:r>
              <a:rPr lang="en-US" b="1" u="sng" dirty="0" smtClean="0"/>
              <a:t>Clinical feature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Pain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Trismus</a:t>
            </a: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Bad taste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Swelling  in neck</a:t>
            </a:r>
          </a:p>
          <a:p>
            <a:pPr marL="514350" indent="-514350">
              <a:buNone/>
            </a:pPr>
            <a:endParaRPr lang="en-IN" dirty="0"/>
          </a:p>
        </p:txBody>
      </p:sp>
      <p:sp>
        <p:nvSpPr>
          <p:cNvPr id="4" name="Right Brace 3"/>
          <p:cNvSpPr/>
          <p:nvPr/>
        </p:nvSpPr>
        <p:spPr>
          <a:xfrm>
            <a:off x="4067944" y="3356992"/>
            <a:ext cx="720080" cy="1944216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5" name="TextBox 4"/>
          <p:cNvSpPr txBox="1"/>
          <p:nvPr/>
        </p:nvSpPr>
        <p:spPr>
          <a:xfrm>
            <a:off x="4355976" y="3140968"/>
            <a:ext cx="11222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symptom</a:t>
            </a:r>
            <a:endParaRPr lang="en-IN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 r="64756"/>
          <a:stretch>
            <a:fillRect/>
          </a:stretch>
        </p:blipFill>
        <p:spPr bwMode="auto">
          <a:xfrm>
            <a:off x="5004048" y="3789040"/>
            <a:ext cx="3240360" cy="25074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sign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Partially erupted tooth</a:t>
            </a:r>
          </a:p>
          <a:p>
            <a:r>
              <a:rPr lang="en-US" dirty="0" smtClean="0"/>
              <a:t>Swollen edematous gingiva</a:t>
            </a:r>
          </a:p>
          <a:p>
            <a:r>
              <a:rPr lang="en-US" dirty="0" smtClean="0"/>
              <a:t>Pus discharge</a:t>
            </a:r>
          </a:p>
          <a:p>
            <a:r>
              <a:rPr lang="en-US" dirty="0" smtClean="0"/>
              <a:t>Cervical </a:t>
            </a:r>
            <a:r>
              <a:rPr lang="en-US" dirty="0" err="1" smtClean="0"/>
              <a:t>lymphadenopathy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treatment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Nonsurgical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Flush the area with hydrogen peroxide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Remove the debris and flush with warm water by gently elevating the flap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Analgesic / antibiotics</a:t>
            </a:r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None/>
            </a:pPr>
            <a:r>
              <a:rPr lang="en-US" dirty="0" smtClean="0"/>
              <a:t>Surgical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Operculectomy</a:t>
            </a: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Extraction </a:t>
            </a:r>
          </a:p>
          <a:p>
            <a:endParaRPr lang="en-IN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131840" y="476672"/>
            <a:ext cx="5280587" cy="1440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36457" y="188640"/>
            <a:ext cx="8756023" cy="62786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  <a:buNone/>
            </a:pPr>
            <a:r>
              <a:rPr lang="en-US" sz="2800" b="1" dirty="0" smtClean="0">
                <a:solidFill>
                  <a:srgbClr val="FF0000"/>
                </a:solidFill>
              </a:rPr>
              <a:t>History </a:t>
            </a:r>
          </a:p>
          <a:p>
            <a:pPr algn="just">
              <a:lnSpc>
                <a:spcPct val="150000"/>
              </a:lnSpc>
            </a:pPr>
            <a:r>
              <a:rPr lang="en-US" sz="2400" dirty="0" smtClean="0"/>
              <a:t>	</a:t>
            </a:r>
            <a:r>
              <a:rPr lang="en-US" sz="2400" b="1" dirty="0" err="1" smtClean="0">
                <a:solidFill>
                  <a:srgbClr val="00B0F0"/>
                </a:solidFill>
              </a:rPr>
              <a:t>Xenophon</a:t>
            </a:r>
            <a:r>
              <a:rPr lang="en-US" sz="2400" b="1" dirty="0" err="1" smtClean="0"/>
              <a:t>e</a:t>
            </a:r>
            <a:r>
              <a:rPr lang="en-US" sz="2400" dirty="0" smtClean="0"/>
              <a:t>  first reported sore mouths and foul breath. Painful decaying tissue between the teeth in soldiers of the Greek army </a:t>
            </a:r>
          </a:p>
          <a:p>
            <a:pPr algn="just">
              <a:lnSpc>
                <a:spcPct val="150000"/>
              </a:lnSpc>
            </a:pPr>
            <a:endParaRPr lang="en-US" sz="2400" dirty="0" smtClean="0"/>
          </a:p>
          <a:p>
            <a:pPr algn="just">
              <a:lnSpc>
                <a:spcPct val="150000"/>
              </a:lnSpc>
            </a:pPr>
            <a:r>
              <a:rPr lang="en-US" sz="2400" b="1" dirty="0"/>
              <a:t>	</a:t>
            </a:r>
            <a:r>
              <a:rPr lang="en-US" sz="2400" b="1" dirty="0" smtClean="0">
                <a:solidFill>
                  <a:srgbClr val="00B0F0"/>
                </a:solidFill>
              </a:rPr>
              <a:t>John Hunter </a:t>
            </a:r>
            <a:r>
              <a:rPr lang="en-US" sz="2400" b="1" dirty="0" smtClean="0"/>
              <a:t>(1778) </a:t>
            </a:r>
            <a:r>
              <a:rPr lang="en-US" sz="2400" dirty="0" smtClean="0"/>
              <a:t>first delineated the clinical difference between </a:t>
            </a:r>
            <a:r>
              <a:rPr lang="en-US" sz="2400" dirty="0" err="1" smtClean="0"/>
              <a:t>NUG</a:t>
            </a:r>
            <a:r>
              <a:rPr lang="en-US" sz="2400" dirty="0" smtClean="0"/>
              <a:t>, scurvy, and chronic </a:t>
            </a:r>
            <a:r>
              <a:rPr lang="en-US" sz="2400" dirty="0" err="1" smtClean="0"/>
              <a:t>Periodontitis</a:t>
            </a:r>
            <a:r>
              <a:rPr lang="en-US" sz="2400" dirty="0" smtClean="0"/>
              <a:t>.</a:t>
            </a:r>
          </a:p>
          <a:p>
            <a:pPr algn="just">
              <a:lnSpc>
                <a:spcPct val="150000"/>
              </a:lnSpc>
            </a:pPr>
            <a:r>
              <a:rPr lang="en-US" sz="2400" b="1" dirty="0" smtClean="0">
                <a:solidFill>
                  <a:srgbClr val="00B0F0"/>
                </a:solidFill>
              </a:rPr>
              <a:t>	 Hirsch </a:t>
            </a:r>
            <a:r>
              <a:rPr lang="en-US" sz="2400" b="1" dirty="0" smtClean="0"/>
              <a:t>1886</a:t>
            </a:r>
            <a:r>
              <a:rPr lang="en-US" sz="2400" dirty="0" smtClean="0"/>
              <a:t> –added secondary findings to the clinical presentation of NUG.</a:t>
            </a:r>
          </a:p>
          <a:p>
            <a:pPr algn="just">
              <a:lnSpc>
                <a:spcPct val="150000"/>
              </a:lnSpc>
            </a:pPr>
            <a:r>
              <a:rPr lang="en-US" sz="2400" b="1" dirty="0" smtClean="0"/>
              <a:t>	</a:t>
            </a:r>
            <a:r>
              <a:rPr lang="en-US" sz="2400" b="1" dirty="0" smtClean="0">
                <a:solidFill>
                  <a:srgbClr val="00B0F0"/>
                </a:solidFill>
              </a:rPr>
              <a:t> </a:t>
            </a:r>
            <a:r>
              <a:rPr lang="en-US" sz="2400" b="1" dirty="0" err="1" smtClean="0">
                <a:solidFill>
                  <a:srgbClr val="00B0F0"/>
                </a:solidFill>
              </a:rPr>
              <a:t>Plaut</a:t>
            </a:r>
            <a:r>
              <a:rPr lang="en-US" sz="2400" b="1" dirty="0" smtClean="0">
                <a:solidFill>
                  <a:srgbClr val="00B0F0"/>
                </a:solidFill>
              </a:rPr>
              <a:t> 1894 and Vincent in 1896 </a:t>
            </a:r>
            <a:r>
              <a:rPr lang="en-US" sz="2400" dirty="0" smtClean="0"/>
              <a:t>attributed the origin of the lesions to </a:t>
            </a:r>
            <a:r>
              <a:rPr lang="en-US" sz="2400" dirty="0" err="1" smtClean="0"/>
              <a:t>fusiform</a:t>
            </a:r>
            <a:r>
              <a:rPr lang="en-US" sz="2400" dirty="0" smtClean="0"/>
              <a:t> and </a:t>
            </a:r>
            <a:r>
              <a:rPr lang="en-US" sz="2400" dirty="0" err="1" smtClean="0"/>
              <a:t>spirochetal</a:t>
            </a:r>
            <a:r>
              <a:rPr lang="en-US" sz="2400" dirty="0" smtClean="0"/>
              <a:t> bacteria</a:t>
            </a:r>
            <a:endParaRPr lang="en-US" sz="2400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1052736"/>
            <a:ext cx="34563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IN" dirty="0"/>
          </a:p>
        </p:txBody>
      </p:sp>
      <p:sp>
        <p:nvSpPr>
          <p:cNvPr id="5" name="TextBox 4"/>
          <p:cNvSpPr txBox="1"/>
          <p:nvPr/>
        </p:nvSpPr>
        <p:spPr>
          <a:xfrm>
            <a:off x="0" y="260648"/>
            <a:ext cx="3456384" cy="369332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en-US" dirty="0" smtClean="0"/>
              <a:t>ACUTE GINGIVAL INFECTION</a:t>
            </a:r>
            <a:endParaRPr lang="en-IN" dirty="0"/>
          </a:p>
        </p:txBody>
      </p:sp>
      <p:sp>
        <p:nvSpPr>
          <p:cNvPr id="11" name="TextBox 10"/>
          <p:cNvSpPr txBox="1"/>
          <p:nvPr/>
        </p:nvSpPr>
        <p:spPr>
          <a:xfrm>
            <a:off x="3779912" y="260648"/>
            <a:ext cx="5364088" cy="92333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FFC000"/>
                </a:solidFill>
              </a:rPr>
              <a:t>ANUG /trench mouth/</a:t>
            </a:r>
            <a:r>
              <a:rPr lang="en-US" b="1" dirty="0" err="1" smtClean="0">
                <a:solidFill>
                  <a:srgbClr val="FFC000"/>
                </a:solidFill>
              </a:rPr>
              <a:t>vincents</a:t>
            </a:r>
            <a:r>
              <a:rPr lang="en-US" b="1" dirty="0" smtClean="0">
                <a:solidFill>
                  <a:srgbClr val="FFC000"/>
                </a:solidFill>
              </a:rPr>
              <a:t> </a:t>
            </a:r>
          </a:p>
          <a:p>
            <a:r>
              <a:rPr lang="en-US" b="1" dirty="0" smtClean="0">
                <a:solidFill>
                  <a:srgbClr val="FFC000"/>
                </a:solidFill>
              </a:rPr>
              <a:t>HERPETOGINGIVOSTOMATITIS</a:t>
            </a:r>
          </a:p>
          <a:p>
            <a:r>
              <a:rPr lang="en-US" b="1" dirty="0" smtClean="0">
                <a:solidFill>
                  <a:srgbClr val="FFC000"/>
                </a:solidFill>
              </a:rPr>
              <a:t>PERICORONITIS</a:t>
            </a:r>
            <a:endParaRPr lang="en-IN" b="1" dirty="0">
              <a:solidFill>
                <a:srgbClr val="FFC00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51520" y="908720"/>
            <a:ext cx="1584176" cy="369332"/>
          </a:xfrm>
          <a:prstGeom prst="rect">
            <a:avLst/>
          </a:prstGeom>
          <a:solidFill>
            <a:srgbClr val="0070C0"/>
          </a:solidFill>
        </p:spPr>
        <p:txBody>
          <a:bodyPr wrap="square" rtlCol="0">
            <a:spAutoFit/>
          </a:bodyPr>
          <a:lstStyle/>
          <a:p>
            <a:r>
              <a:rPr lang="en-US" dirty="0" smtClean="0"/>
              <a:t>DEFINITION</a:t>
            </a:r>
            <a:endParaRPr lang="en-IN" dirty="0"/>
          </a:p>
        </p:txBody>
      </p:sp>
      <p:sp>
        <p:nvSpPr>
          <p:cNvPr id="13" name="TextBox 12"/>
          <p:cNvSpPr txBox="1"/>
          <p:nvPr/>
        </p:nvSpPr>
        <p:spPr>
          <a:xfrm>
            <a:off x="0" y="1700808"/>
            <a:ext cx="2987824" cy="646331"/>
          </a:xfrm>
          <a:prstGeom prst="rect">
            <a:avLst/>
          </a:prstGeom>
          <a:solidFill>
            <a:srgbClr val="00B0F0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smtClean="0"/>
              <a:t>                             ETIOLOGY</a:t>
            </a:r>
          </a:p>
          <a:p>
            <a:r>
              <a:rPr lang="en-US" dirty="0" smtClean="0"/>
              <a:t>PREDISPOSING FACTORS</a:t>
            </a:r>
            <a:endParaRPr lang="en-IN" dirty="0"/>
          </a:p>
        </p:txBody>
      </p:sp>
      <p:cxnSp>
        <p:nvCxnSpPr>
          <p:cNvPr id="16" name="Straight Arrow Connector 15"/>
          <p:cNvCxnSpPr/>
          <p:nvPr/>
        </p:nvCxnSpPr>
        <p:spPr>
          <a:xfrm>
            <a:off x="2987824" y="1772816"/>
            <a:ext cx="720080" cy="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3635896" y="1628800"/>
            <a:ext cx="4032448" cy="553998"/>
          </a:xfrm>
          <a:prstGeom prst="rect">
            <a:avLst/>
          </a:prstGeom>
          <a:solidFill>
            <a:srgbClr val="FF0000"/>
          </a:solidFill>
        </p:spPr>
        <p:txBody>
          <a:bodyPr wrap="square" rtlCol="0">
            <a:spAutoFit/>
          </a:bodyPr>
          <a:lstStyle/>
          <a:p>
            <a:r>
              <a:rPr lang="en-US" dirty="0" smtClean="0"/>
              <a:t>MICROBIAL CAUSE --  </a:t>
            </a:r>
            <a:r>
              <a:rPr lang="en-US" sz="1200" dirty="0" smtClean="0"/>
              <a:t>FUSIFORM AND SPIROCHETA</a:t>
            </a:r>
            <a:endParaRPr lang="en-IN" sz="1200" dirty="0"/>
          </a:p>
        </p:txBody>
      </p:sp>
      <p:sp>
        <p:nvSpPr>
          <p:cNvPr id="22" name="TextBox 21"/>
          <p:cNvSpPr txBox="1"/>
          <p:nvPr/>
        </p:nvSpPr>
        <p:spPr>
          <a:xfrm>
            <a:off x="5508104" y="2276872"/>
            <a:ext cx="3203848" cy="984885"/>
          </a:xfrm>
          <a:prstGeom prst="rect">
            <a:avLst/>
          </a:prstGeom>
          <a:solidFill>
            <a:srgbClr val="00FFC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CONSTANT FLORA </a:t>
            </a:r>
          </a:p>
          <a:p>
            <a:r>
              <a:rPr lang="en-US" sz="11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T.P,  F.B, P.I</a:t>
            </a:r>
          </a:p>
          <a:p>
            <a:endParaRPr lang="en-US" sz="1100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VARIABLE FLORA</a:t>
            </a:r>
            <a:endParaRPr lang="en-IN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cxnSp>
        <p:nvCxnSpPr>
          <p:cNvPr id="24" name="Straight Arrow Connector 23"/>
          <p:cNvCxnSpPr/>
          <p:nvPr/>
        </p:nvCxnSpPr>
        <p:spPr>
          <a:xfrm>
            <a:off x="899592" y="2996952"/>
            <a:ext cx="0" cy="64807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0" y="2276872"/>
            <a:ext cx="3563888" cy="4385816"/>
          </a:xfrm>
          <a:prstGeom prst="rect">
            <a:avLst/>
          </a:prstGeom>
          <a:solidFill>
            <a:srgbClr val="CCCC00"/>
          </a:solidFill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dirty="0" smtClean="0"/>
              <a:t>SMOKING    nicotine 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(vasoconstriction)</a:t>
            </a:r>
          </a:p>
          <a:p>
            <a:pPr>
              <a:lnSpc>
                <a:spcPct val="250000"/>
              </a:lnSpc>
            </a:pPr>
            <a:r>
              <a:rPr lang="en-US" dirty="0" smtClean="0"/>
              <a:t>EMOTIONAL STRESS</a:t>
            </a:r>
          </a:p>
          <a:p>
            <a:pPr>
              <a:lnSpc>
                <a:spcPct val="250000"/>
              </a:lnSpc>
            </a:pPr>
            <a:r>
              <a:rPr lang="en-US" dirty="0" smtClean="0"/>
              <a:t>NUTRITIONAL DEFICIENCY</a:t>
            </a:r>
          </a:p>
          <a:p>
            <a:pPr>
              <a:lnSpc>
                <a:spcPct val="250000"/>
              </a:lnSpc>
            </a:pPr>
            <a:endParaRPr lang="en-US" dirty="0" smtClean="0"/>
          </a:p>
          <a:p>
            <a:pPr>
              <a:lnSpc>
                <a:spcPct val="250000"/>
              </a:lnSpc>
            </a:pPr>
            <a:r>
              <a:rPr lang="en-US" dirty="0" smtClean="0"/>
              <a:t>SYSTEMIC DISEASES</a:t>
            </a:r>
          </a:p>
          <a:p>
            <a:pPr>
              <a:lnSpc>
                <a:spcPct val="250000"/>
              </a:lnSpc>
            </a:pPr>
            <a:endParaRPr lang="en-IN" dirty="0"/>
          </a:p>
        </p:txBody>
      </p:sp>
      <p:cxnSp>
        <p:nvCxnSpPr>
          <p:cNvPr id="39" name="Straight Arrow Connector 38"/>
          <p:cNvCxnSpPr/>
          <p:nvPr/>
        </p:nvCxnSpPr>
        <p:spPr>
          <a:xfrm>
            <a:off x="2483768" y="3573016"/>
            <a:ext cx="1296144" cy="7200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40" name="TextBox 39"/>
          <p:cNvSpPr txBox="1"/>
          <p:nvPr/>
        </p:nvSpPr>
        <p:spPr>
          <a:xfrm>
            <a:off x="3923928" y="3356992"/>
            <a:ext cx="5220072" cy="2185214"/>
          </a:xfrm>
          <a:prstGeom prst="rect">
            <a:avLst/>
          </a:prstGeom>
          <a:solidFill>
            <a:srgbClr val="00FF00"/>
          </a:solidFill>
        </p:spPr>
        <p:txBody>
          <a:bodyPr wrap="square" rtlCol="0">
            <a:spAutoFit/>
          </a:bodyPr>
          <a:lstStyle/>
          <a:p>
            <a:pPr>
              <a:lnSpc>
                <a:spcPct val="200000"/>
              </a:lnSpc>
            </a:pPr>
            <a:r>
              <a:rPr lang="en-US" b="1" dirty="0" smtClean="0"/>
              <a:t>GLUCOCORTICOIDS </a:t>
            </a:r>
            <a:r>
              <a:rPr lang="en-US" dirty="0" smtClean="0"/>
              <a:t>– </a:t>
            </a:r>
            <a:r>
              <a:rPr lang="en-US" dirty="0" smtClean="0">
                <a:solidFill>
                  <a:srgbClr val="FF0000"/>
                </a:solidFill>
              </a:rPr>
              <a:t>DECREASE THE IMMUNE RESPONSE</a:t>
            </a:r>
            <a:r>
              <a:rPr lang="en-US" dirty="0" smtClean="0"/>
              <a:t> ( </a:t>
            </a:r>
            <a:r>
              <a:rPr lang="en-US" sz="1400" dirty="0" smtClean="0"/>
              <a:t>REDUCE </a:t>
            </a:r>
            <a:r>
              <a:rPr lang="en-US" sz="1400" dirty="0" err="1" smtClean="0"/>
              <a:t>Ig</a:t>
            </a:r>
            <a:r>
              <a:rPr lang="en-US" sz="1400" dirty="0" smtClean="0"/>
              <a:t> G, CD4 ,PMNL CHEMOTAXIX REDUCED)</a:t>
            </a:r>
          </a:p>
          <a:p>
            <a:pPr>
              <a:lnSpc>
                <a:spcPct val="200000"/>
              </a:lnSpc>
            </a:pPr>
            <a:r>
              <a:rPr lang="en-US" b="1" dirty="0" smtClean="0"/>
              <a:t>ADRENALIN</a:t>
            </a:r>
            <a:r>
              <a:rPr lang="en-US" dirty="0" smtClean="0"/>
              <a:t> – </a:t>
            </a:r>
            <a:r>
              <a:rPr lang="en-US" dirty="0" smtClean="0">
                <a:solidFill>
                  <a:srgbClr val="FF0000"/>
                </a:solidFill>
              </a:rPr>
              <a:t>VASOCONSRTICTION</a:t>
            </a:r>
            <a:endParaRPr lang="en-IN" dirty="0">
              <a:solidFill>
                <a:srgbClr val="FF0000"/>
              </a:solidFill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179512" y="4653136"/>
            <a:ext cx="2160240" cy="369332"/>
          </a:xfrm>
          <a:prstGeom prst="rect">
            <a:avLst/>
          </a:prstGeom>
          <a:solidFill>
            <a:srgbClr val="FF66CC"/>
          </a:solidFill>
        </p:spPr>
        <p:txBody>
          <a:bodyPr wrap="square" rtlCol="0">
            <a:spAutoFit/>
          </a:bodyPr>
          <a:lstStyle/>
          <a:p>
            <a:r>
              <a:rPr lang="en-US" dirty="0" smtClean="0"/>
              <a:t>ASCORBIC ACID</a:t>
            </a:r>
            <a:endParaRPr lang="en-IN" dirty="0"/>
          </a:p>
        </p:txBody>
      </p:sp>
      <p:sp>
        <p:nvSpPr>
          <p:cNvPr id="50" name="TextBox 49"/>
          <p:cNvSpPr txBox="1"/>
          <p:nvPr/>
        </p:nvSpPr>
        <p:spPr>
          <a:xfrm>
            <a:off x="323528" y="5805264"/>
            <a:ext cx="1656184" cy="369332"/>
          </a:xfrm>
          <a:prstGeom prst="rect">
            <a:avLst/>
          </a:prstGeom>
          <a:solidFill>
            <a:srgbClr val="00FFCC"/>
          </a:solidFill>
        </p:spPr>
        <p:txBody>
          <a:bodyPr wrap="square" rtlCol="0">
            <a:spAutoFit/>
          </a:bodyPr>
          <a:lstStyle/>
          <a:p>
            <a:r>
              <a:rPr lang="en-US" dirty="0" smtClean="0"/>
              <a:t>SLE/AIDS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2" dur="2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11" grpId="0" animBg="1"/>
      <p:bldP spid="12" grpId="0" animBg="1"/>
      <p:bldP spid="13" grpId="0" animBg="1"/>
      <p:bldP spid="17" grpId="0" animBg="1"/>
      <p:bldP spid="22" grpId="0" animBg="1"/>
      <p:bldP spid="25" grpId="0" animBg="1"/>
      <p:bldP spid="40" grpId="0" animBg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3707904" y="548680"/>
            <a:ext cx="1800200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IN" dirty="0"/>
          </a:p>
        </p:txBody>
      </p:sp>
      <p:sp>
        <p:nvSpPr>
          <p:cNvPr id="6" name="TextBox 5"/>
          <p:cNvSpPr txBox="1"/>
          <p:nvPr/>
        </p:nvSpPr>
        <p:spPr>
          <a:xfrm>
            <a:off x="1331640" y="2276872"/>
            <a:ext cx="1080120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IN" dirty="0"/>
          </a:p>
        </p:txBody>
      </p:sp>
      <p:sp>
        <p:nvSpPr>
          <p:cNvPr id="8" name="Rectangle 7"/>
          <p:cNvSpPr/>
          <p:nvPr/>
        </p:nvSpPr>
        <p:spPr>
          <a:xfrm>
            <a:off x="395536" y="692696"/>
            <a:ext cx="5400600" cy="255454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IN" sz="2000" dirty="0" smtClean="0"/>
              <a:t>Gingival tenderness</a:t>
            </a:r>
          </a:p>
          <a:p>
            <a:pPr marL="514350" indent="-514350">
              <a:buFont typeface="+mj-lt"/>
              <a:buAutoNum type="arabicPeriod"/>
            </a:pPr>
            <a:r>
              <a:rPr lang="en-IN" sz="2000" dirty="0" smtClean="0"/>
              <a:t>Spontaneous </a:t>
            </a:r>
            <a:r>
              <a:rPr lang="en-IN" sz="2000" dirty="0" err="1" smtClean="0"/>
              <a:t>hemorrhage</a:t>
            </a:r>
            <a:r>
              <a:rPr lang="en-IN" sz="2000" dirty="0" smtClean="0"/>
              <a:t> </a:t>
            </a:r>
          </a:p>
          <a:p>
            <a:pPr marL="514350" indent="-514350">
              <a:buFont typeface="+mj-lt"/>
              <a:buAutoNum type="arabicPeriod"/>
            </a:pPr>
            <a:r>
              <a:rPr lang="en-IN" sz="2000" dirty="0" smtClean="0"/>
              <a:t>Foetor </a:t>
            </a:r>
            <a:r>
              <a:rPr lang="en-IN" sz="2000" dirty="0" err="1" smtClean="0"/>
              <a:t>exore</a:t>
            </a:r>
            <a:endParaRPr lang="en-IN" sz="2000" dirty="0" smtClean="0"/>
          </a:p>
          <a:p>
            <a:pPr marL="514350" indent="-514350">
              <a:buFont typeface="+mj-lt"/>
              <a:buAutoNum type="arabicPeriod"/>
            </a:pPr>
            <a:r>
              <a:rPr lang="en-IN" sz="2000" dirty="0" err="1" smtClean="0"/>
              <a:t>Pseudomembrane</a:t>
            </a:r>
            <a:r>
              <a:rPr lang="en-IN" sz="2000" dirty="0" smtClean="0"/>
              <a:t> </a:t>
            </a:r>
          </a:p>
          <a:p>
            <a:pPr marL="514350" indent="-514350">
              <a:buFont typeface="+mj-lt"/>
              <a:buAutoNum type="arabicPeriod"/>
            </a:pPr>
            <a:r>
              <a:rPr lang="en-IN" sz="2000" dirty="0" err="1" smtClean="0"/>
              <a:t>Interdental</a:t>
            </a:r>
            <a:r>
              <a:rPr lang="en-IN" sz="2000" dirty="0" smtClean="0"/>
              <a:t> gingival  necrosis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000" dirty="0" smtClean="0"/>
              <a:t>Increased salivation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000" dirty="0" err="1" smtClean="0"/>
              <a:t>Metalic</a:t>
            </a:r>
            <a:r>
              <a:rPr lang="en-US" sz="2000" dirty="0" smtClean="0"/>
              <a:t> taste</a:t>
            </a:r>
          </a:p>
          <a:p>
            <a:pPr marL="514350" indent="-514350">
              <a:buFont typeface="+mj-lt"/>
              <a:buAutoNum type="arabicPeriod"/>
            </a:pPr>
            <a:endParaRPr lang="en-IN" sz="2000" dirty="0"/>
          </a:p>
        </p:txBody>
      </p:sp>
      <p:sp>
        <p:nvSpPr>
          <p:cNvPr id="9" name="TextBox 8"/>
          <p:cNvSpPr txBox="1"/>
          <p:nvPr/>
        </p:nvSpPr>
        <p:spPr>
          <a:xfrm>
            <a:off x="683568" y="188640"/>
            <a:ext cx="2160240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US" b="1" dirty="0" smtClean="0"/>
              <a:t>Clinical features </a:t>
            </a:r>
            <a:endParaRPr lang="en-IN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7308304" y="908720"/>
            <a:ext cx="1152128" cy="461665"/>
          </a:xfrm>
          <a:prstGeom prst="rect">
            <a:avLst/>
          </a:prstGeom>
          <a:solidFill>
            <a:srgbClr val="00FFCC"/>
          </a:solidFill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staging</a:t>
            </a:r>
            <a:endParaRPr lang="en-IN" sz="2400" dirty="0"/>
          </a:p>
        </p:txBody>
      </p:sp>
      <p:sp>
        <p:nvSpPr>
          <p:cNvPr id="12" name="TextBox 11"/>
          <p:cNvSpPr txBox="1"/>
          <p:nvPr/>
        </p:nvSpPr>
        <p:spPr>
          <a:xfrm>
            <a:off x="6948264" y="2276872"/>
            <a:ext cx="1944216" cy="646331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en-US" dirty="0" err="1" smtClean="0"/>
              <a:t>Hornig</a:t>
            </a:r>
            <a:r>
              <a:rPr lang="en-US" dirty="0" smtClean="0"/>
              <a:t> and Cohen  7</a:t>
            </a:r>
            <a:endParaRPr lang="en-IN" dirty="0"/>
          </a:p>
        </p:txBody>
      </p:sp>
      <p:graphicFrame>
        <p:nvGraphicFramePr>
          <p:cNvPr id="15" name="Diagram 14"/>
          <p:cNvGraphicFramePr/>
          <p:nvPr/>
        </p:nvGraphicFramePr>
        <p:xfrm>
          <a:off x="251520" y="3473624"/>
          <a:ext cx="5760640" cy="338437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7" name="TextBox 16"/>
          <p:cNvSpPr txBox="1"/>
          <p:nvPr/>
        </p:nvSpPr>
        <p:spPr>
          <a:xfrm>
            <a:off x="2843808" y="0"/>
            <a:ext cx="1872208" cy="646331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dirty="0" smtClean="0"/>
              <a:t>Signs</a:t>
            </a:r>
          </a:p>
          <a:p>
            <a:r>
              <a:rPr lang="en-US" dirty="0" smtClean="0"/>
              <a:t>symptoms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graphicEl>
                                              <a:dgm id="{8DB549F4-EEA0-4CA6-9BFE-D52951319B1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15">
                                            <p:graphicEl>
                                              <a:dgm id="{8DB549F4-EEA0-4CA6-9BFE-D52951319B1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graphicEl>
                                              <a:dgm id="{E3D4BACB-1117-45A9-A995-FB02B15960C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15">
                                            <p:graphicEl>
                                              <a:dgm id="{E3D4BACB-1117-45A9-A995-FB02B15960C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graphicEl>
                                              <a:dgm id="{788BE9D3-3893-44BC-8C66-6DFAA427536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15">
                                            <p:graphicEl>
                                              <a:dgm id="{788BE9D3-3893-44BC-8C66-6DFAA427536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graphicEl>
                                              <a:dgm id="{A92A0F60-8105-4B59-A625-184D825007A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5" dur="500"/>
                                        <p:tgtEl>
                                          <p:spTgt spid="15">
                                            <p:graphicEl>
                                              <a:dgm id="{A92A0F60-8105-4B59-A625-184D825007A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graphicEl>
                                              <a:dgm id="{9C53F6A0-69F7-49A3-82CE-181466752FF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0" dur="500"/>
                                        <p:tgtEl>
                                          <p:spTgt spid="15">
                                            <p:graphicEl>
                                              <a:dgm id="{9C53F6A0-69F7-49A3-82CE-181466752FF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graphicEl>
                                              <a:dgm id="{9847CC8E-60B4-4566-A0D2-6D45BED9C28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3" dur="500"/>
                                        <p:tgtEl>
                                          <p:spTgt spid="15">
                                            <p:graphicEl>
                                              <a:dgm id="{9847CC8E-60B4-4566-A0D2-6D45BED9C28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graphicEl>
                                              <a:dgm id="{ACAB315B-ADC6-4FC8-9474-CDD3BBCBBE9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8" dur="500"/>
                                        <p:tgtEl>
                                          <p:spTgt spid="15">
                                            <p:graphicEl>
                                              <a:dgm id="{ACAB315B-ADC6-4FC8-9474-CDD3BBCBBE9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graphicEl>
                                              <a:dgm id="{7BF41227-4DAC-4937-B803-39370CAAA4F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1" dur="500"/>
                                        <p:tgtEl>
                                          <p:spTgt spid="15">
                                            <p:graphicEl>
                                              <a:dgm id="{7BF41227-4DAC-4937-B803-39370CAAA4F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graphicEl>
                                              <a:dgm id="{9C0F3A6C-ABD1-4A43-9AED-EC62B865D2E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4" dur="500"/>
                                        <p:tgtEl>
                                          <p:spTgt spid="15">
                                            <p:graphicEl>
                                              <a:dgm id="{9C0F3A6C-ABD1-4A43-9AED-EC62B865D2E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 animBg="1"/>
      <p:bldGraphic spid="15" grpId="0">
        <p:bldSub>
          <a:bldDgm bld="one"/>
        </p:bldSub>
      </p:bldGraphic>
      <p:bldP spid="17" grpId="0" animBg="1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/>
          <p:cNvGraphicFramePr/>
          <p:nvPr/>
        </p:nvGraphicFramePr>
        <p:xfrm>
          <a:off x="323528" y="0"/>
          <a:ext cx="4272136" cy="25360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extBox 2"/>
          <p:cNvSpPr txBox="1"/>
          <p:nvPr/>
        </p:nvSpPr>
        <p:spPr>
          <a:xfrm rot="17540488">
            <a:off x="1041822" y="1503231"/>
            <a:ext cx="1368152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US" dirty="0" smtClean="0"/>
              <a:t>treatment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28BF18BA-8779-4535-BDBA-B044A2DA444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>
                                            <p:graphicEl>
                                              <a:dgm id="{28BF18BA-8779-4535-BDBA-B044A2DA444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2924911B-D620-462B-8915-E78574C3E15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">
                                            <p:graphicEl>
                                              <a:dgm id="{2924911B-D620-462B-8915-E78574C3E15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123DC0DA-43D6-4B01-ADFA-62288843CEA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">
                                            <p:graphicEl>
                                              <a:dgm id="{123DC0DA-43D6-4B01-ADFA-62288843CEA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33609BDB-D9A6-4DCC-ACB2-4F0CAF8DB51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">
                                            <p:graphicEl>
                                              <a:dgm id="{33609BDB-D9A6-4DCC-ACB2-4F0CAF8DB51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" grpId="0">
        <p:bldSub>
          <a:bldDgm bld="one"/>
        </p:bldSub>
      </p:bldGraphic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5400" b="1" dirty="0" smtClean="0">
                <a:solidFill>
                  <a:srgbClr val="FF0000"/>
                </a:solidFill>
              </a:rPr>
              <a:t>Other names</a:t>
            </a:r>
            <a:br>
              <a:rPr lang="en-US" sz="5400" b="1" dirty="0" smtClean="0">
                <a:solidFill>
                  <a:srgbClr val="FF0000"/>
                </a:solidFill>
              </a:rPr>
            </a:br>
            <a:endParaRPr lang="en-IN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75191"/>
            <a:ext cx="8229600" cy="4701809"/>
          </a:xfrm>
        </p:spPr>
        <p:txBody>
          <a:bodyPr anchor="ctr">
            <a:normAutofit fontScale="92500" lnSpcReduction="10000"/>
          </a:bodyPr>
          <a:lstStyle/>
          <a:p>
            <a:pPr>
              <a:buFont typeface="Wingdings" pitchFamily="2" charset="2"/>
              <a:buChar char="Ø"/>
            </a:pPr>
            <a:endParaRPr lang="en-IN" sz="2400" dirty="0" smtClean="0"/>
          </a:p>
          <a:p>
            <a:pPr>
              <a:lnSpc>
                <a:spcPct val="200000"/>
              </a:lnSpc>
              <a:buFont typeface="Wingdings" pitchFamily="2" charset="2"/>
              <a:buChar char="Ø"/>
            </a:pPr>
            <a:r>
              <a:rPr lang="en-IN" sz="2400" dirty="0" err="1" smtClean="0"/>
              <a:t>Plaut-vincent</a:t>
            </a:r>
            <a:r>
              <a:rPr lang="en-IN" sz="2400" dirty="0" smtClean="0"/>
              <a:t> disease</a:t>
            </a:r>
          </a:p>
          <a:p>
            <a:pPr>
              <a:lnSpc>
                <a:spcPct val="200000"/>
              </a:lnSpc>
              <a:buFont typeface="Wingdings" pitchFamily="2" charset="2"/>
              <a:buChar char="Ø"/>
            </a:pPr>
            <a:r>
              <a:rPr lang="en-IN" sz="2400" dirty="0" smtClean="0"/>
              <a:t>Trench mouth</a:t>
            </a:r>
          </a:p>
          <a:p>
            <a:pPr>
              <a:lnSpc>
                <a:spcPct val="200000"/>
              </a:lnSpc>
              <a:buFont typeface="Wingdings" pitchFamily="2" charset="2"/>
              <a:buChar char="Ø"/>
            </a:pPr>
            <a:r>
              <a:rPr lang="en-IN" sz="2400" dirty="0" smtClean="0"/>
              <a:t>Acute membranous gingivitis</a:t>
            </a:r>
          </a:p>
          <a:p>
            <a:pPr>
              <a:lnSpc>
                <a:spcPct val="200000"/>
              </a:lnSpc>
              <a:buFont typeface="Wingdings" pitchFamily="2" charset="2"/>
              <a:buChar char="Ø"/>
            </a:pPr>
            <a:r>
              <a:rPr lang="en-IN" sz="2400" dirty="0" err="1" smtClean="0"/>
              <a:t>Vincentʼs</a:t>
            </a:r>
            <a:r>
              <a:rPr lang="en-IN" sz="2400" dirty="0" smtClean="0"/>
              <a:t> </a:t>
            </a:r>
            <a:r>
              <a:rPr lang="en-IN" sz="2400" dirty="0" err="1" smtClean="0"/>
              <a:t>gingivostomatitis</a:t>
            </a:r>
            <a:r>
              <a:rPr lang="en-IN" sz="2400" dirty="0" smtClean="0"/>
              <a:t> </a:t>
            </a:r>
          </a:p>
          <a:p>
            <a:pPr>
              <a:lnSpc>
                <a:spcPct val="200000"/>
              </a:lnSpc>
              <a:buFont typeface="Wingdings" pitchFamily="2" charset="2"/>
              <a:buChar char="Ø"/>
            </a:pPr>
            <a:r>
              <a:rPr lang="en-IN" sz="2400" dirty="0" err="1" smtClean="0"/>
              <a:t>Fusospirillary</a:t>
            </a:r>
            <a:r>
              <a:rPr lang="en-IN" sz="2400" dirty="0" smtClean="0"/>
              <a:t> gingivitis</a:t>
            </a:r>
          </a:p>
          <a:p>
            <a:pPr>
              <a:lnSpc>
                <a:spcPct val="200000"/>
              </a:lnSpc>
              <a:buFont typeface="Wingdings" pitchFamily="2" charset="2"/>
              <a:buChar char="Ø"/>
            </a:pPr>
            <a:r>
              <a:rPr lang="en-IN" sz="2400" dirty="0" smtClean="0"/>
              <a:t>Acute septic gingivitis</a:t>
            </a:r>
            <a:endParaRPr lang="en-IN" sz="2800" dirty="0" smtClean="0"/>
          </a:p>
          <a:p>
            <a:pPr>
              <a:lnSpc>
                <a:spcPct val="200000"/>
              </a:lnSpc>
            </a:pPr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0"/>
            <a:ext cx="8229600" cy="1143000"/>
          </a:xfrm>
        </p:spPr>
        <p:txBody>
          <a:bodyPr/>
          <a:lstStyle/>
          <a:p>
            <a:r>
              <a:rPr lang="en-US" dirty="0" smtClean="0"/>
              <a:t>Etiology 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1268760"/>
            <a:ext cx="8229600" cy="4389120"/>
          </a:xfrm>
        </p:spPr>
        <p:txBody>
          <a:bodyPr/>
          <a:lstStyle/>
          <a:p>
            <a:r>
              <a:rPr lang="en-US" b="1" dirty="0" smtClean="0"/>
              <a:t>Bacterial flora </a:t>
            </a:r>
            <a:r>
              <a:rPr lang="en-US" dirty="0" smtClean="0"/>
              <a:t>-  </a:t>
            </a:r>
            <a:r>
              <a:rPr lang="en-US" sz="2800" b="1" dirty="0" smtClean="0">
                <a:solidFill>
                  <a:srgbClr val="00B0F0"/>
                </a:solidFill>
              </a:rPr>
              <a:t> </a:t>
            </a:r>
            <a:r>
              <a:rPr lang="en-US" sz="2800" u="sng" dirty="0" err="1" smtClean="0">
                <a:solidFill>
                  <a:srgbClr val="FF0000"/>
                </a:solidFill>
              </a:rPr>
              <a:t>fusiform</a:t>
            </a:r>
            <a:r>
              <a:rPr lang="en-US" sz="2800" u="sng" dirty="0" smtClean="0">
                <a:solidFill>
                  <a:srgbClr val="FF0000"/>
                </a:solidFill>
              </a:rPr>
              <a:t> and </a:t>
            </a:r>
            <a:r>
              <a:rPr lang="en-US" sz="2800" u="sng" dirty="0" err="1" smtClean="0">
                <a:solidFill>
                  <a:srgbClr val="FF0000"/>
                </a:solidFill>
              </a:rPr>
              <a:t>spirochetal</a:t>
            </a:r>
            <a:r>
              <a:rPr lang="en-US" sz="2800" u="sng" dirty="0" smtClean="0">
                <a:solidFill>
                  <a:srgbClr val="FF0000"/>
                </a:solidFill>
              </a:rPr>
              <a:t> bacteria</a:t>
            </a:r>
          </a:p>
          <a:p>
            <a:pPr>
              <a:buNone/>
            </a:pPr>
            <a:r>
              <a:rPr lang="en-US" sz="2400" dirty="0" smtClean="0">
                <a:solidFill>
                  <a:srgbClr val="00B0F0"/>
                </a:solidFill>
              </a:rPr>
              <a:t>(</a:t>
            </a:r>
            <a:r>
              <a:rPr lang="en-US" sz="2400" dirty="0" err="1" smtClean="0">
                <a:solidFill>
                  <a:srgbClr val="00B0F0"/>
                </a:solidFill>
              </a:rPr>
              <a:t>Plaut</a:t>
            </a:r>
            <a:r>
              <a:rPr lang="en-US" sz="2400" dirty="0" smtClean="0">
                <a:solidFill>
                  <a:srgbClr val="00B0F0"/>
                </a:solidFill>
              </a:rPr>
              <a:t> 1894 and Vincent in 1896)</a:t>
            </a:r>
            <a:endParaRPr lang="en-US" dirty="0" smtClean="0"/>
          </a:p>
          <a:p>
            <a:r>
              <a:rPr lang="en-US" dirty="0" smtClean="0"/>
              <a:t> </a:t>
            </a:r>
            <a:r>
              <a:rPr lang="en-US" sz="2800" b="1" dirty="0" smtClean="0"/>
              <a:t>Dominant bacteria </a:t>
            </a:r>
            <a:r>
              <a:rPr lang="en-US" sz="2800" b="1" dirty="0" smtClean="0">
                <a:solidFill>
                  <a:srgbClr val="FF0000"/>
                </a:solidFill>
              </a:rPr>
              <a:t>– </a:t>
            </a:r>
          </a:p>
          <a:p>
            <a:pPr algn="ctr">
              <a:buNone/>
            </a:pPr>
            <a:r>
              <a:rPr lang="en-US" sz="2000" dirty="0" err="1" smtClean="0">
                <a:solidFill>
                  <a:srgbClr val="C00000"/>
                </a:solidFill>
              </a:rPr>
              <a:t>Treponema</a:t>
            </a:r>
            <a:r>
              <a:rPr lang="en-US" sz="2000" dirty="0" smtClean="0">
                <a:solidFill>
                  <a:srgbClr val="C00000"/>
                </a:solidFill>
              </a:rPr>
              <a:t> sp</a:t>
            </a:r>
          </a:p>
          <a:p>
            <a:pPr algn="ctr">
              <a:buNone/>
            </a:pPr>
            <a:r>
              <a:rPr lang="en-US" sz="2000" dirty="0" err="1" smtClean="0">
                <a:solidFill>
                  <a:srgbClr val="C00000"/>
                </a:solidFill>
              </a:rPr>
              <a:t>Fusobacterium</a:t>
            </a:r>
            <a:r>
              <a:rPr lang="en-US" sz="2000" dirty="0" smtClean="0">
                <a:solidFill>
                  <a:srgbClr val="C00000"/>
                </a:solidFill>
              </a:rPr>
              <a:t> sp</a:t>
            </a:r>
          </a:p>
          <a:p>
            <a:pPr algn="ctr">
              <a:buNone/>
            </a:pPr>
            <a:r>
              <a:rPr lang="en-US" sz="2000" dirty="0" smtClean="0">
                <a:solidFill>
                  <a:srgbClr val="C00000"/>
                </a:solidFill>
              </a:rPr>
              <a:t> </a:t>
            </a:r>
            <a:r>
              <a:rPr lang="en-US" sz="2000" dirty="0" err="1" smtClean="0">
                <a:solidFill>
                  <a:srgbClr val="C00000"/>
                </a:solidFill>
              </a:rPr>
              <a:t>Prevotella</a:t>
            </a:r>
            <a:r>
              <a:rPr lang="en-US" sz="2000" dirty="0" smtClean="0">
                <a:solidFill>
                  <a:srgbClr val="C00000"/>
                </a:solidFill>
              </a:rPr>
              <a:t> </a:t>
            </a:r>
            <a:r>
              <a:rPr lang="en-US" sz="2000" dirty="0" err="1" smtClean="0">
                <a:solidFill>
                  <a:srgbClr val="C00000"/>
                </a:solidFill>
              </a:rPr>
              <a:t>intermedia</a:t>
            </a:r>
            <a:endParaRPr lang="en-US" sz="2000" dirty="0" smtClean="0">
              <a:solidFill>
                <a:srgbClr val="C00000"/>
              </a:solidFill>
            </a:endParaRPr>
          </a:p>
          <a:p>
            <a:r>
              <a:rPr lang="en-US" sz="2800" b="1" u="sng" dirty="0" smtClean="0"/>
              <a:t>Cultural approach</a:t>
            </a:r>
            <a:endParaRPr lang="en-IN" b="1" u="sng" dirty="0">
              <a:solidFill>
                <a:srgbClr val="C00000"/>
              </a:solidFill>
            </a:endParaRPr>
          </a:p>
        </p:txBody>
      </p:sp>
      <p:cxnSp>
        <p:nvCxnSpPr>
          <p:cNvPr id="5" name="Straight Arrow Connector 4"/>
          <p:cNvCxnSpPr/>
          <p:nvPr/>
        </p:nvCxnSpPr>
        <p:spPr>
          <a:xfrm flipV="1">
            <a:off x="2123728" y="4869160"/>
            <a:ext cx="504056" cy="43204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>
            <a:off x="2123728" y="5373216"/>
            <a:ext cx="936104" cy="7920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2843808" y="4725144"/>
            <a:ext cx="16189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Constant flora</a:t>
            </a:r>
            <a:endParaRPr lang="en-IN" dirty="0"/>
          </a:p>
        </p:txBody>
      </p:sp>
      <p:sp>
        <p:nvSpPr>
          <p:cNvPr id="9" name="TextBox 8"/>
          <p:cNvSpPr txBox="1"/>
          <p:nvPr/>
        </p:nvSpPr>
        <p:spPr>
          <a:xfrm>
            <a:off x="3131840" y="5877272"/>
            <a:ext cx="15274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Variable flora</a:t>
            </a:r>
            <a:endParaRPr lang="en-IN" dirty="0"/>
          </a:p>
        </p:txBody>
      </p:sp>
      <p:sp>
        <p:nvSpPr>
          <p:cNvPr id="10" name="TextBox 9"/>
          <p:cNvSpPr txBox="1"/>
          <p:nvPr/>
        </p:nvSpPr>
        <p:spPr>
          <a:xfrm>
            <a:off x="4572000" y="4365104"/>
            <a:ext cx="2519601" cy="1477328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dirty="0" err="1" smtClean="0">
                <a:solidFill>
                  <a:srgbClr val="FF0000"/>
                </a:solidFill>
              </a:rPr>
              <a:t>Treponema</a:t>
            </a:r>
            <a:r>
              <a:rPr lang="en-US" dirty="0" smtClean="0">
                <a:solidFill>
                  <a:srgbClr val="FF0000"/>
                </a:solidFill>
              </a:rPr>
              <a:t> sp</a:t>
            </a:r>
          </a:p>
          <a:p>
            <a:pPr>
              <a:buFont typeface="Arial" pitchFamily="34" charset="0"/>
              <a:buChar char="•"/>
            </a:pPr>
            <a:r>
              <a:rPr lang="en-US" dirty="0" err="1" smtClean="0">
                <a:solidFill>
                  <a:srgbClr val="FF0000"/>
                </a:solidFill>
              </a:rPr>
              <a:t>Prevotella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intermedia</a:t>
            </a:r>
            <a:r>
              <a:rPr lang="en-US" dirty="0" smtClean="0">
                <a:solidFill>
                  <a:srgbClr val="FF0000"/>
                </a:solidFill>
              </a:rPr>
              <a:t>, </a:t>
            </a:r>
          </a:p>
          <a:p>
            <a:pPr>
              <a:buFont typeface="Arial" pitchFamily="34" charset="0"/>
              <a:buChar char="•"/>
            </a:pPr>
            <a:r>
              <a:rPr lang="en-US" dirty="0" err="1" smtClean="0">
                <a:solidFill>
                  <a:srgbClr val="FF0000"/>
                </a:solidFill>
              </a:rPr>
              <a:t>Fusobacterium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</a:p>
          <a:p>
            <a:pPr>
              <a:buFont typeface="Arial" pitchFamily="34" charset="0"/>
              <a:buChar char="•"/>
            </a:pPr>
            <a:r>
              <a:rPr lang="en-US" dirty="0" err="1" smtClean="0">
                <a:solidFill>
                  <a:srgbClr val="FF0000"/>
                </a:solidFill>
              </a:rPr>
              <a:t>Selenomonas</a:t>
            </a:r>
            <a:r>
              <a:rPr lang="en-US" dirty="0" smtClean="0">
                <a:solidFill>
                  <a:srgbClr val="FF0000"/>
                </a:solidFill>
              </a:rPr>
              <a:t> sp.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A.odontolyticus</a:t>
            </a:r>
            <a:r>
              <a:rPr lang="en-US" dirty="0" smtClean="0">
                <a:solidFill>
                  <a:srgbClr val="FF0000"/>
                </a:solidFill>
              </a:rPr>
              <a:t>. </a:t>
            </a:r>
            <a:r>
              <a:rPr lang="en-US" dirty="0" smtClean="0"/>
              <a:t>–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043608" y="188640"/>
            <a:ext cx="7272808" cy="64940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FF0000"/>
                </a:solidFill>
              </a:rPr>
              <a:t>Predisposing factors</a:t>
            </a:r>
          </a:p>
          <a:p>
            <a:endParaRPr lang="en-US" sz="2400" b="1" dirty="0"/>
          </a:p>
          <a:p>
            <a:r>
              <a:rPr lang="en-IN" sz="2400" dirty="0" smtClean="0"/>
              <a:t>I</a:t>
            </a:r>
            <a:r>
              <a:rPr lang="en-IN" sz="2400" b="1" dirty="0"/>
              <a:t>. Local factors</a:t>
            </a:r>
          </a:p>
          <a:p>
            <a:r>
              <a:rPr lang="en-IN" sz="2400" dirty="0"/>
              <a:t>A) Contributing to accumulation of bacteria</a:t>
            </a:r>
          </a:p>
          <a:p>
            <a:pPr marL="457200" indent="-457200"/>
            <a:r>
              <a:rPr lang="en-IN" sz="2400" dirty="0" smtClean="0"/>
              <a:t>	1</a:t>
            </a:r>
            <a:r>
              <a:rPr lang="en-IN" sz="2400" dirty="0"/>
              <a:t>. Poor oral hygiene</a:t>
            </a:r>
          </a:p>
          <a:p>
            <a:pPr marL="457200" indent="-457200"/>
            <a:r>
              <a:rPr lang="en-IN" sz="2400" dirty="0" smtClean="0"/>
              <a:t>	2</a:t>
            </a:r>
            <a:r>
              <a:rPr lang="en-IN" sz="2400" dirty="0"/>
              <a:t>. Overhanging margins from restorations</a:t>
            </a:r>
          </a:p>
          <a:p>
            <a:pPr marL="457200" indent="-457200"/>
            <a:r>
              <a:rPr lang="en-IN" sz="2400" dirty="0" smtClean="0"/>
              <a:t>	3</a:t>
            </a:r>
            <a:r>
              <a:rPr lang="en-IN" sz="2400" dirty="0"/>
              <a:t>. Food impaction</a:t>
            </a:r>
          </a:p>
          <a:p>
            <a:pPr marL="457200" indent="-457200"/>
            <a:r>
              <a:rPr lang="en-IN" sz="2400" dirty="0" smtClean="0"/>
              <a:t>	4</a:t>
            </a:r>
            <a:r>
              <a:rPr lang="en-IN" sz="2400" dirty="0"/>
              <a:t>. </a:t>
            </a:r>
            <a:r>
              <a:rPr lang="en-IN" sz="2400" dirty="0" err="1"/>
              <a:t>Malpositioned</a:t>
            </a:r>
            <a:r>
              <a:rPr lang="en-IN" sz="2400" dirty="0"/>
              <a:t> teeth</a:t>
            </a:r>
          </a:p>
          <a:p>
            <a:pPr marL="457200" indent="-457200"/>
            <a:r>
              <a:rPr lang="en-IN" sz="2400" dirty="0" smtClean="0"/>
              <a:t>	5</a:t>
            </a:r>
            <a:r>
              <a:rPr lang="en-IN" sz="2400" dirty="0"/>
              <a:t>. </a:t>
            </a:r>
            <a:r>
              <a:rPr lang="en-IN" sz="2400" dirty="0" smtClean="0"/>
              <a:t>Calculus</a:t>
            </a:r>
            <a:endParaRPr lang="en-IN" sz="2400" dirty="0"/>
          </a:p>
          <a:p>
            <a:r>
              <a:rPr lang="en-IN" sz="2400" dirty="0"/>
              <a:t>B) Contributing to local </a:t>
            </a:r>
            <a:r>
              <a:rPr lang="en-IN" sz="2400" dirty="0" smtClean="0"/>
              <a:t>ischemia</a:t>
            </a:r>
          </a:p>
          <a:p>
            <a:r>
              <a:rPr lang="en-US" sz="2400" dirty="0"/>
              <a:t>	</a:t>
            </a:r>
            <a:r>
              <a:rPr lang="en-IN" sz="2400" dirty="0" smtClean="0"/>
              <a:t> Cigarette smoking</a:t>
            </a:r>
          </a:p>
          <a:p>
            <a:endParaRPr lang="en-IN" sz="2400" dirty="0" smtClean="0"/>
          </a:p>
          <a:p>
            <a:r>
              <a:rPr lang="en-IN" sz="2400" dirty="0" smtClean="0"/>
              <a:t>II </a:t>
            </a:r>
            <a:r>
              <a:rPr lang="en-IN" sz="2400" b="1" dirty="0" smtClean="0"/>
              <a:t>Systemic </a:t>
            </a:r>
            <a:r>
              <a:rPr lang="en-IN" sz="2400" b="1" dirty="0"/>
              <a:t>factors</a:t>
            </a:r>
          </a:p>
          <a:p>
            <a:pPr indent="539750"/>
            <a:r>
              <a:rPr lang="en-IN" sz="2400" dirty="0"/>
              <a:t>A) Systemic diseases</a:t>
            </a:r>
          </a:p>
          <a:p>
            <a:pPr indent="539750"/>
            <a:r>
              <a:rPr lang="en-IN" sz="2400" dirty="0"/>
              <a:t>B) Nutritional deficiencies</a:t>
            </a:r>
          </a:p>
          <a:p>
            <a:pPr indent="539750"/>
            <a:r>
              <a:rPr lang="en-IN" sz="2400" dirty="0"/>
              <a:t>C) Emotional stress</a:t>
            </a:r>
          </a:p>
          <a:p>
            <a:pPr indent="539750"/>
            <a:r>
              <a:rPr lang="en-IN" sz="2400" dirty="0"/>
              <a:t>D) Hormonal imbalance</a:t>
            </a:r>
            <a:endParaRPr lang="en-IN" sz="2400" b="1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457200"/>
            <a:ext cx="8591872" cy="5943600"/>
          </a:xfrm>
        </p:spPr>
        <p:txBody>
          <a:bodyPr>
            <a:noAutofit/>
          </a:bodyPr>
          <a:lstStyle/>
          <a:p>
            <a:pPr algn="just">
              <a:buNone/>
            </a:pPr>
            <a:r>
              <a:rPr lang="en-US" sz="3200" b="1" dirty="0" smtClean="0">
                <a:solidFill>
                  <a:srgbClr val="FF0000"/>
                </a:solidFill>
              </a:rPr>
              <a:t>Emotional / Psychological stress</a:t>
            </a:r>
          </a:p>
          <a:p>
            <a:pPr>
              <a:buNone/>
            </a:pPr>
            <a:endParaRPr lang="en-US" sz="2400" u="sng" dirty="0" smtClean="0"/>
          </a:p>
          <a:p>
            <a:pPr marL="457200" indent="-457200" algn="ctr">
              <a:buNone/>
            </a:pPr>
            <a:r>
              <a:rPr lang="en-US" sz="2400" dirty="0" smtClean="0"/>
              <a:t>During psychological stress        </a:t>
            </a:r>
          </a:p>
          <a:p>
            <a:endParaRPr lang="en-US" sz="2400" dirty="0" smtClean="0"/>
          </a:p>
          <a:p>
            <a:pPr algn="ctr">
              <a:buNone/>
            </a:pPr>
            <a:endParaRPr lang="en-US" sz="2400" dirty="0" smtClean="0"/>
          </a:p>
          <a:p>
            <a:pPr algn="ctr">
              <a:buNone/>
            </a:pPr>
            <a:endParaRPr lang="en-US" sz="2400" dirty="0" smtClean="0"/>
          </a:p>
          <a:p>
            <a:pPr algn="ctr">
              <a:buNone/>
            </a:pPr>
            <a:r>
              <a:rPr lang="en-US" sz="2400" dirty="0" smtClean="0"/>
              <a:t>oral </a:t>
            </a:r>
            <a:r>
              <a:rPr lang="en-US" sz="2400" dirty="0" smtClean="0"/>
              <a:t>hygiene</a:t>
            </a:r>
          </a:p>
          <a:p>
            <a:pPr algn="ctr">
              <a:buNone/>
            </a:pPr>
            <a:r>
              <a:rPr lang="en-US" sz="2400" dirty="0" smtClean="0"/>
              <a:t> nutrition</a:t>
            </a:r>
          </a:p>
          <a:p>
            <a:pPr algn="ctr">
              <a:buNone/>
            </a:pPr>
            <a:r>
              <a:rPr lang="en-US" sz="2400" dirty="0" smtClean="0"/>
              <a:t>tobacco smoking </a:t>
            </a:r>
          </a:p>
          <a:p>
            <a:pPr>
              <a:buNone/>
            </a:pPr>
            <a:endParaRPr lang="en-US" sz="2400" dirty="0" smtClean="0"/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4355976" y="2060848"/>
            <a:ext cx="0" cy="72008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>
            <a:off x="3635896" y="3284984"/>
            <a:ext cx="0" cy="28803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>
            <a:off x="3923928" y="3717032"/>
            <a:ext cx="0" cy="28803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 flipV="1">
            <a:off x="3347864" y="4293096"/>
            <a:ext cx="0" cy="43204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899592" y="1700808"/>
            <a:ext cx="50405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dirty="0" smtClean="0">
                <a:solidFill>
                  <a:srgbClr val="00FF00"/>
                </a:solidFill>
              </a:rPr>
              <a:t>1</a:t>
            </a:r>
            <a:endParaRPr lang="en-IN" sz="7200" dirty="0">
              <a:solidFill>
                <a:srgbClr val="00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692696"/>
            <a:ext cx="8229600" cy="5616624"/>
          </a:xfrm>
        </p:spPr>
        <p:txBody>
          <a:bodyPr>
            <a:normAutofit fontScale="77500" lnSpcReduction="20000"/>
          </a:bodyPr>
          <a:lstStyle/>
          <a:p>
            <a:pPr marL="514350" indent="-514350" algn="ctr">
              <a:buClrTx/>
              <a:buNone/>
            </a:pPr>
            <a:r>
              <a:rPr lang="en-US" sz="2800" dirty="0" smtClean="0"/>
              <a:t>emotional </a:t>
            </a:r>
            <a:r>
              <a:rPr lang="en-US" sz="2800" dirty="0" smtClean="0"/>
              <a:t>stress</a:t>
            </a:r>
          </a:p>
          <a:p>
            <a:pPr algn="just">
              <a:buClrTx/>
              <a:buNone/>
            </a:pPr>
            <a:endParaRPr lang="en-US" sz="2800" dirty="0" smtClean="0"/>
          </a:p>
          <a:p>
            <a:pPr algn="ctr">
              <a:buClrTx/>
              <a:buNone/>
            </a:pPr>
            <a:r>
              <a:rPr lang="en-US" sz="2800" dirty="0" smtClean="0">
                <a:solidFill>
                  <a:srgbClr val="7030A0"/>
                </a:solidFill>
              </a:rPr>
              <a:t>Increased </a:t>
            </a:r>
            <a:r>
              <a:rPr lang="en-US" sz="2800" dirty="0" err="1" smtClean="0">
                <a:solidFill>
                  <a:srgbClr val="7030A0"/>
                </a:solidFill>
              </a:rPr>
              <a:t>adrenocortical</a:t>
            </a:r>
            <a:r>
              <a:rPr lang="en-US" sz="2800" dirty="0" smtClean="0">
                <a:solidFill>
                  <a:srgbClr val="7030A0"/>
                </a:solidFill>
              </a:rPr>
              <a:t> activity, (corticosteroids)       </a:t>
            </a:r>
          </a:p>
          <a:p>
            <a:pPr marL="514350" indent="-514350" algn="ctr">
              <a:buClrTx/>
              <a:buNone/>
            </a:pPr>
            <a:endParaRPr lang="en-US" sz="2800" dirty="0" smtClean="0"/>
          </a:p>
          <a:p>
            <a:pPr algn="ctr">
              <a:buClrTx/>
              <a:buNone/>
            </a:pPr>
            <a:r>
              <a:rPr lang="en-US" sz="2800" u="sng" dirty="0" smtClean="0">
                <a:solidFill>
                  <a:srgbClr val="7030A0"/>
                </a:solidFill>
              </a:rPr>
              <a:t>alters host immune responses </a:t>
            </a:r>
          </a:p>
          <a:p>
            <a:pPr algn="ctr">
              <a:buClrTx/>
              <a:buNone/>
            </a:pPr>
            <a:endParaRPr lang="en-US" sz="2800" dirty="0" smtClean="0"/>
          </a:p>
          <a:p>
            <a:pPr algn="ctr">
              <a:buClrTx/>
              <a:buNone/>
            </a:pPr>
            <a:r>
              <a:rPr lang="en-US" sz="2800" dirty="0" smtClean="0"/>
              <a:t>inability to control the indigenous bacteria.</a:t>
            </a:r>
          </a:p>
          <a:p>
            <a:pPr algn="just">
              <a:buClrTx/>
              <a:buNone/>
            </a:pPr>
            <a:endParaRPr lang="en-US" sz="2800" dirty="0" smtClean="0"/>
          </a:p>
          <a:p>
            <a:pPr algn="just">
              <a:buClrTx/>
              <a:buNone/>
            </a:pPr>
            <a:endParaRPr lang="en-US" sz="2800" dirty="0" smtClean="0"/>
          </a:p>
          <a:p>
            <a:pPr marL="514350" indent="-514350" algn="just">
              <a:lnSpc>
                <a:spcPct val="170000"/>
              </a:lnSpc>
              <a:buClrTx/>
              <a:buNone/>
            </a:pPr>
            <a:r>
              <a:rPr lang="en-US" sz="2800" dirty="0" smtClean="0"/>
              <a:t> </a:t>
            </a:r>
            <a:r>
              <a:rPr lang="en-US" sz="2800" dirty="0" smtClean="0"/>
              <a:t>         </a:t>
            </a:r>
            <a:r>
              <a:rPr lang="en-US" sz="2800" dirty="0" smtClean="0">
                <a:solidFill>
                  <a:srgbClr val="FF0000"/>
                </a:solidFill>
              </a:rPr>
              <a:t>E</a:t>
            </a:r>
            <a:r>
              <a:rPr lang="en-US" sz="2800" dirty="0" smtClean="0">
                <a:solidFill>
                  <a:srgbClr val="FF0000"/>
                </a:solidFill>
              </a:rPr>
              <a:t>levated epinephrine </a:t>
            </a:r>
            <a:r>
              <a:rPr lang="en-US" sz="2800" dirty="0" smtClean="0">
                <a:solidFill>
                  <a:srgbClr val="FF0000"/>
                </a:solidFill>
              </a:rPr>
              <a:t>levels    </a:t>
            </a:r>
            <a:r>
              <a:rPr lang="en-US" sz="2800" dirty="0" smtClean="0">
                <a:solidFill>
                  <a:srgbClr val="FF0000"/>
                </a:solidFill>
              </a:rPr>
              <a:t>         </a:t>
            </a:r>
            <a:r>
              <a:rPr lang="en-US" sz="2800" dirty="0" smtClean="0"/>
              <a:t>Localized </a:t>
            </a:r>
            <a:r>
              <a:rPr lang="en-US" sz="2800" dirty="0" smtClean="0"/>
              <a:t>ischemia of the </a:t>
            </a:r>
            <a:r>
              <a:rPr lang="en-US" sz="2800" dirty="0" smtClean="0"/>
              <a:t>gingiva</a:t>
            </a:r>
            <a:r>
              <a:rPr lang="en-US" sz="2800" dirty="0" smtClean="0"/>
              <a:t>             ANUG</a:t>
            </a:r>
            <a:r>
              <a:rPr lang="en-US" sz="2800" dirty="0" smtClean="0"/>
              <a:t>.</a:t>
            </a:r>
            <a:endParaRPr lang="en-US" sz="2800" dirty="0" smtClean="0"/>
          </a:p>
          <a:p>
            <a:pPr algn="just">
              <a:buClrTx/>
            </a:pPr>
            <a:endParaRPr lang="en-US" sz="2800" dirty="0" smtClean="0"/>
          </a:p>
          <a:p>
            <a:pPr marL="514350" indent="-514350" algn="just">
              <a:lnSpc>
                <a:spcPct val="170000"/>
              </a:lnSpc>
              <a:buClrTx/>
              <a:buNone/>
            </a:pPr>
            <a:r>
              <a:rPr lang="en-US" sz="2800" dirty="0" smtClean="0"/>
              <a:t>4   </a:t>
            </a:r>
            <a:r>
              <a:rPr lang="en-US" sz="2800" dirty="0" err="1" smtClean="0"/>
              <a:t>Glucocorticoids</a:t>
            </a:r>
            <a:r>
              <a:rPr lang="en-US" sz="2800" dirty="0" smtClean="0"/>
              <a:t> </a:t>
            </a:r>
            <a:r>
              <a:rPr lang="en-US" sz="2800" dirty="0" err="1" smtClean="0">
                <a:solidFill>
                  <a:srgbClr val="7030A0"/>
                </a:solidFill>
              </a:rPr>
              <a:t>supress</a:t>
            </a:r>
            <a:r>
              <a:rPr lang="en-US" sz="2800" dirty="0" smtClean="0">
                <a:solidFill>
                  <a:srgbClr val="7030A0"/>
                </a:solidFill>
              </a:rPr>
              <a:t> antibody </a:t>
            </a:r>
            <a:r>
              <a:rPr lang="en-US" sz="2800" dirty="0" smtClean="0"/>
              <a:t>production and reduce the number of circulating </a:t>
            </a:r>
            <a:r>
              <a:rPr lang="en-US" sz="2800" dirty="0" err="1" smtClean="0"/>
              <a:t>phagocytic</a:t>
            </a:r>
            <a:r>
              <a:rPr lang="en-US" sz="2800" dirty="0" smtClean="0"/>
              <a:t> cells</a:t>
            </a:r>
            <a:endParaRPr lang="en-IN" dirty="0"/>
          </a:p>
        </p:txBody>
      </p:sp>
      <p:sp>
        <p:nvSpPr>
          <p:cNvPr id="4" name="Down Arrow 3"/>
          <p:cNvSpPr/>
          <p:nvPr/>
        </p:nvSpPr>
        <p:spPr>
          <a:xfrm>
            <a:off x="4211960" y="1052736"/>
            <a:ext cx="504056" cy="216024"/>
          </a:xfrm>
          <a:prstGeom prst="down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5" name="Down Arrow 4"/>
          <p:cNvSpPr/>
          <p:nvPr/>
        </p:nvSpPr>
        <p:spPr>
          <a:xfrm>
            <a:off x="4211960" y="1628800"/>
            <a:ext cx="484632" cy="360040"/>
          </a:xfrm>
          <a:prstGeom prst="down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6" name="Down Arrow 5"/>
          <p:cNvSpPr/>
          <p:nvPr/>
        </p:nvSpPr>
        <p:spPr>
          <a:xfrm>
            <a:off x="4355976" y="2276872"/>
            <a:ext cx="268608" cy="216024"/>
          </a:xfrm>
          <a:prstGeom prst="down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8" name="Right Arrow 7"/>
          <p:cNvSpPr/>
          <p:nvPr/>
        </p:nvSpPr>
        <p:spPr>
          <a:xfrm flipV="1">
            <a:off x="1979712" y="4509120"/>
            <a:ext cx="504056" cy="216024"/>
          </a:xfrm>
          <a:prstGeom prst="right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9" name="Right Arrow 8"/>
          <p:cNvSpPr/>
          <p:nvPr/>
        </p:nvSpPr>
        <p:spPr>
          <a:xfrm flipV="1">
            <a:off x="4716016" y="3933056"/>
            <a:ext cx="360040" cy="207640"/>
          </a:xfrm>
          <a:prstGeom prst="right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0" name="TextBox 9"/>
          <p:cNvSpPr txBox="1"/>
          <p:nvPr/>
        </p:nvSpPr>
        <p:spPr>
          <a:xfrm>
            <a:off x="323528" y="0"/>
            <a:ext cx="50405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dirty="0" smtClean="0">
                <a:solidFill>
                  <a:srgbClr val="FF0000"/>
                </a:solidFill>
              </a:rPr>
              <a:t>2</a:t>
            </a:r>
            <a:endParaRPr lang="en-IN" sz="7200" dirty="0">
              <a:solidFill>
                <a:srgbClr val="FF000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0" y="4869160"/>
            <a:ext cx="108012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dirty="0" smtClean="0">
                <a:solidFill>
                  <a:srgbClr val="FF0000"/>
                </a:solidFill>
              </a:rPr>
              <a:t>4</a:t>
            </a:r>
            <a:endParaRPr lang="en-IN" sz="7200" dirty="0">
              <a:solidFill>
                <a:srgbClr val="FF000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251520" y="3284984"/>
            <a:ext cx="50405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dirty="0" smtClean="0">
                <a:solidFill>
                  <a:srgbClr val="FF0000"/>
                </a:solidFill>
              </a:rPr>
              <a:t>3</a:t>
            </a:r>
            <a:endParaRPr lang="en-IN" sz="72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5400" b="1" dirty="0" smtClean="0">
                <a:solidFill>
                  <a:srgbClr val="FF0000"/>
                </a:solidFill>
              </a:rPr>
              <a:t>Cigarette smoking</a:t>
            </a:r>
            <a:br>
              <a:rPr lang="en-US" sz="5400" b="1" dirty="0" smtClean="0">
                <a:solidFill>
                  <a:srgbClr val="FF0000"/>
                </a:solidFill>
              </a:rPr>
            </a:br>
            <a:endParaRPr lang="en-IN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ClrTx/>
            </a:pPr>
            <a:r>
              <a:rPr lang="en-US" sz="2800" dirty="0" smtClean="0"/>
              <a:t>nicotine from smoking may cause a </a:t>
            </a:r>
            <a:r>
              <a:rPr lang="en-US" sz="2800" dirty="0" smtClean="0">
                <a:solidFill>
                  <a:srgbClr val="0070C0"/>
                </a:solidFill>
              </a:rPr>
              <a:t>reduction in gingival papillary blood fl</a:t>
            </a:r>
            <a:r>
              <a:rPr lang="en-US" sz="2800" dirty="0" smtClean="0"/>
              <a:t>ow, which contributes to </a:t>
            </a:r>
            <a:r>
              <a:rPr lang="en-US" sz="2800" dirty="0" smtClean="0">
                <a:solidFill>
                  <a:srgbClr val="0070C0"/>
                </a:solidFill>
              </a:rPr>
              <a:t>ischemia in periodontal tissue.</a:t>
            </a:r>
          </a:p>
          <a:p>
            <a:pPr algn="just">
              <a:buClrTx/>
            </a:pPr>
            <a:endParaRPr lang="en-US" sz="2800" dirty="0" smtClean="0"/>
          </a:p>
          <a:p>
            <a:pPr algn="just">
              <a:buClrTx/>
            </a:pPr>
            <a:endParaRPr lang="en-US" sz="2800" dirty="0" smtClean="0"/>
          </a:p>
          <a:p>
            <a:pPr algn="just">
              <a:buClrTx/>
            </a:pPr>
            <a:r>
              <a:rPr lang="en-US" sz="2800" dirty="0" smtClean="0">
                <a:solidFill>
                  <a:srgbClr val="0070C0"/>
                </a:solidFill>
              </a:rPr>
              <a:t>Decreased blood flow </a:t>
            </a:r>
            <a:r>
              <a:rPr lang="en-US" sz="2800" dirty="0" smtClean="0"/>
              <a:t>will presumably result in </a:t>
            </a:r>
            <a:r>
              <a:rPr lang="en-US" sz="2800" dirty="0" smtClean="0">
                <a:solidFill>
                  <a:srgbClr val="0070C0"/>
                </a:solidFill>
              </a:rPr>
              <a:t>deficient host defense function </a:t>
            </a:r>
            <a:r>
              <a:rPr lang="en-US" sz="2800" dirty="0" smtClean="0"/>
              <a:t>and </a:t>
            </a:r>
            <a:r>
              <a:rPr lang="en-US" sz="2800" dirty="0" smtClean="0">
                <a:solidFill>
                  <a:srgbClr val="0070C0"/>
                </a:solidFill>
              </a:rPr>
              <a:t>papillary necrosis</a:t>
            </a:r>
            <a:endParaRPr lang="en-IN" dirty="0">
              <a:solidFill>
                <a:srgbClr val="0070C0"/>
              </a:solidFill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254</TotalTime>
  <Words>1033</Words>
  <Application>Microsoft Office PowerPoint</Application>
  <PresentationFormat>On-screen Show (4:3)</PresentationFormat>
  <Paragraphs>266</Paragraphs>
  <Slides>32</Slides>
  <Notes>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32</vt:i4>
      </vt:variant>
    </vt:vector>
  </HeadingPairs>
  <TitlesOfParts>
    <vt:vector size="33" baseType="lpstr">
      <vt:lpstr>Flow</vt:lpstr>
      <vt:lpstr>Acute gingival condition</vt:lpstr>
      <vt:lpstr>  Acute necrotizing ulcerative gingivitis (ANUG) </vt:lpstr>
      <vt:lpstr>Slide 3</vt:lpstr>
      <vt:lpstr>Other names </vt:lpstr>
      <vt:lpstr>Etiology </vt:lpstr>
      <vt:lpstr>Slide 6</vt:lpstr>
      <vt:lpstr>Slide 7</vt:lpstr>
      <vt:lpstr>Slide 8</vt:lpstr>
      <vt:lpstr>Cigarette smoking </vt:lpstr>
      <vt:lpstr>Slide 10</vt:lpstr>
      <vt:lpstr>Slide 11</vt:lpstr>
      <vt:lpstr>Slide 12</vt:lpstr>
      <vt:lpstr>Slide 13</vt:lpstr>
      <vt:lpstr>Slide 14</vt:lpstr>
      <vt:lpstr>Diagnosis </vt:lpstr>
      <vt:lpstr>Treatment  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  <vt:lpstr>Treatment </vt:lpstr>
      <vt:lpstr>PERICORONITIS</vt:lpstr>
      <vt:lpstr>Slide 27</vt:lpstr>
      <vt:lpstr>sign</vt:lpstr>
      <vt:lpstr>treatment</vt:lpstr>
      <vt:lpstr>Slide 30</vt:lpstr>
      <vt:lpstr>Slide 31</vt:lpstr>
      <vt:lpstr>Slide 32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Acute gingival condition</dc:title>
  <dc:creator>Annie</dc:creator>
  <cp:lastModifiedBy>Annie</cp:lastModifiedBy>
  <cp:revision>25</cp:revision>
  <dcterms:created xsi:type="dcterms:W3CDTF">2015-03-18T06:41:21Z</dcterms:created>
  <dcterms:modified xsi:type="dcterms:W3CDTF">2016-07-26T03:58:28Z</dcterms:modified>
</cp:coreProperties>
</file>