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480" r:id="rId3"/>
    <p:sldId id="485" r:id="rId4"/>
    <p:sldId id="486" r:id="rId5"/>
    <p:sldId id="272" r:id="rId6"/>
    <p:sldId id="286" r:id="rId7"/>
    <p:sldId id="487" r:id="rId8"/>
    <p:sldId id="319" r:id="rId9"/>
    <p:sldId id="320" r:id="rId10"/>
    <p:sldId id="321" r:id="rId11"/>
    <p:sldId id="323" r:id="rId12"/>
    <p:sldId id="495" r:id="rId13"/>
    <p:sldId id="390" r:id="rId14"/>
    <p:sldId id="494" r:id="rId15"/>
    <p:sldId id="465" r:id="rId16"/>
    <p:sldId id="454" r:id="rId17"/>
    <p:sldId id="488" r:id="rId18"/>
    <p:sldId id="490" r:id="rId19"/>
    <p:sldId id="440" r:id="rId20"/>
    <p:sldId id="489" r:id="rId21"/>
    <p:sldId id="491" r:id="rId22"/>
    <p:sldId id="492" r:id="rId23"/>
    <p:sldId id="4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87" d="100"/>
          <a:sy n="87" d="100"/>
        </p:scale>
        <p:origin x="133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7099B-6476-496A-BE65-F2B4E3123CAE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BBA6C-FA2C-47DF-9A0F-269461E87FEE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A27542A-1319-4B5B-ABB5-BA10B149C113}" type="datetimeFigureOut">
              <a:rPr lang="en-US" smtClean="0"/>
              <a:pPr/>
              <a:t>1/29/2026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I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3403F88-7BA7-49DE-9AC3-8D0042F8327B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340768"/>
            <a:ext cx="4798316" cy="3306098"/>
          </a:xfrm>
        </p:spPr>
        <p:txBody>
          <a:bodyPr/>
          <a:lstStyle/>
          <a:p>
            <a:pPr algn="ctr"/>
            <a:r>
              <a:rPr lang="en-US" dirty="0"/>
              <a:t>PLAQUE  AS  A BIOFILM</a:t>
            </a:r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Phase 2:</a:t>
            </a:r>
            <a:r>
              <a:rPr lang="en-US" dirty="0"/>
              <a:t> </a:t>
            </a:r>
            <a:r>
              <a:rPr lang="en-US" b="1" dirty="0"/>
              <a:t>Initial adhesion.</a:t>
            </a:r>
            <a:r>
              <a:rPr lang="en-US" dirty="0"/>
              <a:t> 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Reversible adhesion </a:t>
            </a:r>
            <a:r>
              <a:rPr lang="en-US" dirty="0"/>
              <a:t>of the bacterium.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Initiated by the interaction between the bacterium and the surface, from a certain distance (50 nm)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Through long-range and short-range forces, including van </a:t>
            </a:r>
            <a:r>
              <a:rPr lang="en-US" dirty="0" err="1"/>
              <a:t>der</a:t>
            </a:r>
            <a:r>
              <a:rPr lang="en-US" dirty="0"/>
              <a:t> Waals attractive forces and electrostatic repulsive forces.</a:t>
            </a:r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3: Attachment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  After initial adhesion, a firm anchorage between bacterium and surface will be established by </a:t>
            </a:r>
            <a:r>
              <a:rPr lang="en-US" u="sng" dirty="0">
                <a:solidFill>
                  <a:srgbClr val="FF0000"/>
                </a:solidFill>
              </a:rPr>
              <a:t>specific interactions </a:t>
            </a:r>
            <a:r>
              <a:rPr lang="en-US" dirty="0">
                <a:solidFill>
                  <a:srgbClr val="FF0000"/>
                </a:solidFill>
              </a:rPr>
              <a:t>(covalent, ionic, or hydrogen bonding</a:t>
            </a:r>
            <a:r>
              <a:rPr lang="en-US" dirty="0"/>
              <a:t>).</a:t>
            </a:r>
          </a:p>
          <a:p>
            <a:pPr>
              <a:buNone/>
            </a:pPr>
            <a:endParaRPr lang="en-US" dirty="0"/>
          </a:p>
          <a:p>
            <a:pPr lvl="0">
              <a:buNone/>
            </a:pPr>
            <a:r>
              <a:rPr lang="en-US" dirty="0"/>
              <a:t>   This </a:t>
            </a:r>
            <a:r>
              <a:rPr lang="en-US" dirty="0">
                <a:solidFill>
                  <a:srgbClr val="FF0000"/>
                </a:solidFill>
              </a:rPr>
              <a:t>follows direct contact or bridging true extracellular filamentous appendages </a:t>
            </a:r>
            <a:r>
              <a:rPr lang="en-US" dirty="0"/>
              <a:t>(with length up to 10 nm).(</a:t>
            </a:r>
            <a:r>
              <a:rPr lang="en-US" dirty="0" err="1"/>
              <a:t>Fimbrea</a:t>
            </a:r>
            <a:r>
              <a:rPr lang="en-US" dirty="0"/>
              <a:t>, </a:t>
            </a:r>
            <a:r>
              <a:rPr lang="en-US" dirty="0" err="1"/>
              <a:t>fibrila</a:t>
            </a:r>
            <a:r>
              <a:rPr lang="en-US" dirty="0"/>
              <a:t>)</a:t>
            </a:r>
            <a:endParaRPr lang="en-IN" dirty="0"/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612BB6-1D92-43A9-89A2-1B089647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33" y="1700808"/>
            <a:ext cx="8860167" cy="2975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685B8-3E71-46F5-988D-3F7DCD59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03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066800" y="457200"/>
            <a:ext cx="7162800" cy="632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3571-C77A-4594-8DDC-C5B8F9F0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4D6FFE-931B-4ED5-9842-231EB439C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548680"/>
            <a:ext cx="8046243" cy="60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77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928934"/>
            <a:ext cx="4800625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When one cell is relatively small and the partner is rod shaped and in 10-fold or greater excess, rosettes can be formed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14950"/>
            <a:ext cx="114297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75398" b="80909"/>
          <a:stretch>
            <a:fillRect/>
          </a:stretch>
        </p:blipFill>
        <p:spPr bwMode="auto">
          <a:xfrm>
            <a:off x="4000496" y="3643314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C06F-AA4E-46BE-AA7D-C020B033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Plaque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5F092-C559-467F-AB97-E6FCC6D23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pPr marL="82296" indent="0">
              <a:buNone/>
            </a:pPr>
            <a:r>
              <a:rPr lang="en-US" b="1" dirty="0"/>
              <a:t>Non </a:t>
            </a:r>
            <a:r>
              <a:rPr lang="en-US" b="1" dirty="0" err="1"/>
              <a:t>Specefic</a:t>
            </a:r>
            <a:r>
              <a:rPr lang="en-US" b="1" dirty="0"/>
              <a:t> Plaque Hypothesis</a:t>
            </a:r>
          </a:p>
          <a:p>
            <a:pPr marL="82296" indent="0">
              <a:buNone/>
            </a:pPr>
            <a:r>
              <a:rPr lang="en-US" b="1" dirty="0"/>
              <a:t>Specific Plaque Hypothesis</a:t>
            </a:r>
          </a:p>
          <a:p>
            <a:pPr marL="82296" indent="0">
              <a:buNone/>
            </a:pPr>
            <a:r>
              <a:rPr lang="en-US" b="1" dirty="0"/>
              <a:t>Ecologic Plaque Hypothesis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3590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BC6BC7-AEBC-4B1F-800C-972406FC6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200372"/>
            <a:ext cx="4320480" cy="324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23764-E6A1-46A0-9893-7AEBACB5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9" y="152636"/>
            <a:ext cx="4063648" cy="30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Specific Plaque Hypothesis</a:t>
            </a:r>
            <a:br>
              <a:rPr lang="en-IN" dirty="0"/>
            </a:b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26C10-9BBF-47D2-B280-067B260F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1398716"/>
            <a:ext cx="6259439" cy="46945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66A582B-19A6-46E6-B52A-A461B8DCDB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019682"/>
              </p:ext>
            </p:extLst>
          </p:nvPr>
        </p:nvGraphicFramePr>
        <p:xfrm>
          <a:off x="1073647" y="585821"/>
          <a:ext cx="7962849" cy="37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5390">
                  <a:extLst>
                    <a:ext uri="{9D8B030D-6E8A-4147-A177-3AD203B41FA5}">
                      <a16:colId xmlns:a16="http://schemas.microsoft.com/office/drawing/2014/main" val="323931295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629543733"/>
                    </a:ext>
                  </a:extLst>
                </a:gridCol>
                <a:gridCol w="2487139">
                  <a:extLst>
                    <a:ext uri="{9D8B030D-6E8A-4147-A177-3AD203B41FA5}">
                      <a16:colId xmlns:a16="http://schemas.microsoft.com/office/drawing/2014/main" val="2204532113"/>
                    </a:ext>
                  </a:extLst>
                </a:gridCol>
              </a:tblGrid>
              <a:tr h="641067">
                <a:tc>
                  <a:txBody>
                    <a:bodyPr/>
                    <a:lstStyle/>
                    <a:p>
                      <a:pPr algn="ctr"/>
                      <a:r>
                        <a:rPr lang="en-IN" i="1" dirty="0"/>
                        <a:t>Materia alba</a:t>
                      </a:r>
                      <a:br>
                        <a:rPr lang="en-IN" i="1" dirty="0"/>
                      </a:b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Acquired pellicle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Plaque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026991"/>
                  </a:ext>
                </a:extLst>
              </a:tr>
              <a:tr h="3140333">
                <a:tc>
                  <a:txBody>
                    <a:bodyPr/>
                    <a:lstStyle/>
                    <a:p>
                      <a:r>
                        <a:rPr lang="en-IN" dirty="0"/>
                        <a:t>Soft accumulations of bacteria and tissue cells that lack the organized structure and are </a:t>
                      </a:r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easily displaced with a water spray.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 acquired pellicle is a thin protein film that forms on    tooth surfaces, playing a      crucial role in oral health by protecting teeth and             facilitating the formation of  dental plaque.</a:t>
                      </a:r>
                      <a:endParaRPr lang="en-IN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/>
                        <a:t>Dental plaque is defined clinically as a structured, resilient, yellow-grayish substance that adheres tenaciously to the intraoral hard surfaces, including removable and fixed restorations</a:t>
                      </a:r>
                      <a:endParaRPr lang="en-IN" b="0" dirty="0"/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465097"/>
                  </a:ext>
                </a:extLst>
              </a:tr>
            </a:tbl>
          </a:graphicData>
        </a:graphic>
      </p:graphicFrame>
      <p:sp>
        <p:nvSpPr>
          <p:cNvPr id="10" name="Arrow: Down 9">
            <a:extLst>
              <a:ext uri="{FF2B5EF4-FFF2-40B4-BE49-F238E27FC236}">
                <a16:creationId xmlns:a16="http://schemas.microsoft.com/office/drawing/2014/main" id="{825DB407-3898-4101-BEFA-605A1722732A}"/>
              </a:ext>
            </a:extLst>
          </p:cNvPr>
          <p:cNvSpPr/>
          <p:nvPr/>
        </p:nvSpPr>
        <p:spPr>
          <a:xfrm>
            <a:off x="6588224" y="3838932"/>
            <a:ext cx="2448272" cy="151216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mineralization of dental plaque</a:t>
            </a:r>
            <a:endParaRPr lang="en-IN" sz="12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FB2A4-E5FE-4712-9371-0FE004F1DBC4}"/>
              </a:ext>
            </a:extLst>
          </p:cNvPr>
          <p:cNvSpPr/>
          <p:nvPr/>
        </p:nvSpPr>
        <p:spPr>
          <a:xfrm>
            <a:off x="6444208" y="5409220"/>
            <a:ext cx="2592288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42B16-0D2B-4951-BB1D-2797D615BF78}"/>
              </a:ext>
            </a:extLst>
          </p:cNvPr>
          <p:cNvSpPr/>
          <p:nvPr/>
        </p:nvSpPr>
        <p:spPr>
          <a:xfrm>
            <a:off x="6804248" y="5687404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Calculus</a:t>
            </a:r>
            <a:endParaRPr lang="en-IN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7C49-6BA6-46BA-BD41-1E56A672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AAD108-FB8C-4EC8-897D-386CB0123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274638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695C10-0830-450D-865D-6C2A4C3E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10" y="764704"/>
            <a:ext cx="76779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59A98-0079-4610-9AE5-3651A3CC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4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AA5309-4EAF-4BF7-84FC-FA39F1DC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" y="-32253"/>
            <a:ext cx="4248472" cy="318302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F86156-4B7E-4279-9AD3-0F077F6A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07" y="124204"/>
            <a:ext cx="3564220" cy="2575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995055-99C8-46B7-B36C-28E26AD9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912" y="2780928"/>
            <a:ext cx="3642215" cy="16165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196D6-D96B-4DFA-8003-E86C4E0B7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03" y="3681070"/>
            <a:ext cx="2491956" cy="2949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57B35-7B5F-4E52-8FEC-D2B2E2B9EB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933"/>
          <a:stretch/>
        </p:blipFill>
        <p:spPr>
          <a:xfrm>
            <a:off x="3563888" y="4653136"/>
            <a:ext cx="5019438" cy="19771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3FFE89-F277-4421-B4B5-0E691D1462A3}"/>
              </a:ext>
            </a:extLst>
          </p:cNvPr>
          <p:cNvCxnSpPr>
            <a:cxnSpLocks/>
          </p:cNvCxnSpPr>
          <p:nvPr/>
        </p:nvCxnSpPr>
        <p:spPr>
          <a:xfrm>
            <a:off x="4140648" y="1988840"/>
            <a:ext cx="970594" cy="72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D17460-7D43-4110-98F7-0CFFC959CC64}"/>
              </a:ext>
            </a:extLst>
          </p:cNvPr>
          <p:cNvCxnSpPr/>
          <p:nvPr/>
        </p:nvCxnSpPr>
        <p:spPr>
          <a:xfrm>
            <a:off x="4161380" y="1959905"/>
            <a:ext cx="853962" cy="1728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CADD82-5C53-41CE-8336-D635C8E95EBC}"/>
              </a:ext>
            </a:extLst>
          </p:cNvPr>
          <p:cNvCxnSpPr>
            <a:cxnSpLocks/>
          </p:cNvCxnSpPr>
          <p:nvPr/>
        </p:nvCxnSpPr>
        <p:spPr>
          <a:xfrm>
            <a:off x="4122382" y="2034647"/>
            <a:ext cx="321767" cy="26184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85F7B6-B597-4FD0-AA7A-BC80D13B0E83}"/>
              </a:ext>
            </a:extLst>
          </p:cNvPr>
          <p:cNvCxnSpPr>
            <a:cxnSpLocks/>
          </p:cNvCxnSpPr>
          <p:nvPr/>
        </p:nvCxnSpPr>
        <p:spPr>
          <a:xfrm flipH="1">
            <a:off x="3059832" y="2060848"/>
            <a:ext cx="1060477" cy="1805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2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ENTAL PLAQUE - PART 1 | PPTX">
            <a:extLst>
              <a:ext uri="{FF2B5EF4-FFF2-40B4-BE49-F238E27FC236}">
                <a16:creationId xmlns:a16="http://schemas.microsoft.com/office/drawing/2014/main" id="{FF9A0061-F564-4203-B61F-3EB2C5ADC2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5FC71-2AA4-44F1-96B3-3C84D8F9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8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A38B-C468-40E3-9E30-388915FE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COMPOSITION OF DENTAL PLAQUE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05915-EC5C-4C15-A96B-89812089F9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ORGANIC  MATERIAL</a:t>
            </a:r>
          </a:p>
          <a:p>
            <a:pPr marL="82296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r>
              <a:rPr lang="en-IN" dirty="0"/>
              <a:t>Glycoproteins</a:t>
            </a:r>
          </a:p>
          <a:p>
            <a:r>
              <a:rPr lang="en-IN" dirty="0"/>
              <a:t>Polysaccharides. </a:t>
            </a:r>
          </a:p>
          <a:p>
            <a:r>
              <a:rPr lang="en-IN" dirty="0"/>
              <a:t>Albumin, </a:t>
            </a:r>
          </a:p>
          <a:p>
            <a:r>
              <a:rPr lang="en-IN" dirty="0"/>
              <a:t> Lipid material</a:t>
            </a: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EE537-B415-489A-ACA7-5E81494C31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INORGANIC MATERIALS </a:t>
            </a:r>
          </a:p>
          <a:p>
            <a:pPr marL="82296" indent="0">
              <a:buNone/>
            </a:pPr>
            <a:endParaRPr lang="en-IN" dirty="0">
              <a:solidFill>
                <a:srgbClr val="FF0000"/>
              </a:solidFill>
            </a:endParaRPr>
          </a:p>
          <a:p>
            <a:r>
              <a:rPr lang="en-IN" dirty="0"/>
              <a:t>Calcium </a:t>
            </a:r>
          </a:p>
          <a:p>
            <a:r>
              <a:rPr lang="en-IN" dirty="0"/>
              <a:t>Phosphorus</a:t>
            </a:r>
          </a:p>
          <a:p>
            <a:r>
              <a:rPr lang="en-IN" dirty="0"/>
              <a:t>Sodium</a:t>
            </a:r>
          </a:p>
          <a:p>
            <a:r>
              <a:rPr lang="en-IN" dirty="0"/>
              <a:t>Potassium</a:t>
            </a:r>
          </a:p>
          <a:p>
            <a:r>
              <a:rPr lang="en-IN" dirty="0"/>
              <a:t> Fluoride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553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  <a:endParaRPr lang="en-IN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661DFD-5C9B-4F60-B066-D0A0739430C5}"/>
              </a:ext>
            </a:extLst>
          </p:cNvPr>
          <p:cNvCxnSpPr/>
          <p:nvPr/>
        </p:nvCxnSpPr>
        <p:spPr>
          <a:xfrm>
            <a:off x="0" y="3573016"/>
            <a:ext cx="50800" cy="3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7C8585-1825-4F78-9F36-8D3C3B9F9303}"/>
              </a:ext>
            </a:extLst>
          </p:cNvPr>
          <p:cNvCxnSpPr/>
          <p:nvPr/>
        </p:nvCxnSpPr>
        <p:spPr>
          <a:xfrm flipH="1">
            <a:off x="6444208" y="3589908"/>
            <a:ext cx="648072" cy="775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AB1334-8424-4413-8E3A-5B887D268E3F}"/>
              </a:ext>
            </a:extLst>
          </p:cNvPr>
          <p:cNvCxnSpPr/>
          <p:nvPr/>
        </p:nvCxnSpPr>
        <p:spPr>
          <a:xfrm>
            <a:off x="7452320" y="3855380"/>
            <a:ext cx="432048" cy="509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855176-C76E-41AC-84D0-A421C348AF7B}"/>
              </a:ext>
            </a:extLst>
          </p:cNvPr>
          <p:cNvCxnSpPr/>
          <p:nvPr/>
        </p:nvCxnSpPr>
        <p:spPr>
          <a:xfrm flipH="1">
            <a:off x="6444208" y="2708920"/>
            <a:ext cx="648072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30A701-4BC6-4066-BDDB-EF621958BE85}"/>
              </a:ext>
            </a:extLst>
          </p:cNvPr>
          <p:cNvCxnSpPr/>
          <p:nvPr/>
        </p:nvCxnSpPr>
        <p:spPr>
          <a:xfrm>
            <a:off x="7092280" y="2708920"/>
            <a:ext cx="527720" cy="364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AD57EAC-24B7-4F88-8DD5-40697B00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95" y="274638"/>
            <a:ext cx="7617154" cy="57128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Formation of Dental Plaque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/>
              <a:t> </a:t>
            </a:r>
          </a:p>
          <a:p>
            <a:pPr>
              <a:buNone/>
            </a:pPr>
            <a:endParaRPr lang="en-IN" dirty="0"/>
          </a:p>
          <a:p>
            <a:pPr marL="596646" indent="-514350">
              <a:buFont typeface="+mj-lt"/>
              <a:buAutoNum type="arabicPeriod"/>
            </a:pPr>
            <a:r>
              <a:rPr lang="en-IN" dirty="0"/>
              <a:t>Formation of the pellicle coating on the tooth surface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DDFFF-4BF8-4F70-ADF0-59B31885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67" r="8832"/>
          <a:stretch/>
        </p:blipFill>
        <p:spPr>
          <a:xfrm>
            <a:off x="2339752" y="3933056"/>
            <a:ext cx="5616624" cy="2171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37970-579C-4BB9-A1E3-E3091C212BE2}"/>
              </a:ext>
            </a:extLst>
          </p:cNvPr>
          <p:cNvSpPr txBox="1"/>
          <p:nvPr/>
        </p:nvSpPr>
        <p:spPr>
          <a:xfrm>
            <a:off x="1435608" y="4077072"/>
            <a:ext cx="6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A970-FF37-4BE8-8235-650510D6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Formation of the Dental Pellicle/</a:t>
            </a:r>
            <a:r>
              <a:rPr lang="en-US" dirty="0" err="1"/>
              <a:t>Acquierd</a:t>
            </a:r>
            <a:r>
              <a:rPr lang="en-US" dirty="0"/>
              <a:t> Pellicle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2D7B2-8F1E-4F9B-AE14-0A97B2B7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1840" y="1628800"/>
            <a:ext cx="3657600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IN" b="1" dirty="0">
                <a:solidFill>
                  <a:srgbClr val="FFC000"/>
                </a:solidFill>
              </a:rPr>
              <a:t>Acid precipitation</a:t>
            </a:r>
          </a:p>
          <a:p>
            <a:r>
              <a:rPr lang="en-US" dirty="0"/>
              <a:t>Microorganism produce acid</a:t>
            </a:r>
          </a:p>
          <a:p>
            <a:endParaRPr lang="en-US" dirty="0"/>
          </a:p>
          <a:p>
            <a:pPr marL="82296" indent="0">
              <a:buNone/>
            </a:pPr>
            <a:r>
              <a:rPr lang="en-US" dirty="0"/>
              <a:t>precipitation of salivary glycoprotein  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dirty="0"/>
              <a:t>Acquired pellicle</a:t>
            </a:r>
          </a:p>
          <a:p>
            <a:endParaRPr lang="en-IN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BAEF55-A383-441B-83B1-96FD0D2B7FD7}"/>
              </a:ext>
            </a:extLst>
          </p:cNvPr>
          <p:cNvCxnSpPr>
            <a:cxnSpLocks/>
          </p:cNvCxnSpPr>
          <p:nvPr/>
        </p:nvCxnSpPr>
        <p:spPr>
          <a:xfrm>
            <a:off x="4283968" y="3071854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CBB3B6-1B50-48D1-84DA-311906CCF0FD}"/>
              </a:ext>
            </a:extLst>
          </p:cNvPr>
          <p:cNvCxnSpPr/>
          <p:nvPr/>
        </p:nvCxnSpPr>
        <p:spPr>
          <a:xfrm>
            <a:off x="4716016" y="4509120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22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 </a:t>
            </a:r>
            <a:br>
              <a:rPr lang="en-IN" dirty="0"/>
            </a:br>
            <a:r>
              <a:rPr lang="en-IN" dirty="0"/>
              <a:t>2)</a:t>
            </a:r>
            <a:r>
              <a:rPr lang="en-US" b="1" dirty="0"/>
              <a:t>Initial Adhesion and Attachment of Bacteria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Phase 1</a:t>
            </a:r>
            <a:r>
              <a:rPr lang="en-US" dirty="0"/>
              <a:t>: </a:t>
            </a:r>
            <a:r>
              <a:rPr lang="en-US" b="1" dirty="0"/>
              <a:t>Transport to the surface.</a:t>
            </a:r>
            <a:r>
              <a:rPr lang="en-US" dirty="0"/>
              <a:t> </a:t>
            </a:r>
          </a:p>
          <a:p>
            <a:r>
              <a:rPr lang="en-US" b="1" dirty="0"/>
              <a:t>Phase 2:</a:t>
            </a:r>
            <a:r>
              <a:rPr lang="en-US" dirty="0"/>
              <a:t> </a:t>
            </a:r>
            <a:r>
              <a:rPr lang="en-US" b="1" dirty="0"/>
              <a:t>Initial adhesion.</a:t>
            </a:r>
            <a:r>
              <a:rPr lang="en-US" dirty="0"/>
              <a:t> </a:t>
            </a:r>
            <a:endParaRPr lang="en-IN" dirty="0"/>
          </a:p>
          <a:p>
            <a:r>
              <a:rPr lang="en-US" b="1" dirty="0"/>
              <a:t> Phase 3: Attachment</a:t>
            </a:r>
            <a:r>
              <a:rPr lang="en-US" dirty="0"/>
              <a:t>. </a:t>
            </a:r>
          </a:p>
          <a:p>
            <a:pPr>
              <a:buNone/>
            </a:pPr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Phase 1</a:t>
            </a:r>
            <a:r>
              <a:rPr lang="en-US" dirty="0"/>
              <a:t>: </a:t>
            </a:r>
            <a:r>
              <a:rPr lang="en-US" b="1" dirty="0"/>
              <a:t>Transport to the surface.</a:t>
            </a:r>
            <a:r>
              <a:rPr lang="en-US" dirty="0"/>
              <a:t> 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/>
              <a:t>Involves the initial transport of the bacterium to the tooth surface</a:t>
            </a:r>
          </a:p>
          <a:p>
            <a:pPr>
              <a:buNone/>
            </a:pPr>
            <a:r>
              <a:rPr lang="en-US" u="sng" dirty="0"/>
              <a:t>Through </a:t>
            </a:r>
          </a:p>
          <a:p>
            <a:r>
              <a:rPr lang="en-US" dirty="0">
                <a:solidFill>
                  <a:srgbClr val="00B050"/>
                </a:solidFill>
              </a:rPr>
              <a:t>Brownian motion </a:t>
            </a:r>
            <a:r>
              <a:rPr lang="en-US" dirty="0"/>
              <a:t>(average displacement of 40 (</a:t>
            </a:r>
            <a:r>
              <a:rPr lang="en-US" dirty="0" err="1"/>
              <a:t>μm</a:t>
            </a:r>
            <a:r>
              <a:rPr lang="en-US" dirty="0"/>
              <a:t>/hour)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Sedimentation of microorganisms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Liquid flow 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Active bacterial movement </a:t>
            </a:r>
            <a:r>
              <a:rPr lang="en-US" dirty="0"/>
              <a:t>(</a:t>
            </a:r>
            <a:r>
              <a:rPr lang="en-US" dirty="0" err="1"/>
              <a:t>chemotactic</a:t>
            </a:r>
            <a:r>
              <a:rPr lang="en-US" dirty="0"/>
              <a:t> activity).</a:t>
            </a:r>
            <a:endParaRPr lang="en-IN" dirty="0"/>
          </a:p>
          <a:p>
            <a:endParaRPr lang="en-IN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4502</TotalTime>
  <Words>406</Words>
  <Application>Microsoft Office PowerPoint</Application>
  <PresentationFormat>On-screen Show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Gill Sans MT</vt:lpstr>
      <vt:lpstr>Verdana</vt:lpstr>
      <vt:lpstr>Wingdings 2</vt:lpstr>
      <vt:lpstr>Solstice</vt:lpstr>
      <vt:lpstr>PLAQUE  AS  A BIOFILM</vt:lpstr>
      <vt:lpstr>PowerPoint Presentation</vt:lpstr>
      <vt:lpstr>PowerPoint Presentation</vt:lpstr>
      <vt:lpstr>COMPOSITION OF DENTAL PLAQUE </vt:lpstr>
      <vt:lpstr>classification</vt:lpstr>
      <vt:lpstr>Formation of Dental Plaque</vt:lpstr>
      <vt:lpstr>Formation of the Dental Pellicle/Acquierd Pellicle</vt:lpstr>
      <vt:lpstr>  2)Initial Adhesion and Attachment of Bacteria </vt:lpstr>
      <vt:lpstr>Phase 1: Transport to the surface.  </vt:lpstr>
      <vt:lpstr>Phase 2: Initial adhesion.  </vt:lpstr>
      <vt:lpstr>Phase 3: Attachment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Plaque Hypothesis</vt:lpstr>
      <vt:lpstr>PowerPoint Presentation</vt:lpstr>
      <vt:lpstr>Specific Plaque Hypothesis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Annie</dc:creator>
  <cp:lastModifiedBy>Admin</cp:lastModifiedBy>
  <cp:revision>79</cp:revision>
  <dcterms:created xsi:type="dcterms:W3CDTF">2012-04-25T14:07:22Z</dcterms:created>
  <dcterms:modified xsi:type="dcterms:W3CDTF">2026-01-29T07:21:44Z</dcterms:modified>
</cp:coreProperties>
</file>