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480" r:id="rId3"/>
    <p:sldId id="485" r:id="rId4"/>
    <p:sldId id="486" r:id="rId5"/>
    <p:sldId id="272" r:id="rId6"/>
    <p:sldId id="286" r:id="rId7"/>
    <p:sldId id="487" r:id="rId8"/>
    <p:sldId id="319" r:id="rId9"/>
    <p:sldId id="320" r:id="rId10"/>
    <p:sldId id="321" r:id="rId11"/>
    <p:sldId id="323" r:id="rId12"/>
    <p:sldId id="361" r:id="rId13"/>
    <p:sldId id="390" r:id="rId14"/>
    <p:sldId id="465" r:id="rId15"/>
    <p:sldId id="454" r:id="rId16"/>
    <p:sldId id="488" r:id="rId17"/>
    <p:sldId id="490" r:id="rId18"/>
    <p:sldId id="440" r:id="rId19"/>
    <p:sldId id="489" r:id="rId20"/>
    <p:sldId id="491" r:id="rId21"/>
    <p:sldId id="492" r:id="rId22"/>
    <p:sldId id="4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7" d="100"/>
          <a:sy n="87" d="100"/>
        </p:scale>
        <p:origin x="13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790E6-FAE4-4031-AAAC-B22D0CA1488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A5126D7-7D92-456E-BFF9-53DAFEE83CE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IN" sz="2000" dirty="0"/>
            <a:t>Supra gingival plaque</a:t>
          </a:r>
        </a:p>
      </dgm:t>
    </dgm:pt>
    <dgm:pt modelId="{B0A12A12-9A25-4270-8C07-31DEC2FBC0AD}" type="parTrans" cxnId="{D7038155-8D8A-461A-8FAC-7626CA6820BF}">
      <dgm:prSet/>
      <dgm:spPr/>
      <dgm:t>
        <a:bodyPr/>
        <a:lstStyle/>
        <a:p>
          <a:endParaRPr lang="en-IN"/>
        </a:p>
      </dgm:t>
    </dgm:pt>
    <dgm:pt modelId="{8C4FF016-E3C6-4B49-BBA4-F388410840E5}" type="sibTrans" cxnId="{D7038155-8D8A-461A-8FAC-7626CA6820BF}">
      <dgm:prSet/>
      <dgm:spPr/>
      <dgm:t>
        <a:bodyPr/>
        <a:lstStyle/>
        <a:p>
          <a:endParaRPr lang="en-IN"/>
        </a:p>
      </dgm:t>
    </dgm:pt>
    <dgm:pt modelId="{2491F3EF-7B05-43E0-B748-DB9F22DE793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IN" sz="2000" dirty="0"/>
            <a:t>Subgingival plaque</a:t>
          </a:r>
        </a:p>
      </dgm:t>
    </dgm:pt>
    <dgm:pt modelId="{645B5689-D7E0-41F1-A22F-ABC6107D0E24}" type="parTrans" cxnId="{CAA0FCFE-F8E5-4B79-A4FE-3623F9F410CF}">
      <dgm:prSet/>
      <dgm:spPr/>
      <dgm:t>
        <a:bodyPr/>
        <a:lstStyle/>
        <a:p>
          <a:endParaRPr lang="en-IN"/>
        </a:p>
      </dgm:t>
    </dgm:pt>
    <dgm:pt modelId="{6B985CF0-727F-465C-8E03-4C02801F3121}" type="sibTrans" cxnId="{CAA0FCFE-F8E5-4B79-A4FE-3623F9F410CF}">
      <dgm:prSet/>
      <dgm:spPr/>
      <dgm:t>
        <a:bodyPr/>
        <a:lstStyle/>
        <a:p>
          <a:endParaRPr lang="en-IN"/>
        </a:p>
      </dgm:t>
    </dgm:pt>
    <dgm:pt modelId="{D9BA02EF-9451-4B31-8E91-2DBE9AEB2408}">
      <dgm:prSet phldrT="[Text]" custT="1"/>
      <dgm:spPr/>
      <dgm:t>
        <a:bodyPr/>
        <a:lstStyle/>
        <a:p>
          <a:r>
            <a:rPr lang="en-IN" sz="2400" dirty="0"/>
            <a:t>Tooth associated </a:t>
          </a:r>
        </a:p>
      </dgm:t>
    </dgm:pt>
    <dgm:pt modelId="{B51AABFB-A505-419F-85AE-1369CDE97086}" type="parTrans" cxnId="{68CAB00F-4E80-44EC-AFBC-1446A8152C6C}">
      <dgm:prSet/>
      <dgm:spPr/>
      <dgm:t>
        <a:bodyPr/>
        <a:lstStyle/>
        <a:p>
          <a:endParaRPr lang="en-IN"/>
        </a:p>
      </dgm:t>
    </dgm:pt>
    <dgm:pt modelId="{7FCEF485-6309-4DE4-B29B-E1E1A3DB9EF2}" type="sibTrans" cxnId="{68CAB00F-4E80-44EC-AFBC-1446A8152C6C}">
      <dgm:prSet/>
      <dgm:spPr/>
      <dgm:t>
        <a:bodyPr/>
        <a:lstStyle/>
        <a:p>
          <a:endParaRPr lang="en-IN"/>
        </a:p>
      </dgm:t>
    </dgm:pt>
    <dgm:pt modelId="{1E9298B5-10C6-49C4-8E88-F8256C60057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2000" dirty="0"/>
            <a:t>Unattached </a:t>
          </a:r>
        </a:p>
      </dgm:t>
    </dgm:pt>
    <dgm:pt modelId="{1212885C-F620-46AA-8561-82354B65885B}" type="parTrans" cxnId="{162362A1-A945-4C20-B784-69CB3160CC88}">
      <dgm:prSet/>
      <dgm:spPr/>
      <dgm:t>
        <a:bodyPr/>
        <a:lstStyle/>
        <a:p>
          <a:endParaRPr lang="en-IN"/>
        </a:p>
      </dgm:t>
    </dgm:pt>
    <dgm:pt modelId="{A1C74B0C-F99D-4DF7-88CA-7DE1481BCCEC}" type="sibTrans" cxnId="{162362A1-A945-4C20-B784-69CB3160CC88}">
      <dgm:prSet/>
      <dgm:spPr/>
      <dgm:t>
        <a:bodyPr/>
        <a:lstStyle/>
        <a:p>
          <a:endParaRPr lang="en-IN"/>
        </a:p>
      </dgm:t>
    </dgm:pt>
    <dgm:pt modelId="{62CC338D-0C94-4DE2-8524-FD67F80CC2F6}">
      <dgm:prSet phldrT="[Text]"/>
      <dgm:spPr/>
      <dgm:t>
        <a:bodyPr/>
        <a:lstStyle/>
        <a:p>
          <a:r>
            <a:rPr lang="en-IN" dirty="0"/>
            <a:t>Tissue associated  </a:t>
          </a:r>
        </a:p>
      </dgm:t>
    </dgm:pt>
    <dgm:pt modelId="{2A5A5388-BB29-46FB-9FA5-890BCF8B4E54}" type="parTrans" cxnId="{285BB4E7-7D17-48D6-969A-5B7EE4DB5302}">
      <dgm:prSet/>
      <dgm:spPr/>
      <dgm:t>
        <a:bodyPr/>
        <a:lstStyle/>
        <a:p>
          <a:endParaRPr lang="en-IN"/>
        </a:p>
      </dgm:t>
    </dgm:pt>
    <dgm:pt modelId="{75BCD27F-8DA6-40C4-AF39-6B4B36F3F809}" type="sibTrans" cxnId="{285BB4E7-7D17-48D6-969A-5B7EE4DB5302}">
      <dgm:prSet/>
      <dgm:spPr/>
      <dgm:t>
        <a:bodyPr/>
        <a:lstStyle/>
        <a:p>
          <a:endParaRPr lang="en-IN"/>
        </a:p>
      </dgm:t>
    </dgm:pt>
    <dgm:pt modelId="{58C522F8-088F-446F-B398-35EFAE60FBF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dirty="0"/>
            <a:t>Attached </a:t>
          </a:r>
        </a:p>
      </dgm:t>
    </dgm:pt>
    <dgm:pt modelId="{135BEF4E-EE01-4D66-AEBA-23CEBC20DA15}" type="parTrans" cxnId="{EE4471D5-0FC7-41BD-9768-C6033C68DD81}">
      <dgm:prSet/>
      <dgm:spPr/>
      <dgm:t>
        <a:bodyPr/>
        <a:lstStyle/>
        <a:p>
          <a:endParaRPr lang="en-IN"/>
        </a:p>
      </dgm:t>
    </dgm:pt>
    <dgm:pt modelId="{A7B2CC65-4775-4FBE-A706-219D670AC5C1}" type="sibTrans" cxnId="{EE4471D5-0FC7-41BD-9768-C6033C68DD81}">
      <dgm:prSet/>
      <dgm:spPr/>
      <dgm:t>
        <a:bodyPr/>
        <a:lstStyle/>
        <a:p>
          <a:endParaRPr lang="en-IN"/>
        </a:p>
      </dgm:t>
    </dgm:pt>
    <dgm:pt modelId="{2AF8BFDF-5FDD-49EC-B6A0-50E2F54C38E9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IN" dirty="0"/>
            <a:t>Epithelium associated  </a:t>
          </a:r>
        </a:p>
      </dgm:t>
    </dgm:pt>
    <dgm:pt modelId="{53B284A8-2A4F-4541-A6CB-8E5BD00DA739}" type="parTrans" cxnId="{5EDF0FBD-24DC-4C5D-A818-8312B4EFA084}">
      <dgm:prSet/>
      <dgm:spPr/>
      <dgm:t>
        <a:bodyPr/>
        <a:lstStyle/>
        <a:p>
          <a:endParaRPr lang="en-IN"/>
        </a:p>
      </dgm:t>
    </dgm:pt>
    <dgm:pt modelId="{5F4BCD73-9A2B-4BF4-B1F0-5AB00DEDB481}" type="sibTrans" cxnId="{5EDF0FBD-24DC-4C5D-A818-8312B4EFA084}">
      <dgm:prSet/>
      <dgm:spPr/>
      <dgm:t>
        <a:bodyPr/>
        <a:lstStyle/>
        <a:p>
          <a:endParaRPr lang="en-IN"/>
        </a:p>
      </dgm:t>
    </dgm:pt>
    <dgm:pt modelId="{7FC1F24C-742E-4EAB-A5FE-9EF465EBD878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n-IN" dirty="0"/>
            <a:t>Connective tissue associated </a:t>
          </a:r>
        </a:p>
      </dgm:t>
    </dgm:pt>
    <dgm:pt modelId="{47CD854B-573C-480C-A741-7CF5696B9513}" type="parTrans" cxnId="{70E24F14-4BE8-4DE3-9963-B08A5533E812}">
      <dgm:prSet/>
      <dgm:spPr/>
      <dgm:t>
        <a:bodyPr/>
        <a:lstStyle/>
        <a:p>
          <a:endParaRPr lang="en-IN"/>
        </a:p>
      </dgm:t>
    </dgm:pt>
    <dgm:pt modelId="{562A3F48-F76F-45A8-930B-F8B977117E3F}" type="sibTrans" cxnId="{70E24F14-4BE8-4DE3-9963-B08A5533E812}">
      <dgm:prSet/>
      <dgm:spPr/>
      <dgm:t>
        <a:bodyPr/>
        <a:lstStyle/>
        <a:p>
          <a:endParaRPr lang="en-IN"/>
        </a:p>
      </dgm:t>
    </dgm:pt>
    <dgm:pt modelId="{7466B7E3-B619-46CE-B68D-E62D439C5D47}" type="pres">
      <dgm:prSet presAssocID="{91A790E6-FAE4-4031-AAAC-B22D0CA1488D}" presName="diagram" presStyleCnt="0">
        <dgm:presLayoutVars>
          <dgm:dir/>
          <dgm:resizeHandles val="exact"/>
        </dgm:presLayoutVars>
      </dgm:prSet>
      <dgm:spPr/>
    </dgm:pt>
    <dgm:pt modelId="{D1A3F7BD-4D6E-4C6D-A931-5CB400B0EC8D}" type="pres">
      <dgm:prSet presAssocID="{5A5126D7-7D92-456E-BFF9-53DAFEE83CE7}" presName="node" presStyleLbl="node1" presStyleIdx="0" presStyleCnt="8" custScaleX="33173" custScaleY="14517" custLinFactNeighborX="-7545" custLinFactNeighborY="-17205">
        <dgm:presLayoutVars>
          <dgm:bulletEnabled val="1"/>
        </dgm:presLayoutVars>
      </dgm:prSet>
      <dgm:spPr/>
    </dgm:pt>
    <dgm:pt modelId="{C11D71C9-7E3D-4DF1-A4FF-336CB1690ADD}" type="pres">
      <dgm:prSet presAssocID="{8C4FF016-E3C6-4B49-BBA4-F388410840E5}" presName="sibTrans" presStyleCnt="0"/>
      <dgm:spPr/>
    </dgm:pt>
    <dgm:pt modelId="{C34F8CA9-1A48-447A-A5EE-DAF4DA1D75F8}" type="pres">
      <dgm:prSet presAssocID="{2491F3EF-7B05-43E0-B748-DB9F22DE7937}" presName="node" presStyleLbl="node1" presStyleIdx="1" presStyleCnt="8" custScaleX="44562" custScaleY="17376" custLinFactNeighborX="-9452" custLinFactNeighborY="-15794">
        <dgm:presLayoutVars>
          <dgm:bulletEnabled val="1"/>
        </dgm:presLayoutVars>
      </dgm:prSet>
      <dgm:spPr/>
    </dgm:pt>
    <dgm:pt modelId="{11EA3E32-5F51-40EF-BF87-106FE56E2784}" type="pres">
      <dgm:prSet presAssocID="{6B985CF0-727F-465C-8E03-4C02801F3121}" presName="sibTrans" presStyleCnt="0"/>
      <dgm:spPr/>
    </dgm:pt>
    <dgm:pt modelId="{5661426E-411B-4C3C-897E-BF5011A2CC4A}" type="pres">
      <dgm:prSet presAssocID="{D9BA02EF-9451-4B31-8E91-2DBE9AEB2408}" presName="node" presStyleLbl="node1" presStyleIdx="2" presStyleCnt="8" custAng="0" custScaleX="26539" custScaleY="17078" custLinFactNeighborX="40693" custLinFactNeighborY="-10330">
        <dgm:presLayoutVars>
          <dgm:bulletEnabled val="1"/>
        </dgm:presLayoutVars>
      </dgm:prSet>
      <dgm:spPr/>
    </dgm:pt>
    <dgm:pt modelId="{9CBDB266-9159-4BA2-A2D5-57634F54B6EF}" type="pres">
      <dgm:prSet presAssocID="{7FCEF485-6309-4DE4-B29B-E1E1A3DB9EF2}" presName="sibTrans" presStyleCnt="0"/>
      <dgm:spPr/>
    </dgm:pt>
    <dgm:pt modelId="{BC7A3780-562E-459E-A51C-167FB7628AE5}" type="pres">
      <dgm:prSet presAssocID="{62CC338D-0C94-4DE2-8524-FD67F80CC2F6}" presName="node" presStyleLbl="node1" presStyleIdx="3" presStyleCnt="8" custAng="0" custScaleX="26539" custScaleY="17078" custLinFactNeighborX="34072" custLinFactNeighborY="-10330">
        <dgm:presLayoutVars>
          <dgm:bulletEnabled val="1"/>
        </dgm:presLayoutVars>
      </dgm:prSet>
      <dgm:spPr/>
    </dgm:pt>
    <dgm:pt modelId="{6D933F1D-766B-4F38-AFC8-EE605619242D}" type="pres">
      <dgm:prSet presAssocID="{75BCD27F-8DA6-40C4-AF39-6B4B36F3F809}" presName="sibTrans" presStyleCnt="0"/>
      <dgm:spPr/>
    </dgm:pt>
    <dgm:pt modelId="{9ED1113A-E1D2-41AB-BF97-311976C83E46}" type="pres">
      <dgm:prSet presAssocID="{58C522F8-088F-446F-B398-35EFAE60FBF4}" presName="node" presStyleLbl="node1" presStyleIdx="4" presStyleCnt="8" custAng="0" custScaleX="26539" custScaleY="17078" custLinFactNeighborX="-5606" custLinFactNeighborY="-32423">
        <dgm:presLayoutVars>
          <dgm:bulletEnabled val="1"/>
        </dgm:presLayoutVars>
      </dgm:prSet>
      <dgm:spPr/>
    </dgm:pt>
    <dgm:pt modelId="{5AD3FDE4-B6F4-449C-97FD-E20D17CD5A1F}" type="pres">
      <dgm:prSet presAssocID="{A7B2CC65-4775-4FBE-A706-219D670AC5C1}" presName="sibTrans" presStyleCnt="0"/>
      <dgm:spPr/>
    </dgm:pt>
    <dgm:pt modelId="{38F16994-1CC2-4208-9360-B12C68443617}" type="pres">
      <dgm:prSet presAssocID="{2AF8BFDF-5FDD-49EC-B6A0-50E2F54C38E9}" presName="node" presStyleLbl="node1" presStyleIdx="5" presStyleCnt="8" custAng="0" custScaleX="26539" custScaleY="17078" custLinFactNeighborX="41866" custLinFactNeighborY="-13183">
        <dgm:presLayoutVars>
          <dgm:bulletEnabled val="1"/>
        </dgm:presLayoutVars>
      </dgm:prSet>
      <dgm:spPr/>
    </dgm:pt>
    <dgm:pt modelId="{00C11AD8-2461-428C-AFBB-2051BC438C7F}" type="pres">
      <dgm:prSet presAssocID="{5F4BCD73-9A2B-4BF4-B1F0-5AB00DEDB481}" presName="sibTrans" presStyleCnt="0"/>
      <dgm:spPr/>
    </dgm:pt>
    <dgm:pt modelId="{CCB51477-EFAF-4419-B2B4-A5DD56FEFC71}" type="pres">
      <dgm:prSet presAssocID="{7FC1F24C-742E-4EAB-A5FE-9EF465EBD878}" presName="node" presStyleLbl="node1" presStyleIdx="6" presStyleCnt="8" custAng="0" custScaleX="26539" custScaleY="17078" custLinFactNeighborX="37308" custLinFactNeighborY="-11464">
        <dgm:presLayoutVars>
          <dgm:bulletEnabled val="1"/>
        </dgm:presLayoutVars>
      </dgm:prSet>
      <dgm:spPr/>
    </dgm:pt>
    <dgm:pt modelId="{0407B730-CDE5-47A0-AAFF-0F68CB4D6B2B}" type="pres">
      <dgm:prSet presAssocID="{562A3F48-F76F-45A8-930B-F8B977117E3F}" presName="sibTrans" presStyleCnt="0"/>
      <dgm:spPr/>
    </dgm:pt>
    <dgm:pt modelId="{50973270-707D-47A7-8DAA-58A7AEC66882}" type="pres">
      <dgm:prSet presAssocID="{1E9298B5-10C6-49C4-8E88-F8256C600579}" presName="node" presStyleLbl="node1" presStyleIdx="7" presStyleCnt="8" custScaleX="22694" custScaleY="16476" custLinFactNeighborX="-34307" custLinFactNeighborY="-66167">
        <dgm:presLayoutVars>
          <dgm:bulletEnabled val="1"/>
        </dgm:presLayoutVars>
      </dgm:prSet>
      <dgm:spPr/>
    </dgm:pt>
  </dgm:ptLst>
  <dgm:cxnLst>
    <dgm:cxn modelId="{A7C3A904-9247-465D-B48C-FE8BF344E7C9}" type="presOf" srcId="{2AF8BFDF-5FDD-49EC-B6A0-50E2F54C38E9}" destId="{38F16994-1CC2-4208-9360-B12C68443617}" srcOrd="0" destOrd="0" presId="urn:microsoft.com/office/officeart/2005/8/layout/default"/>
    <dgm:cxn modelId="{68CAB00F-4E80-44EC-AFBC-1446A8152C6C}" srcId="{91A790E6-FAE4-4031-AAAC-B22D0CA1488D}" destId="{D9BA02EF-9451-4B31-8E91-2DBE9AEB2408}" srcOrd="2" destOrd="0" parTransId="{B51AABFB-A505-419F-85AE-1369CDE97086}" sibTransId="{7FCEF485-6309-4DE4-B29B-E1E1A3DB9EF2}"/>
    <dgm:cxn modelId="{70E24F14-4BE8-4DE3-9963-B08A5533E812}" srcId="{91A790E6-FAE4-4031-AAAC-B22D0CA1488D}" destId="{7FC1F24C-742E-4EAB-A5FE-9EF465EBD878}" srcOrd="6" destOrd="0" parTransId="{47CD854B-573C-480C-A741-7CF5696B9513}" sibTransId="{562A3F48-F76F-45A8-930B-F8B977117E3F}"/>
    <dgm:cxn modelId="{B48FB867-2B66-4B8E-8E4D-C23D2D94BA1F}" type="presOf" srcId="{D9BA02EF-9451-4B31-8E91-2DBE9AEB2408}" destId="{5661426E-411B-4C3C-897E-BF5011A2CC4A}" srcOrd="0" destOrd="0" presId="urn:microsoft.com/office/officeart/2005/8/layout/default"/>
    <dgm:cxn modelId="{81A5D66D-9D48-45B1-8690-363013333FBA}" type="presOf" srcId="{58C522F8-088F-446F-B398-35EFAE60FBF4}" destId="{9ED1113A-E1D2-41AB-BF97-311976C83E46}" srcOrd="0" destOrd="0" presId="urn:microsoft.com/office/officeart/2005/8/layout/default"/>
    <dgm:cxn modelId="{60E8674E-704F-44B0-B460-7A01E516D299}" type="presOf" srcId="{91A790E6-FAE4-4031-AAAC-B22D0CA1488D}" destId="{7466B7E3-B619-46CE-B68D-E62D439C5D47}" srcOrd="0" destOrd="0" presId="urn:microsoft.com/office/officeart/2005/8/layout/default"/>
    <dgm:cxn modelId="{D7038155-8D8A-461A-8FAC-7626CA6820BF}" srcId="{91A790E6-FAE4-4031-AAAC-B22D0CA1488D}" destId="{5A5126D7-7D92-456E-BFF9-53DAFEE83CE7}" srcOrd="0" destOrd="0" parTransId="{B0A12A12-9A25-4270-8C07-31DEC2FBC0AD}" sibTransId="{8C4FF016-E3C6-4B49-BBA4-F388410840E5}"/>
    <dgm:cxn modelId="{7D18877F-86A3-42F8-AA5F-1B063EFB0471}" type="presOf" srcId="{7FC1F24C-742E-4EAB-A5FE-9EF465EBD878}" destId="{CCB51477-EFAF-4419-B2B4-A5DD56FEFC71}" srcOrd="0" destOrd="0" presId="urn:microsoft.com/office/officeart/2005/8/layout/default"/>
    <dgm:cxn modelId="{162362A1-A945-4C20-B784-69CB3160CC88}" srcId="{91A790E6-FAE4-4031-AAAC-B22D0CA1488D}" destId="{1E9298B5-10C6-49C4-8E88-F8256C600579}" srcOrd="7" destOrd="0" parTransId="{1212885C-F620-46AA-8561-82354B65885B}" sibTransId="{A1C74B0C-F99D-4DF7-88CA-7DE1481BCCEC}"/>
    <dgm:cxn modelId="{31B2ECB3-C191-4F78-A2F6-39FB19D73D42}" type="presOf" srcId="{62CC338D-0C94-4DE2-8524-FD67F80CC2F6}" destId="{BC7A3780-562E-459E-A51C-167FB7628AE5}" srcOrd="0" destOrd="0" presId="urn:microsoft.com/office/officeart/2005/8/layout/default"/>
    <dgm:cxn modelId="{5EDF0FBD-24DC-4C5D-A818-8312B4EFA084}" srcId="{91A790E6-FAE4-4031-AAAC-B22D0CA1488D}" destId="{2AF8BFDF-5FDD-49EC-B6A0-50E2F54C38E9}" srcOrd="5" destOrd="0" parTransId="{53B284A8-2A4F-4541-A6CB-8E5BD00DA739}" sibTransId="{5F4BCD73-9A2B-4BF4-B1F0-5AB00DEDB481}"/>
    <dgm:cxn modelId="{EE4471D5-0FC7-41BD-9768-C6033C68DD81}" srcId="{91A790E6-FAE4-4031-AAAC-B22D0CA1488D}" destId="{58C522F8-088F-446F-B398-35EFAE60FBF4}" srcOrd="4" destOrd="0" parTransId="{135BEF4E-EE01-4D66-AEBA-23CEBC20DA15}" sibTransId="{A7B2CC65-4775-4FBE-A706-219D670AC5C1}"/>
    <dgm:cxn modelId="{7EFCECE4-D097-4F9E-904B-C00152B36C8F}" type="presOf" srcId="{5A5126D7-7D92-456E-BFF9-53DAFEE83CE7}" destId="{D1A3F7BD-4D6E-4C6D-A931-5CB400B0EC8D}" srcOrd="0" destOrd="0" presId="urn:microsoft.com/office/officeart/2005/8/layout/default"/>
    <dgm:cxn modelId="{285BB4E7-7D17-48D6-969A-5B7EE4DB5302}" srcId="{91A790E6-FAE4-4031-AAAC-B22D0CA1488D}" destId="{62CC338D-0C94-4DE2-8524-FD67F80CC2F6}" srcOrd="3" destOrd="0" parTransId="{2A5A5388-BB29-46FB-9FA5-890BCF8B4E54}" sibTransId="{75BCD27F-8DA6-40C4-AF39-6B4B36F3F809}"/>
    <dgm:cxn modelId="{30CB95F7-BB8C-4ED7-B119-EE482C2CDDF5}" type="presOf" srcId="{2491F3EF-7B05-43E0-B748-DB9F22DE7937}" destId="{C34F8CA9-1A48-447A-A5EE-DAF4DA1D75F8}" srcOrd="0" destOrd="0" presId="urn:microsoft.com/office/officeart/2005/8/layout/default"/>
    <dgm:cxn modelId="{55F0B0FC-3371-4671-9DEF-9FE30AB1E850}" type="presOf" srcId="{1E9298B5-10C6-49C4-8E88-F8256C600579}" destId="{50973270-707D-47A7-8DAA-58A7AEC66882}" srcOrd="0" destOrd="0" presId="urn:microsoft.com/office/officeart/2005/8/layout/default"/>
    <dgm:cxn modelId="{CAA0FCFE-F8E5-4B79-A4FE-3623F9F410CF}" srcId="{91A790E6-FAE4-4031-AAAC-B22D0CA1488D}" destId="{2491F3EF-7B05-43E0-B748-DB9F22DE7937}" srcOrd="1" destOrd="0" parTransId="{645B5689-D7E0-41F1-A22F-ABC6107D0E24}" sibTransId="{6B985CF0-727F-465C-8E03-4C02801F3121}"/>
    <dgm:cxn modelId="{EB1E7A09-1D04-48D9-A9AF-1B85D2E6D2BF}" type="presParOf" srcId="{7466B7E3-B619-46CE-B68D-E62D439C5D47}" destId="{D1A3F7BD-4D6E-4C6D-A931-5CB400B0EC8D}" srcOrd="0" destOrd="0" presId="urn:microsoft.com/office/officeart/2005/8/layout/default"/>
    <dgm:cxn modelId="{79150632-D6A1-430B-95D5-F777B89D44ED}" type="presParOf" srcId="{7466B7E3-B619-46CE-B68D-E62D439C5D47}" destId="{C11D71C9-7E3D-4DF1-A4FF-336CB1690ADD}" srcOrd="1" destOrd="0" presId="urn:microsoft.com/office/officeart/2005/8/layout/default"/>
    <dgm:cxn modelId="{1186B1F7-DC72-48DF-8F21-4CE3C6B9E153}" type="presParOf" srcId="{7466B7E3-B619-46CE-B68D-E62D439C5D47}" destId="{C34F8CA9-1A48-447A-A5EE-DAF4DA1D75F8}" srcOrd="2" destOrd="0" presId="urn:microsoft.com/office/officeart/2005/8/layout/default"/>
    <dgm:cxn modelId="{0E46C570-6F43-45EE-AA11-E0FF06FD3A01}" type="presParOf" srcId="{7466B7E3-B619-46CE-B68D-E62D439C5D47}" destId="{11EA3E32-5F51-40EF-BF87-106FE56E2784}" srcOrd="3" destOrd="0" presId="urn:microsoft.com/office/officeart/2005/8/layout/default"/>
    <dgm:cxn modelId="{BA15BD7F-33B7-4686-9184-8556EAB0ABBA}" type="presParOf" srcId="{7466B7E3-B619-46CE-B68D-E62D439C5D47}" destId="{5661426E-411B-4C3C-897E-BF5011A2CC4A}" srcOrd="4" destOrd="0" presId="urn:microsoft.com/office/officeart/2005/8/layout/default"/>
    <dgm:cxn modelId="{67857FBA-99C8-42B4-B32A-D378F77FBDEE}" type="presParOf" srcId="{7466B7E3-B619-46CE-B68D-E62D439C5D47}" destId="{9CBDB266-9159-4BA2-A2D5-57634F54B6EF}" srcOrd="5" destOrd="0" presId="urn:microsoft.com/office/officeart/2005/8/layout/default"/>
    <dgm:cxn modelId="{C2CD0E21-E45E-4916-B04C-17C37A2589F6}" type="presParOf" srcId="{7466B7E3-B619-46CE-B68D-E62D439C5D47}" destId="{BC7A3780-562E-459E-A51C-167FB7628AE5}" srcOrd="6" destOrd="0" presId="urn:microsoft.com/office/officeart/2005/8/layout/default"/>
    <dgm:cxn modelId="{AC180766-6316-4466-AA42-C4C0487596EE}" type="presParOf" srcId="{7466B7E3-B619-46CE-B68D-E62D439C5D47}" destId="{6D933F1D-766B-4F38-AFC8-EE605619242D}" srcOrd="7" destOrd="0" presId="urn:microsoft.com/office/officeart/2005/8/layout/default"/>
    <dgm:cxn modelId="{08698D7C-29B1-4B41-8A87-27D05EACBB69}" type="presParOf" srcId="{7466B7E3-B619-46CE-B68D-E62D439C5D47}" destId="{9ED1113A-E1D2-41AB-BF97-311976C83E46}" srcOrd="8" destOrd="0" presId="urn:microsoft.com/office/officeart/2005/8/layout/default"/>
    <dgm:cxn modelId="{E2747A72-1D0F-49A7-A9D0-F7EF33A922E1}" type="presParOf" srcId="{7466B7E3-B619-46CE-B68D-E62D439C5D47}" destId="{5AD3FDE4-B6F4-449C-97FD-E20D17CD5A1F}" srcOrd="9" destOrd="0" presId="urn:microsoft.com/office/officeart/2005/8/layout/default"/>
    <dgm:cxn modelId="{33E8CF44-E377-4F14-AFA7-FB9899B491A5}" type="presParOf" srcId="{7466B7E3-B619-46CE-B68D-E62D439C5D47}" destId="{38F16994-1CC2-4208-9360-B12C68443617}" srcOrd="10" destOrd="0" presId="urn:microsoft.com/office/officeart/2005/8/layout/default"/>
    <dgm:cxn modelId="{E864CD12-2D7C-4018-A241-5D931F168682}" type="presParOf" srcId="{7466B7E3-B619-46CE-B68D-E62D439C5D47}" destId="{00C11AD8-2461-428C-AFBB-2051BC438C7F}" srcOrd="11" destOrd="0" presId="urn:microsoft.com/office/officeart/2005/8/layout/default"/>
    <dgm:cxn modelId="{162166CF-F1B5-4ED4-948D-E14CCFD715E5}" type="presParOf" srcId="{7466B7E3-B619-46CE-B68D-E62D439C5D47}" destId="{CCB51477-EFAF-4419-B2B4-A5DD56FEFC71}" srcOrd="12" destOrd="0" presId="urn:microsoft.com/office/officeart/2005/8/layout/default"/>
    <dgm:cxn modelId="{CB2E9080-D062-4016-9563-02AD9B07E317}" type="presParOf" srcId="{7466B7E3-B619-46CE-B68D-E62D439C5D47}" destId="{0407B730-CDE5-47A0-AAFF-0F68CB4D6B2B}" srcOrd="13" destOrd="0" presId="urn:microsoft.com/office/officeart/2005/8/layout/default"/>
    <dgm:cxn modelId="{5D2102B6-4307-440F-BC2C-3B11D92E6345}" type="presParOf" srcId="{7466B7E3-B619-46CE-B68D-E62D439C5D47}" destId="{50973270-707D-47A7-8DAA-58A7AEC6688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3F7BD-4D6E-4C6D-A931-5CB400B0EC8D}">
      <dsp:nvSpPr>
        <dsp:cNvPr id="0" name=""/>
        <dsp:cNvSpPr/>
      </dsp:nvSpPr>
      <dsp:spPr>
        <a:xfrm>
          <a:off x="95694" y="20654"/>
          <a:ext cx="2315444" cy="60796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Supra gingival plaque</a:t>
          </a:r>
        </a:p>
      </dsp:txBody>
      <dsp:txXfrm>
        <a:off x="95694" y="20654"/>
        <a:ext cx="2315444" cy="607963"/>
      </dsp:txXfrm>
    </dsp:sp>
    <dsp:sp modelId="{C34F8CA9-1A48-447A-A5EE-DAF4DA1D75F8}">
      <dsp:nvSpPr>
        <dsp:cNvPr id="0" name=""/>
        <dsp:cNvSpPr/>
      </dsp:nvSpPr>
      <dsp:spPr>
        <a:xfrm>
          <a:off x="2976023" y="19879"/>
          <a:ext cx="3110386" cy="72769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Subgingival plaque</a:t>
          </a:r>
        </a:p>
      </dsp:txBody>
      <dsp:txXfrm>
        <a:off x="2976023" y="19879"/>
        <a:ext cx="3110386" cy="727697"/>
      </dsp:txXfrm>
    </dsp:sp>
    <dsp:sp modelId="{5661426E-411B-4C3C-897E-BF5011A2CC4A}">
      <dsp:nvSpPr>
        <dsp:cNvPr id="0" name=""/>
        <dsp:cNvSpPr/>
      </dsp:nvSpPr>
      <dsp:spPr>
        <a:xfrm>
          <a:off x="3047986" y="1674396"/>
          <a:ext cx="1852397" cy="715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Tooth associated </a:t>
          </a:r>
        </a:p>
      </dsp:txBody>
      <dsp:txXfrm>
        <a:off x="3047986" y="1674396"/>
        <a:ext cx="1852397" cy="715217"/>
      </dsp:txXfrm>
    </dsp:sp>
    <dsp:sp modelId="{BC7A3780-562E-459E-A51C-167FB7628AE5}">
      <dsp:nvSpPr>
        <dsp:cNvPr id="0" name=""/>
        <dsp:cNvSpPr/>
      </dsp:nvSpPr>
      <dsp:spPr>
        <a:xfrm>
          <a:off x="5136235" y="1674396"/>
          <a:ext cx="1852397" cy="715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Tissue associated  </a:t>
          </a:r>
        </a:p>
      </dsp:txBody>
      <dsp:txXfrm>
        <a:off x="5136235" y="1674396"/>
        <a:ext cx="1852397" cy="715217"/>
      </dsp:txXfrm>
    </dsp:sp>
    <dsp:sp modelId="{9ED1113A-E1D2-41AB-BF97-311976C83E46}">
      <dsp:nvSpPr>
        <dsp:cNvPr id="0" name=""/>
        <dsp:cNvSpPr/>
      </dsp:nvSpPr>
      <dsp:spPr>
        <a:xfrm>
          <a:off x="4917136" y="749154"/>
          <a:ext cx="1852397" cy="71521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Attached </a:t>
          </a:r>
        </a:p>
      </dsp:txBody>
      <dsp:txXfrm>
        <a:off x="4917136" y="749154"/>
        <a:ext cx="1852397" cy="715217"/>
      </dsp:txXfrm>
    </dsp:sp>
    <dsp:sp modelId="{38F16994-1CC2-4208-9360-B12C68443617}">
      <dsp:nvSpPr>
        <dsp:cNvPr id="0" name=""/>
        <dsp:cNvSpPr/>
      </dsp:nvSpPr>
      <dsp:spPr>
        <a:xfrm>
          <a:off x="3264049" y="2968122"/>
          <a:ext cx="1852397" cy="71521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Epithelium associated  </a:t>
          </a:r>
        </a:p>
      </dsp:txBody>
      <dsp:txXfrm>
        <a:off x="3264049" y="2968122"/>
        <a:ext cx="1852397" cy="715217"/>
      </dsp:txXfrm>
    </dsp:sp>
    <dsp:sp modelId="{CCB51477-EFAF-4419-B2B4-A5DD56FEFC71}">
      <dsp:nvSpPr>
        <dsp:cNvPr id="0" name=""/>
        <dsp:cNvSpPr/>
      </dsp:nvSpPr>
      <dsp:spPr>
        <a:xfrm>
          <a:off x="5496293" y="3040113"/>
          <a:ext cx="1852397" cy="71521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Connective tissue associated </a:t>
          </a:r>
        </a:p>
      </dsp:txBody>
      <dsp:txXfrm>
        <a:off x="5496293" y="3040113"/>
        <a:ext cx="1852397" cy="715217"/>
      </dsp:txXfrm>
    </dsp:sp>
    <dsp:sp modelId="{50973270-707D-47A7-8DAA-58A7AEC66882}">
      <dsp:nvSpPr>
        <dsp:cNvPr id="0" name=""/>
        <dsp:cNvSpPr/>
      </dsp:nvSpPr>
      <dsp:spPr>
        <a:xfrm>
          <a:off x="3048021" y="761787"/>
          <a:ext cx="1584020" cy="69000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Unattached </a:t>
          </a:r>
        </a:p>
      </dsp:txBody>
      <dsp:txXfrm>
        <a:off x="3048021" y="761787"/>
        <a:ext cx="1584020" cy="69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7099B-6476-496A-BE65-F2B4E3123CAE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BBA6C-FA2C-47DF-9A0F-269461E87FE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27542A-1319-4B5B-ABB5-BA10B149C113}" type="datetimeFigureOut">
              <a:rPr lang="en-US" smtClean="0"/>
              <a:pPr/>
              <a:t>1/24/2026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403F88-7BA7-49DE-9AC3-8D0042F8327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1340768"/>
            <a:ext cx="4798316" cy="3306098"/>
          </a:xfrm>
        </p:spPr>
        <p:txBody>
          <a:bodyPr/>
          <a:lstStyle/>
          <a:p>
            <a:pPr algn="ctr"/>
            <a:r>
              <a:rPr lang="en-US" dirty="0"/>
              <a:t>PLAQUE  AS  A BIOFILM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Phase 2:</a:t>
            </a:r>
            <a:r>
              <a:rPr lang="en-US" dirty="0"/>
              <a:t> </a:t>
            </a:r>
            <a:r>
              <a:rPr lang="en-US" b="1" dirty="0"/>
              <a:t>Initial adhesion.</a:t>
            </a:r>
            <a:r>
              <a:rPr lang="en-US" dirty="0"/>
              <a:t>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Reversible adhesion </a:t>
            </a:r>
            <a:r>
              <a:rPr lang="en-US" dirty="0"/>
              <a:t>of the bacterium.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Initiated by the interaction between the bacterium and the surface, from a certain distance (50 nm)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Through long-range and short-range forces, including van </a:t>
            </a:r>
            <a:r>
              <a:rPr lang="en-US" dirty="0" err="1"/>
              <a:t>der</a:t>
            </a:r>
            <a:r>
              <a:rPr lang="en-US" dirty="0"/>
              <a:t> Waals attractive forces and electrostatic repulsive forces.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3: Attachment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After initial adhesion, a firm anchorage between bacterium and surface will be established by </a:t>
            </a:r>
            <a:r>
              <a:rPr lang="en-US" u="sng" dirty="0">
                <a:solidFill>
                  <a:srgbClr val="FF0000"/>
                </a:solidFill>
              </a:rPr>
              <a:t>specific interactions </a:t>
            </a:r>
            <a:r>
              <a:rPr lang="en-US" dirty="0">
                <a:solidFill>
                  <a:srgbClr val="FF0000"/>
                </a:solidFill>
              </a:rPr>
              <a:t>(covalent, ionic, or hydrogen bonding</a:t>
            </a:r>
            <a:r>
              <a:rPr lang="en-US" dirty="0"/>
              <a:t>).</a:t>
            </a:r>
          </a:p>
          <a:p>
            <a:pPr>
              <a:buNone/>
            </a:pPr>
            <a:endParaRPr lang="en-US" dirty="0"/>
          </a:p>
          <a:p>
            <a:pPr lvl="0">
              <a:buNone/>
            </a:pPr>
            <a:r>
              <a:rPr lang="en-US" dirty="0"/>
              <a:t>   This </a:t>
            </a:r>
            <a:r>
              <a:rPr lang="en-US" dirty="0">
                <a:solidFill>
                  <a:srgbClr val="FF0000"/>
                </a:solidFill>
              </a:rPr>
              <a:t>follows direct contact or bridging true extracellular filamentous appendages </a:t>
            </a:r>
            <a:r>
              <a:rPr lang="en-US" dirty="0"/>
              <a:t>(with length up to 10 nm).(</a:t>
            </a:r>
            <a:r>
              <a:rPr lang="en-US" dirty="0" err="1"/>
              <a:t>Fimbrea</a:t>
            </a:r>
            <a:r>
              <a:rPr lang="en-US" dirty="0"/>
              <a:t>, </a:t>
            </a:r>
            <a:r>
              <a:rPr lang="en-US" dirty="0" err="1"/>
              <a:t>fibrila</a:t>
            </a:r>
            <a:r>
              <a:rPr lang="en-US" dirty="0"/>
              <a:t>)</a:t>
            </a:r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Secondary colonization</a:t>
            </a:r>
            <a:br>
              <a:rPr lang="en-US" b="1" dirty="0"/>
            </a:br>
            <a:r>
              <a:rPr lang="en-US" b="1" dirty="0"/>
              <a:t>Co-aggregation</a:t>
            </a:r>
            <a:r>
              <a:rPr lang="en-US" dirty="0"/>
              <a:t>”.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of 2 genetically distinct bacteria to recognize and adhere to one another is called co-aggregation and the term was first coined in 1970.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066800" y="457200"/>
            <a:ext cx="71628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4800625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When one cell is relatively small and the partner is rod shaped and in 10-fold or greater excess, rosettes can be formed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4950"/>
            <a:ext cx="114297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75398" b="80909"/>
          <a:stretch>
            <a:fillRect/>
          </a:stretch>
        </p:blipFill>
        <p:spPr bwMode="auto">
          <a:xfrm>
            <a:off x="4000496" y="3643314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C06F-AA4E-46BE-AA7D-C020B033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Plaque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5F092-C559-467F-AB97-E6FCC6D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Non </a:t>
            </a:r>
            <a:r>
              <a:rPr lang="en-US" b="1" dirty="0" err="1"/>
              <a:t>Specefic</a:t>
            </a:r>
            <a:r>
              <a:rPr lang="en-US" b="1" dirty="0"/>
              <a:t> Plaque Hypothesis</a:t>
            </a:r>
          </a:p>
          <a:p>
            <a:pPr marL="82296" indent="0">
              <a:buNone/>
            </a:pPr>
            <a:r>
              <a:rPr lang="en-US" b="1" dirty="0"/>
              <a:t>Specific Plaque Hypothesis</a:t>
            </a:r>
          </a:p>
          <a:p>
            <a:pPr marL="82296" indent="0">
              <a:buNone/>
            </a:pPr>
            <a:r>
              <a:rPr lang="en-US" b="1" dirty="0"/>
              <a:t>Ecologic Plaque Hypothesis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3590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BC6BC7-AEBC-4B1F-800C-972406FC6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3200372"/>
            <a:ext cx="4320480" cy="3240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923764-E6A1-46A0-9893-7AEBACB53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9" y="152636"/>
            <a:ext cx="4063648" cy="30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Specific Plaque Hypothesis</a:t>
            </a:r>
            <a:br>
              <a:rPr lang="en-IN" dirty="0"/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26C10-9BBF-47D2-B280-067B260F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1398716"/>
            <a:ext cx="6259439" cy="46945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7C49-6BA6-46BA-BD41-1E56A672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AAD108-FB8C-4EC8-897D-386CB0123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74638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6A582B-19A6-46E6-B52A-A461B8DCD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019682"/>
              </p:ext>
            </p:extLst>
          </p:nvPr>
        </p:nvGraphicFramePr>
        <p:xfrm>
          <a:off x="1073647" y="585821"/>
          <a:ext cx="7962849" cy="37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390">
                  <a:extLst>
                    <a:ext uri="{9D8B030D-6E8A-4147-A177-3AD203B41FA5}">
                      <a16:colId xmlns:a16="http://schemas.microsoft.com/office/drawing/2014/main" val="323931295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629543733"/>
                    </a:ext>
                  </a:extLst>
                </a:gridCol>
                <a:gridCol w="2487139">
                  <a:extLst>
                    <a:ext uri="{9D8B030D-6E8A-4147-A177-3AD203B41FA5}">
                      <a16:colId xmlns:a16="http://schemas.microsoft.com/office/drawing/2014/main" val="2204532113"/>
                    </a:ext>
                  </a:extLst>
                </a:gridCol>
              </a:tblGrid>
              <a:tr h="641067">
                <a:tc>
                  <a:txBody>
                    <a:bodyPr/>
                    <a:lstStyle/>
                    <a:p>
                      <a:pPr algn="ctr"/>
                      <a:r>
                        <a:rPr lang="en-IN" i="1" dirty="0"/>
                        <a:t>Materia alba</a:t>
                      </a:r>
                      <a:br>
                        <a:rPr lang="en-IN" i="1" dirty="0"/>
                      </a:b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Acquired pellicle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Plaque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026991"/>
                  </a:ext>
                </a:extLst>
              </a:tr>
              <a:tr h="3140333">
                <a:tc>
                  <a:txBody>
                    <a:bodyPr/>
                    <a:lstStyle/>
                    <a:p>
                      <a:r>
                        <a:rPr lang="en-IN" dirty="0"/>
                        <a:t>Soft accumulations of bacteria and tissue cells that lack the organized structure and are </a:t>
                      </a:r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easily displaced with a water spray.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acquired pellicle is a thin protein film that forms on    tooth surfaces, playing a      crucial role in oral health by protecting teeth and             facilitating the formation of  dental plaque.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/>
                        <a:t>Dental plaque is defined clinically as a structured, resilient, yellow-grayish substance that adheres tenaciously to the intraoral hard surfaces, including removable and fixed restorations</a:t>
                      </a:r>
                      <a:endParaRPr lang="en-IN" b="0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65097"/>
                  </a:ext>
                </a:extLst>
              </a:tr>
            </a:tbl>
          </a:graphicData>
        </a:graphic>
      </p:graphicFrame>
      <p:sp>
        <p:nvSpPr>
          <p:cNvPr id="10" name="Arrow: Down 9">
            <a:extLst>
              <a:ext uri="{FF2B5EF4-FFF2-40B4-BE49-F238E27FC236}">
                <a16:creationId xmlns:a16="http://schemas.microsoft.com/office/drawing/2014/main" id="{825DB407-3898-4101-BEFA-605A1722732A}"/>
              </a:ext>
            </a:extLst>
          </p:cNvPr>
          <p:cNvSpPr/>
          <p:nvPr/>
        </p:nvSpPr>
        <p:spPr>
          <a:xfrm>
            <a:off x="6588224" y="3838932"/>
            <a:ext cx="2448272" cy="151216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mineralization of dental plaque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0FB2A4-E5FE-4712-9371-0FE004F1DBC4}"/>
              </a:ext>
            </a:extLst>
          </p:cNvPr>
          <p:cNvSpPr/>
          <p:nvPr/>
        </p:nvSpPr>
        <p:spPr>
          <a:xfrm>
            <a:off x="6444208" y="5409220"/>
            <a:ext cx="259228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642B16-0D2B-4951-BB1D-2797D615BF78}"/>
              </a:ext>
            </a:extLst>
          </p:cNvPr>
          <p:cNvSpPr/>
          <p:nvPr/>
        </p:nvSpPr>
        <p:spPr>
          <a:xfrm>
            <a:off x="6804248" y="5687404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Calculus</a:t>
            </a:r>
            <a:endParaRPr lang="en-IN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695C10-0830-450D-865D-6C2A4C3E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10" y="764704"/>
            <a:ext cx="767798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55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159A98-0079-4610-9AE5-3651A3CC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6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AA5309-4EAF-4BF7-84FC-FA39F1DC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" y="-32253"/>
            <a:ext cx="4248472" cy="318302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F86156-4B7E-4279-9AD3-0F077F6A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907" y="124204"/>
            <a:ext cx="3564220" cy="2575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95055-99C8-46B7-B36C-28E26AD9D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912" y="2780928"/>
            <a:ext cx="3642215" cy="1616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196D6-D96B-4DFA-8003-E86C4E0B7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03" y="3681070"/>
            <a:ext cx="2491956" cy="2949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57B35-7B5F-4E52-8FEC-D2B2E2B9EB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933"/>
          <a:stretch/>
        </p:blipFill>
        <p:spPr>
          <a:xfrm>
            <a:off x="3563888" y="4653136"/>
            <a:ext cx="5019438" cy="19771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3FFE89-F277-4421-B4B5-0E691D1462A3}"/>
              </a:ext>
            </a:extLst>
          </p:cNvPr>
          <p:cNvCxnSpPr>
            <a:cxnSpLocks/>
          </p:cNvCxnSpPr>
          <p:nvPr/>
        </p:nvCxnSpPr>
        <p:spPr>
          <a:xfrm>
            <a:off x="4140648" y="1988840"/>
            <a:ext cx="970594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D17460-7D43-4110-98F7-0CFFC959CC64}"/>
              </a:ext>
            </a:extLst>
          </p:cNvPr>
          <p:cNvCxnSpPr/>
          <p:nvPr/>
        </p:nvCxnSpPr>
        <p:spPr>
          <a:xfrm>
            <a:off x="4161380" y="1959905"/>
            <a:ext cx="853962" cy="1728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CADD82-5C53-41CE-8336-D635C8E95EBC}"/>
              </a:ext>
            </a:extLst>
          </p:cNvPr>
          <p:cNvCxnSpPr>
            <a:cxnSpLocks/>
          </p:cNvCxnSpPr>
          <p:nvPr/>
        </p:nvCxnSpPr>
        <p:spPr>
          <a:xfrm>
            <a:off x="4122382" y="2034647"/>
            <a:ext cx="321767" cy="2618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85F7B6-B597-4FD0-AA7A-BC80D13B0E83}"/>
              </a:ext>
            </a:extLst>
          </p:cNvPr>
          <p:cNvCxnSpPr>
            <a:cxnSpLocks/>
          </p:cNvCxnSpPr>
          <p:nvPr/>
        </p:nvCxnSpPr>
        <p:spPr>
          <a:xfrm flipH="1">
            <a:off x="3059832" y="2060848"/>
            <a:ext cx="1060477" cy="1805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12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ntal plaque">
            <a:extLst>
              <a:ext uri="{FF2B5EF4-FFF2-40B4-BE49-F238E27FC236}">
                <a16:creationId xmlns:a16="http://schemas.microsoft.com/office/drawing/2014/main" id="{89C24E9B-6806-4723-AC45-FD5496B684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7" y="188640"/>
            <a:ext cx="842122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8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A38B-C468-40E3-9E30-388915FE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COMPOSITION OF DENTAL PLAQUE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5915-EC5C-4C15-A96B-89812089F9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ORGANIC  MATERIAL</a:t>
            </a:r>
          </a:p>
          <a:p>
            <a:pPr marL="82296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r>
              <a:rPr lang="en-IN" dirty="0"/>
              <a:t>Glycoproteins</a:t>
            </a:r>
          </a:p>
          <a:p>
            <a:r>
              <a:rPr lang="en-IN" dirty="0"/>
              <a:t>Polysaccharides. </a:t>
            </a:r>
          </a:p>
          <a:p>
            <a:r>
              <a:rPr lang="en-IN" dirty="0"/>
              <a:t>Albumin, </a:t>
            </a:r>
          </a:p>
          <a:p>
            <a:r>
              <a:rPr lang="en-IN" dirty="0"/>
              <a:t> Lipid material</a:t>
            </a:r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EE537-B415-489A-ACA7-5E81494C31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INORGANIC MATERIALS </a:t>
            </a:r>
          </a:p>
          <a:p>
            <a:pPr marL="82296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r>
              <a:rPr lang="en-IN" dirty="0"/>
              <a:t>Calcium </a:t>
            </a:r>
          </a:p>
          <a:p>
            <a:r>
              <a:rPr lang="en-IN" dirty="0"/>
              <a:t>Phosphorus</a:t>
            </a:r>
          </a:p>
          <a:p>
            <a:r>
              <a:rPr lang="en-IN" dirty="0"/>
              <a:t>Sodium</a:t>
            </a:r>
          </a:p>
          <a:p>
            <a:r>
              <a:rPr lang="en-IN" dirty="0"/>
              <a:t>Potassium</a:t>
            </a:r>
          </a:p>
          <a:p>
            <a:r>
              <a:rPr lang="en-IN" dirty="0"/>
              <a:t> Fluoride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553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en-IN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661DFD-5C9B-4F60-B066-D0A0739430C5}"/>
              </a:ext>
            </a:extLst>
          </p:cNvPr>
          <p:cNvCxnSpPr/>
          <p:nvPr/>
        </p:nvCxnSpPr>
        <p:spPr>
          <a:xfrm>
            <a:off x="0" y="3573016"/>
            <a:ext cx="50800" cy="33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0969FE7-FB21-4EF1-BBCA-CB95FA929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30863"/>
              </p:ext>
            </p:extLst>
          </p:nvPr>
        </p:nvGraphicFramePr>
        <p:xfrm>
          <a:off x="1524000" y="1397000"/>
          <a:ext cx="7368480" cy="491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7C8585-1825-4F78-9F36-8D3C3B9F9303}"/>
              </a:ext>
            </a:extLst>
          </p:cNvPr>
          <p:cNvCxnSpPr/>
          <p:nvPr/>
        </p:nvCxnSpPr>
        <p:spPr>
          <a:xfrm flipH="1">
            <a:off x="6444208" y="3589908"/>
            <a:ext cx="648072" cy="775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AB1334-8424-4413-8E3A-5B887D268E3F}"/>
              </a:ext>
            </a:extLst>
          </p:cNvPr>
          <p:cNvCxnSpPr/>
          <p:nvPr/>
        </p:nvCxnSpPr>
        <p:spPr>
          <a:xfrm>
            <a:off x="7452320" y="3855380"/>
            <a:ext cx="432048" cy="509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855176-C76E-41AC-84D0-A421C348AF7B}"/>
              </a:ext>
            </a:extLst>
          </p:cNvPr>
          <p:cNvCxnSpPr/>
          <p:nvPr/>
        </p:nvCxnSpPr>
        <p:spPr>
          <a:xfrm flipH="1">
            <a:off x="6444208" y="270892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30A701-4BC6-4066-BDDB-EF621958BE85}"/>
              </a:ext>
            </a:extLst>
          </p:cNvPr>
          <p:cNvCxnSpPr/>
          <p:nvPr/>
        </p:nvCxnSpPr>
        <p:spPr>
          <a:xfrm>
            <a:off x="7092280" y="2708920"/>
            <a:ext cx="527720" cy="364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Formation of Dental Plaque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u="sng" dirty="0"/>
              <a:t>Three phases</a:t>
            </a:r>
            <a:r>
              <a:rPr lang="en-IN" dirty="0"/>
              <a:t>: </a:t>
            </a:r>
          </a:p>
          <a:p>
            <a:pPr>
              <a:buNone/>
            </a:pPr>
            <a:endParaRPr lang="en-IN" dirty="0"/>
          </a:p>
          <a:p>
            <a:pPr marL="596646" indent="-514350">
              <a:buFont typeface="+mj-lt"/>
              <a:buAutoNum type="arabicPeriod"/>
            </a:pPr>
            <a:r>
              <a:rPr lang="en-IN" dirty="0"/>
              <a:t>Formation of the pellicle coating on the tooth surface</a:t>
            </a:r>
          </a:p>
          <a:p>
            <a:pPr marL="596646" indent="-514350">
              <a:buFont typeface="+mj-lt"/>
              <a:buAutoNum type="arabicPeriod"/>
            </a:pPr>
            <a:r>
              <a:rPr lang="en-IN" dirty="0"/>
              <a:t>Initial colonization by bacteria</a:t>
            </a:r>
          </a:p>
          <a:p>
            <a:pPr marL="596646" indent="-514350">
              <a:buFont typeface="+mj-lt"/>
              <a:buAutoNum type="arabicPeriod"/>
            </a:pPr>
            <a:r>
              <a:rPr lang="en-IN" dirty="0"/>
              <a:t> Secondary colonization and plaque maturation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A970-FF37-4BE8-8235-650510D6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Formation of the Dental Pellicle/</a:t>
            </a:r>
            <a:r>
              <a:rPr lang="en-US" dirty="0" err="1"/>
              <a:t>Acquierd</a:t>
            </a:r>
            <a:r>
              <a:rPr lang="en-US" dirty="0"/>
              <a:t> Pellicle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D7B2-8F1E-4F9B-AE14-0A97B2B71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1840" y="1628800"/>
            <a:ext cx="3657600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IN" b="1" dirty="0">
                <a:solidFill>
                  <a:srgbClr val="FFC000"/>
                </a:solidFill>
              </a:rPr>
              <a:t>Acid precipitation</a:t>
            </a:r>
          </a:p>
          <a:p>
            <a:r>
              <a:rPr lang="en-US" dirty="0"/>
              <a:t>Microorganism produce acid</a:t>
            </a:r>
          </a:p>
          <a:p>
            <a:endParaRPr lang="en-US" dirty="0"/>
          </a:p>
          <a:p>
            <a:pPr marL="82296" indent="0">
              <a:buNone/>
            </a:pPr>
            <a:r>
              <a:rPr lang="en-US" dirty="0"/>
              <a:t>precipitation of salivary glycoprotein  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Acquired pellicle</a:t>
            </a:r>
          </a:p>
          <a:p>
            <a:endParaRPr lang="en-IN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BAEF55-A383-441B-83B1-96FD0D2B7FD7}"/>
              </a:ext>
            </a:extLst>
          </p:cNvPr>
          <p:cNvCxnSpPr>
            <a:cxnSpLocks/>
          </p:cNvCxnSpPr>
          <p:nvPr/>
        </p:nvCxnSpPr>
        <p:spPr>
          <a:xfrm>
            <a:off x="4283968" y="307185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CBB3B6-1B50-48D1-84DA-311906CCF0FD}"/>
              </a:ext>
            </a:extLst>
          </p:cNvPr>
          <p:cNvCxnSpPr/>
          <p:nvPr/>
        </p:nvCxnSpPr>
        <p:spPr>
          <a:xfrm>
            <a:off x="4716016" y="4509120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22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IN" dirty="0"/>
            </a:br>
            <a:r>
              <a:rPr lang="en-IN" dirty="0"/>
              <a:t>2)</a:t>
            </a:r>
            <a:r>
              <a:rPr lang="en-US" b="1" dirty="0"/>
              <a:t>Initial Adhesion and Attachment of Bacteria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Phase 1</a:t>
            </a:r>
            <a:r>
              <a:rPr lang="en-US" dirty="0"/>
              <a:t>: </a:t>
            </a:r>
            <a:r>
              <a:rPr lang="en-US" b="1" dirty="0"/>
              <a:t>Transport to the surface.</a:t>
            </a:r>
            <a:r>
              <a:rPr lang="en-US" dirty="0"/>
              <a:t> </a:t>
            </a:r>
          </a:p>
          <a:p>
            <a:r>
              <a:rPr lang="en-US" b="1" dirty="0"/>
              <a:t>Phase 2:</a:t>
            </a:r>
            <a:r>
              <a:rPr lang="en-US" dirty="0"/>
              <a:t> </a:t>
            </a:r>
            <a:r>
              <a:rPr lang="en-US" b="1" dirty="0"/>
              <a:t>Initial adhesion.</a:t>
            </a:r>
            <a:r>
              <a:rPr lang="en-US" dirty="0"/>
              <a:t> </a:t>
            </a:r>
            <a:endParaRPr lang="en-IN" dirty="0"/>
          </a:p>
          <a:p>
            <a:r>
              <a:rPr lang="en-US" b="1" dirty="0"/>
              <a:t> Phase 3: Attachment</a:t>
            </a:r>
            <a:r>
              <a:rPr lang="en-US" dirty="0"/>
              <a:t>. </a:t>
            </a:r>
          </a:p>
          <a:p>
            <a:pPr>
              <a:buNone/>
            </a:pP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Phase 1</a:t>
            </a:r>
            <a:r>
              <a:rPr lang="en-US" dirty="0"/>
              <a:t>: </a:t>
            </a:r>
            <a:r>
              <a:rPr lang="en-US" b="1" dirty="0"/>
              <a:t>Transport to the surface.</a:t>
            </a:r>
            <a:r>
              <a:rPr lang="en-US" dirty="0"/>
              <a:t> 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Involves the initial transport of the bacterium to the tooth surface</a:t>
            </a:r>
          </a:p>
          <a:p>
            <a:pPr>
              <a:buNone/>
            </a:pPr>
            <a:r>
              <a:rPr lang="en-US" u="sng" dirty="0"/>
              <a:t>Through </a:t>
            </a:r>
          </a:p>
          <a:p>
            <a:r>
              <a:rPr lang="en-US" dirty="0">
                <a:solidFill>
                  <a:srgbClr val="00B050"/>
                </a:solidFill>
              </a:rPr>
              <a:t>Brownian motion </a:t>
            </a:r>
            <a:r>
              <a:rPr lang="en-US" dirty="0"/>
              <a:t>(average displacement of 40 (</a:t>
            </a:r>
            <a:r>
              <a:rPr lang="en-US" dirty="0" err="1"/>
              <a:t>μm</a:t>
            </a:r>
            <a:r>
              <a:rPr lang="en-US" dirty="0"/>
              <a:t>/hour)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Sedimentation of microorganisms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Liquid flow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Active bacterial movement </a:t>
            </a:r>
            <a:r>
              <a:rPr lang="en-US" dirty="0"/>
              <a:t>(</a:t>
            </a:r>
            <a:r>
              <a:rPr lang="en-US" dirty="0" err="1"/>
              <a:t>chemotactic</a:t>
            </a:r>
            <a:r>
              <a:rPr lang="en-US" dirty="0"/>
              <a:t> activity).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4473</TotalTime>
  <Words>464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Gill Sans MT</vt:lpstr>
      <vt:lpstr>Verdana</vt:lpstr>
      <vt:lpstr>Wingdings 2</vt:lpstr>
      <vt:lpstr>Solstice</vt:lpstr>
      <vt:lpstr>PLAQUE  AS  A BIOFILM</vt:lpstr>
      <vt:lpstr>PowerPoint Presentation</vt:lpstr>
      <vt:lpstr>PowerPoint Presentation</vt:lpstr>
      <vt:lpstr>COMPOSITION OF DENTAL PLAQUE </vt:lpstr>
      <vt:lpstr>classification</vt:lpstr>
      <vt:lpstr>Formation of Dental Plaque</vt:lpstr>
      <vt:lpstr>Formation of the Dental Pellicle/Acquierd Pellicle</vt:lpstr>
      <vt:lpstr>  2)Initial Adhesion and Attachment of Bacteria </vt:lpstr>
      <vt:lpstr>Phase 1: Transport to the surface.  </vt:lpstr>
      <vt:lpstr>Phase 2: Initial adhesion.  </vt:lpstr>
      <vt:lpstr>Phase 3: Attachment</vt:lpstr>
      <vt:lpstr>Secondary colonization Co-aggregation”.</vt:lpstr>
      <vt:lpstr>PowerPoint Presentation</vt:lpstr>
      <vt:lpstr>PowerPoint Presentation</vt:lpstr>
      <vt:lpstr>PowerPoint Presentation</vt:lpstr>
      <vt:lpstr>Plaque Hypothesis</vt:lpstr>
      <vt:lpstr>PowerPoint Presentation</vt:lpstr>
      <vt:lpstr>Specific Plaque Hypothesis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Annie</dc:creator>
  <cp:lastModifiedBy>Admin</cp:lastModifiedBy>
  <cp:revision>76</cp:revision>
  <dcterms:created xsi:type="dcterms:W3CDTF">2012-04-25T14:07:22Z</dcterms:created>
  <dcterms:modified xsi:type="dcterms:W3CDTF">2026-01-24T07:22:59Z</dcterms:modified>
</cp:coreProperties>
</file>