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5" r:id="rId3"/>
    <p:sldId id="259" r:id="rId4"/>
    <p:sldId id="261" r:id="rId5"/>
    <p:sldId id="267" r:id="rId6"/>
    <p:sldId id="269" r:id="rId7"/>
    <p:sldId id="270" r:id="rId8"/>
    <p:sldId id="273" r:id="rId9"/>
    <p:sldId id="271" r:id="rId10"/>
    <p:sldId id="272" r:id="rId11"/>
    <p:sldId id="275" r:id="rId12"/>
    <p:sldId id="27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33CC"/>
    <a:srgbClr val="FF99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B1A9F-4F0F-44F8-A580-1E56FDF766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EEACAC-A5C5-4E7E-80C5-FA06C391F408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</a:rPr>
            <a:t>colour</a:t>
          </a:r>
          <a:endParaRPr lang="en-IN" sz="3200" b="1" dirty="0">
            <a:solidFill>
              <a:schemeClr val="tx1"/>
            </a:solidFill>
          </a:endParaRPr>
        </a:p>
      </dgm:t>
    </dgm:pt>
    <dgm:pt modelId="{CE733CD5-C5B1-4AC0-903C-D58FD9411191}" type="parTrans" cxnId="{42919CE6-2FDA-42E9-8F2C-7083BCDCB872}">
      <dgm:prSet/>
      <dgm:spPr/>
      <dgm:t>
        <a:bodyPr/>
        <a:lstStyle/>
        <a:p>
          <a:endParaRPr lang="en-IN"/>
        </a:p>
      </dgm:t>
    </dgm:pt>
    <dgm:pt modelId="{81D4BCB3-AE5C-479B-A32F-B414768FDB49}" type="sibTrans" cxnId="{42919CE6-2FDA-42E9-8F2C-7083BCDCB872}">
      <dgm:prSet/>
      <dgm:spPr/>
      <dgm:t>
        <a:bodyPr/>
        <a:lstStyle/>
        <a:p>
          <a:endParaRPr lang="en-IN"/>
        </a:p>
      </dgm:t>
    </dgm:pt>
    <dgm:pt modelId="{41104A31-2AF1-470A-83E4-B3F3A7B0FAC1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contour</a:t>
          </a:r>
          <a:endParaRPr lang="en-IN" sz="2800" b="1" dirty="0">
            <a:solidFill>
              <a:schemeClr val="tx1"/>
            </a:solidFill>
          </a:endParaRPr>
        </a:p>
      </dgm:t>
    </dgm:pt>
    <dgm:pt modelId="{A4289879-93A5-4F2C-AB4C-BDDD5A108EAE}" type="parTrans" cxnId="{D796412A-C5E8-4D52-8DF6-0344E65CCD8F}">
      <dgm:prSet/>
      <dgm:spPr/>
      <dgm:t>
        <a:bodyPr/>
        <a:lstStyle/>
        <a:p>
          <a:endParaRPr lang="en-IN"/>
        </a:p>
      </dgm:t>
    </dgm:pt>
    <dgm:pt modelId="{2DE18F2B-10B6-4A3D-BCA7-C864C94287FF}" type="sibTrans" cxnId="{D796412A-C5E8-4D52-8DF6-0344E65CCD8F}">
      <dgm:prSet/>
      <dgm:spPr/>
      <dgm:t>
        <a:bodyPr/>
        <a:lstStyle/>
        <a:p>
          <a:endParaRPr lang="en-IN"/>
        </a:p>
      </dgm:t>
    </dgm:pt>
    <dgm:pt modelId="{9EE94486-FBFD-4AFB-A28E-943F858FDB84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Consistency</a:t>
          </a:r>
          <a:endParaRPr lang="en-US" sz="2400" b="1" i="1" dirty="0">
            <a:solidFill>
              <a:schemeClr val="tx1"/>
            </a:solidFill>
          </a:endParaRPr>
        </a:p>
        <a:p>
          <a:r>
            <a:rPr lang="en-US" sz="2400" b="1" i="1" dirty="0">
              <a:solidFill>
                <a:schemeClr val="tx1"/>
              </a:solidFill>
            </a:rPr>
            <a:t>Bleeding </a:t>
          </a:r>
          <a:r>
            <a:rPr lang="en-US" sz="2400" b="1" dirty="0">
              <a:solidFill>
                <a:schemeClr val="tx1"/>
              </a:solidFill>
            </a:rPr>
            <a:t>on probing</a:t>
          </a:r>
          <a:endParaRPr lang="en-IN" sz="2400" b="1" dirty="0">
            <a:solidFill>
              <a:schemeClr val="tx1"/>
            </a:solidFill>
          </a:endParaRPr>
        </a:p>
      </dgm:t>
    </dgm:pt>
    <dgm:pt modelId="{8CEC5FDD-308A-4B25-8AE9-87656281A07F}" type="parTrans" cxnId="{9713B447-44C8-4AF5-9367-22278547D576}">
      <dgm:prSet/>
      <dgm:spPr/>
      <dgm:t>
        <a:bodyPr/>
        <a:lstStyle/>
        <a:p>
          <a:endParaRPr lang="en-IN"/>
        </a:p>
      </dgm:t>
    </dgm:pt>
    <dgm:pt modelId="{B06B3C3F-41FB-49D3-82D1-256D409EA53F}" type="sibTrans" cxnId="{9713B447-44C8-4AF5-9367-22278547D576}">
      <dgm:prSet/>
      <dgm:spPr/>
      <dgm:t>
        <a:bodyPr/>
        <a:lstStyle/>
        <a:p>
          <a:endParaRPr lang="en-IN"/>
        </a:p>
      </dgm:t>
    </dgm:pt>
    <dgm:pt modelId="{04535607-2753-4308-B0A1-644B19968ABF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Texture/ size </a:t>
          </a:r>
          <a:endParaRPr lang="en-IN" sz="2400" b="1" dirty="0">
            <a:solidFill>
              <a:schemeClr val="tx1"/>
            </a:solidFill>
          </a:endParaRPr>
        </a:p>
      </dgm:t>
    </dgm:pt>
    <dgm:pt modelId="{40142003-0F5D-4C5C-8BA1-3F2F1BE492FA}" type="parTrans" cxnId="{F0D25358-57F8-44FC-B449-40E373680BAB}">
      <dgm:prSet/>
      <dgm:spPr/>
      <dgm:t>
        <a:bodyPr/>
        <a:lstStyle/>
        <a:p>
          <a:endParaRPr lang="en-IN"/>
        </a:p>
      </dgm:t>
    </dgm:pt>
    <dgm:pt modelId="{E2B6B0A6-3873-491B-8479-5E9C78FC819B}" type="sibTrans" cxnId="{F0D25358-57F8-44FC-B449-40E373680BAB}">
      <dgm:prSet/>
      <dgm:spPr/>
      <dgm:t>
        <a:bodyPr/>
        <a:lstStyle/>
        <a:p>
          <a:endParaRPr lang="en-IN"/>
        </a:p>
      </dgm:t>
    </dgm:pt>
    <dgm:pt modelId="{BAA7A106-798C-4AE9-9FA8-BEECC66D7754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</a:rPr>
            <a:t>position</a:t>
          </a:r>
          <a:endParaRPr lang="en-IN" sz="2800" b="1" i="0" dirty="0">
            <a:solidFill>
              <a:schemeClr val="tx1"/>
            </a:solidFill>
          </a:endParaRPr>
        </a:p>
      </dgm:t>
    </dgm:pt>
    <dgm:pt modelId="{53D0D3AF-077B-4310-ADAF-2D194F77AF0C}" type="parTrans" cxnId="{AA949A16-90C7-4D6F-B592-C7D5BF49D72B}">
      <dgm:prSet/>
      <dgm:spPr/>
      <dgm:t>
        <a:bodyPr/>
        <a:lstStyle/>
        <a:p>
          <a:endParaRPr lang="en-IN"/>
        </a:p>
      </dgm:t>
    </dgm:pt>
    <dgm:pt modelId="{39F05947-380A-4A67-B12F-4598593907E7}" type="sibTrans" cxnId="{AA949A16-90C7-4D6F-B592-C7D5BF49D72B}">
      <dgm:prSet/>
      <dgm:spPr/>
      <dgm:t>
        <a:bodyPr/>
        <a:lstStyle/>
        <a:p>
          <a:endParaRPr lang="en-IN"/>
        </a:p>
      </dgm:t>
    </dgm:pt>
    <dgm:pt modelId="{879A8F80-C221-43BE-B24B-8D67558796AB}" type="pres">
      <dgm:prSet presAssocID="{508B1A9F-4F0F-44F8-A580-1E56FDF7661A}" presName="diagram" presStyleCnt="0">
        <dgm:presLayoutVars>
          <dgm:dir/>
          <dgm:resizeHandles val="exact"/>
        </dgm:presLayoutVars>
      </dgm:prSet>
      <dgm:spPr/>
    </dgm:pt>
    <dgm:pt modelId="{B07E24D4-3410-4242-B1D6-1F40D2797FFD}" type="pres">
      <dgm:prSet presAssocID="{89EEACAC-A5C5-4E7E-80C5-FA06C391F408}" presName="node" presStyleLbl="node1" presStyleIdx="0" presStyleCnt="5">
        <dgm:presLayoutVars>
          <dgm:bulletEnabled val="1"/>
        </dgm:presLayoutVars>
      </dgm:prSet>
      <dgm:spPr/>
    </dgm:pt>
    <dgm:pt modelId="{70F65C21-5325-4A24-AD7C-87A3850D281F}" type="pres">
      <dgm:prSet presAssocID="{81D4BCB3-AE5C-479B-A32F-B414768FDB49}" presName="sibTrans" presStyleCnt="0"/>
      <dgm:spPr/>
    </dgm:pt>
    <dgm:pt modelId="{5B6B245D-BC44-41CF-9913-689658B3260A}" type="pres">
      <dgm:prSet presAssocID="{41104A31-2AF1-470A-83E4-B3F3A7B0FAC1}" presName="node" presStyleLbl="node1" presStyleIdx="1" presStyleCnt="5" custLinFactNeighborX="2672" custLinFactNeighborY="-15">
        <dgm:presLayoutVars>
          <dgm:bulletEnabled val="1"/>
        </dgm:presLayoutVars>
      </dgm:prSet>
      <dgm:spPr/>
    </dgm:pt>
    <dgm:pt modelId="{4E292529-F1C1-401A-B105-8AA92A1B8924}" type="pres">
      <dgm:prSet presAssocID="{2DE18F2B-10B6-4A3D-BCA7-C864C94287FF}" presName="sibTrans" presStyleCnt="0"/>
      <dgm:spPr/>
    </dgm:pt>
    <dgm:pt modelId="{50E46570-332B-4740-A84A-862E34B1BF4C}" type="pres">
      <dgm:prSet presAssocID="{9EE94486-FBFD-4AFB-A28E-943F858FDB84}" presName="node" presStyleLbl="node1" presStyleIdx="2" presStyleCnt="5" custLinFactX="72336" custLinFactNeighborX="100000" custLinFactNeighborY="7156">
        <dgm:presLayoutVars>
          <dgm:bulletEnabled val="1"/>
        </dgm:presLayoutVars>
      </dgm:prSet>
      <dgm:spPr/>
    </dgm:pt>
    <dgm:pt modelId="{0F758676-70D1-4D8F-9389-D38E8AB70660}" type="pres">
      <dgm:prSet presAssocID="{B06B3C3F-41FB-49D3-82D1-256D409EA53F}" presName="sibTrans" presStyleCnt="0"/>
      <dgm:spPr/>
    </dgm:pt>
    <dgm:pt modelId="{55276B90-30AA-4E8C-9CA3-244424BF670F}" type="pres">
      <dgm:prSet presAssocID="{04535607-2753-4308-B0A1-644B19968ABF}" presName="node" presStyleLbl="node1" presStyleIdx="3" presStyleCnt="5">
        <dgm:presLayoutVars>
          <dgm:bulletEnabled val="1"/>
        </dgm:presLayoutVars>
      </dgm:prSet>
      <dgm:spPr/>
    </dgm:pt>
    <dgm:pt modelId="{377F7DAA-7CD1-4990-82E7-B958CE87C22B}" type="pres">
      <dgm:prSet presAssocID="{E2B6B0A6-3873-491B-8479-5E9C78FC819B}" presName="sibTrans" presStyleCnt="0"/>
      <dgm:spPr/>
    </dgm:pt>
    <dgm:pt modelId="{8827D3E1-7BDF-4D56-9E44-7464C7E9438D}" type="pres">
      <dgm:prSet presAssocID="{BAA7A106-798C-4AE9-9FA8-BEECC66D7754}" presName="node" presStyleLbl="node1" presStyleIdx="4" presStyleCnt="5">
        <dgm:presLayoutVars>
          <dgm:bulletEnabled val="1"/>
        </dgm:presLayoutVars>
      </dgm:prSet>
      <dgm:spPr/>
    </dgm:pt>
  </dgm:ptLst>
  <dgm:cxnLst>
    <dgm:cxn modelId="{CB7BD506-E355-45CB-BDA9-B163AAD3F5D9}" type="presOf" srcId="{89EEACAC-A5C5-4E7E-80C5-FA06C391F408}" destId="{B07E24D4-3410-4242-B1D6-1F40D2797FFD}" srcOrd="0" destOrd="0" presId="urn:microsoft.com/office/officeart/2005/8/layout/default"/>
    <dgm:cxn modelId="{AA949A16-90C7-4D6F-B592-C7D5BF49D72B}" srcId="{508B1A9F-4F0F-44F8-A580-1E56FDF7661A}" destId="{BAA7A106-798C-4AE9-9FA8-BEECC66D7754}" srcOrd="4" destOrd="0" parTransId="{53D0D3AF-077B-4310-ADAF-2D194F77AF0C}" sibTransId="{39F05947-380A-4A67-B12F-4598593907E7}"/>
    <dgm:cxn modelId="{D796412A-C5E8-4D52-8DF6-0344E65CCD8F}" srcId="{508B1A9F-4F0F-44F8-A580-1E56FDF7661A}" destId="{41104A31-2AF1-470A-83E4-B3F3A7B0FAC1}" srcOrd="1" destOrd="0" parTransId="{A4289879-93A5-4F2C-AB4C-BDDD5A108EAE}" sibTransId="{2DE18F2B-10B6-4A3D-BCA7-C864C94287FF}"/>
    <dgm:cxn modelId="{9713B447-44C8-4AF5-9367-22278547D576}" srcId="{508B1A9F-4F0F-44F8-A580-1E56FDF7661A}" destId="{9EE94486-FBFD-4AFB-A28E-943F858FDB84}" srcOrd="2" destOrd="0" parTransId="{8CEC5FDD-308A-4B25-8AE9-87656281A07F}" sibTransId="{B06B3C3F-41FB-49D3-82D1-256D409EA53F}"/>
    <dgm:cxn modelId="{E2A9B248-B808-441E-9A38-26DCE39ECC0F}" type="presOf" srcId="{04535607-2753-4308-B0A1-644B19968ABF}" destId="{55276B90-30AA-4E8C-9CA3-244424BF670F}" srcOrd="0" destOrd="0" presId="urn:microsoft.com/office/officeart/2005/8/layout/default"/>
    <dgm:cxn modelId="{F0D25358-57F8-44FC-B449-40E373680BAB}" srcId="{508B1A9F-4F0F-44F8-A580-1E56FDF7661A}" destId="{04535607-2753-4308-B0A1-644B19968ABF}" srcOrd="3" destOrd="0" parTransId="{40142003-0F5D-4C5C-8BA1-3F2F1BE492FA}" sibTransId="{E2B6B0A6-3873-491B-8479-5E9C78FC819B}"/>
    <dgm:cxn modelId="{659C147B-0EC0-4FE0-A023-B109E51C052E}" type="presOf" srcId="{9EE94486-FBFD-4AFB-A28E-943F858FDB84}" destId="{50E46570-332B-4740-A84A-862E34B1BF4C}" srcOrd="0" destOrd="0" presId="urn:microsoft.com/office/officeart/2005/8/layout/default"/>
    <dgm:cxn modelId="{4A8ACE7D-D446-4143-9E0B-13D5DA4BBBDD}" type="presOf" srcId="{41104A31-2AF1-470A-83E4-B3F3A7B0FAC1}" destId="{5B6B245D-BC44-41CF-9913-689658B3260A}" srcOrd="0" destOrd="0" presId="urn:microsoft.com/office/officeart/2005/8/layout/default"/>
    <dgm:cxn modelId="{A7935A8A-728F-423C-B72C-59D5B27E76E5}" type="presOf" srcId="{508B1A9F-4F0F-44F8-A580-1E56FDF7661A}" destId="{879A8F80-C221-43BE-B24B-8D67558796AB}" srcOrd="0" destOrd="0" presId="urn:microsoft.com/office/officeart/2005/8/layout/default"/>
    <dgm:cxn modelId="{42919CE6-2FDA-42E9-8F2C-7083BCDCB872}" srcId="{508B1A9F-4F0F-44F8-A580-1E56FDF7661A}" destId="{89EEACAC-A5C5-4E7E-80C5-FA06C391F408}" srcOrd="0" destOrd="0" parTransId="{CE733CD5-C5B1-4AC0-903C-D58FD9411191}" sibTransId="{81D4BCB3-AE5C-479B-A32F-B414768FDB49}"/>
    <dgm:cxn modelId="{E47E19FD-065A-4298-BD8B-B216B2AA7FC4}" type="presOf" srcId="{BAA7A106-798C-4AE9-9FA8-BEECC66D7754}" destId="{8827D3E1-7BDF-4D56-9E44-7464C7E9438D}" srcOrd="0" destOrd="0" presId="urn:microsoft.com/office/officeart/2005/8/layout/default"/>
    <dgm:cxn modelId="{8EAF2667-C0EB-4915-B81E-DEE55E3697B4}" type="presParOf" srcId="{879A8F80-C221-43BE-B24B-8D67558796AB}" destId="{B07E24D4-3410-4242-B1D6-1F40D2797FFD}" srcOrd="0" destOrd="0" presId="urn:microsoft.com/office/officeart/2005/8/layout/default"/>
    <dgm:cxn modelId="{0EF44284-FEB3-45F4-9B49-BE8AF963C8E9}" type="presParOf" srcId="{879A8F80-C221-43BE-B24B-8D67558796AB}" destId="{70F65C21-5325-4A24-AD7C-87A3850D281F}" srcOrd="1" destOrd="0" presId="urn:microsoft.com/office/officeart/2005/8/layout/default"/>
    <dgm:cxn modelId="{2EFA7069-A846-44E6-93CA-C440A8B5D51D}" type="presParOf" srcId="{879A8F80-C221-43BE-B24B-8D67558796AB}" destId="{5B6B245D-BC44-41CF-9913-689658B3260A}" srcOrd="2" destOrd="0" presId="urn:microsoft.com/office/officeart/2005/8/layout/default"/>
    <dgm:cxn modelId="{AE835EB2-F39D-40C4-A822-AE35BF5DA1DC}" type="presParOf" srcId="{879A8F80-C221-43BE-B24B-8D67558796AB}" destId="{4E292529-F1C1-401A-B105-8AA92A1B8924}" srcOrd="3" destOrd="0" presId="urn:microsoft.com/office/officeart/2005/8/layout/default"/>
    <dgm:cxn modelId="{5DE14ACB-F935-441E-A782-B64C8586BEFD}" type="presParOf" srcId="{879A8F80-C221-43BE-B24B-8D67558796AB}" destId="{50E46570-332B-4740-A84A-862E34B1BF4C}" srcOrd="4" destOrd="0" presId="urn:microsoft.com/office/officeart/2005/8/layout/default"/>
    <dgm:cxn modelId="{F75D3220-8753-4F0C-B16E-E71FFAAF5A28}" type="presParOf" srcId="{879A8F80-C221-43BE-B24B-8D67558796AB}" destId="{0F758676-70D1-4D8F-9389-D38E8AB70660}" srcOrd="5" destOrd="0" presId="urn:microsoft.com/office/officeart/2005/8/layout/default"/>
    <dgm:cxn modelId="{867751F7-EF67-4511-9E1A-14178A0A31C1}" type="presParOf" srcId="{879A8F80-C221-43BE-B24B-8D67558796AB}" destId="{55276B90-30AA-4E8C-9CA3-244424BF670F}" srcOrd="6" destOrd="0" presId="urn:microsoft.com/office/officeart/2005/8/layout/default"/>
    <dgm:cxn modelId="{EF44B9CB-7500-4198-80C3-2849F4785FE2}" type="presParOf" srcId="{879A8F80-C221-43BE-B24B-8D67558796AB}" destId="{377F7DAA-7CD1-4990-82E7-B958CE87C22B}" srcOrd="7" destOrd="0" presId="urn:microsoft.com/office/officeart/2005/8/layout/default"/>
    <dgm:cxn modelId="{9B4814AB-08D6-44AE-AF32-7F63A5AD75F0}" type="presParOf" srcId="{879A8F80-C221-43BE-B24B-8D67558796AB}" destId="{8827D3E1-7BDF-4D56-9E44-7464C7E943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9D06B-E9A3-4405-B035-512A56D5E18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0F7029C-8D78-4359-99D4-85CF9D079F4F}">
      <dgm:prSet phldrT="[Text]" custT="1"/>
      <dgm:spPr>
        <a:solidFill>
          <a:srgbClr val="0033CC"/>
        </a:solidFill>
      </dgm:spPr>
      <dgm:t>
        <a:bodyPr/>
        <a:lstStyle/>
        <a:p>
          <a:r>
            <a:rPr lang="en-US" sz="2800" dirty="0"/>
            <a:t>initial</a:t>
          </a:r>
          <a:endParaRPr lang="en-IN" sz="2800" dirty="0"/>
        </a:p>
      </dgm:t>
    </dgm:pt>
    <dgm:pt modelId="{667A1F84-970A-4FDB-AAC1-A82F51F9B105}" type="parTrans" cxnId="{291DA707-8D12-433A-A73C-860CAB50DFF3}">
      <dgm:prSet/>
      <dgm:spPr/>
      <dgm:t>
        <a:bodyPr/>
        <a:lstStyle/>
        <a:p>
          <a:endParaRPr lang="en-IN"/>
        </a:p>
      </dgm:t>
    </dgm:pt>
    <dgm:pt modelId="{BC54A8C2-C777-42C7-896C-C2141B4697C4}" type="sibTrans" cxnId="{291DA707-8D12-433A-A73C-860CAB50DFF3}">
      <dgm:prSet/>
      <dgm:spPr>
        <a:solidFill>
          <a:srgbClr val="FF0066">
            <a:alpha val="9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n-IN"/>
        </a:p>
      </dgm:t>
    </dgm:pt>
    <dgm:pt modelId="{93D99310-0423-4A14-992F-4A74629E0A80}">
      <dgm:prSet phldrT="[Text]" custT="1"/>
      <dgm:spPr>
        <a:solidFill>
          <a:srgbClr val="0033CC"/>
        </a:solidFill>
      </dgm:spPr>
      <dgm:t>
        <a:bodyPr/>
        <a:lstStyle/>
        <a:p>
          <a:r>
            <a:rPr lang="en-US" sz="2400" b="1" dirty="0"/>
            <a:t>Early </a:t>
          </a:r>
          <a:endParaRPr lang="en-IN" sz="2400" b="1" dirty="0"/>
        </a:p>
      </dgm:t>
    </dgm:pt>
    <dgm:pt modelId="{9B2C0583-0986-4169-BB40-09932B6A2233}" type="parTrans" cxnId="{0EBDEF74-9C53-4175-AC9C-BB9954EC141F}">
      <dgm:prSet/>
      <dgm:spPr/>
      <dgm:t>
        <a:bodyPr/>
        <a:lstStyle/>
        <a:p>
          <a:endParaRPr lang="en-IN"/>
        </a:p>
      </dgm:t>
    </dgm:pt>
    <dgm:pt modelId="{4A356BC9-DC6F-4774-A8BD-80551A56A28C}" type="sibTrans" cxnId="{0EBDEF74-9C53-4175-AC9C-BB9954EC141F}">
      <dgm:prSet/>
      <dgm:spPr>
        <a:solidFill>
          <a:srgbClr val="FF0066">
            <a:alpha val="90000"/>
          </a:srgbClr>
        </a:solidFill>
      </dgm:spPr>
      <dgm:t>
        <a:bodyPr/>
        <a:lstStyle/>
        <a:p>
          <a:endParaRPr lang="en-IN"/>
        </a:p>
      </dgm:t>
    </dgm:pt>
    <dgm:pt modelId="{D1805162-8EF8-46B3-BBD4-90EAAD1B78E8}">
      <dgm:prSet phldrT="[Text]" custT="1"/>
      <dgm:spPr>
        <a:solidFill>
          <a:srgbClr val="0033CC"/>
        </a:solidFill>
      </dgm:spPr>
      <dgm:t>
        <a:bodyPr/>
        <a:lstStyle/>
        <a:p>
          <a:r>
            <a:rPr lang="en-US" sz="2400" b="1" dirty="0"/>
            <a:t>established</a:t>
          </a:r>
          <a:endParaRPr lang="en-IN" sz="2400" b="1" dirty="0"/>
        </a:p>
      </dgm:t>
    </dgm:pt>
    <dgm:pt modelId="{5899B6B2-67E8-4F30-A922-CE076C744437}" type="parTrans" cxnId="{1BA85E94-5FDA-4165-8E8B-5B4D15F89591}">
      <dgm:prSet/>
      <dgm:spPr/>
      <dgm:t>
        <a:bodyPr/>
        <a:lstStyle/>
        <a:p>
          <a:endParaRPr lang="en-IN"/>
        </a:p>
      </dgm:t>
    </dgm:pt>
    <dgm:pt modelId="{C680A3A3-BB96-4079-AA99-FFBB6E7D3CB6}" type="sibTrans" cxnId="{1BA85E94-5FDA-4165-8E8B-5B4D15F89591}">
      <dgm:prSet/>
      <dgm:spPr/>
      <dgm:t>
        <a:bodyPr/>
        <a:lstStyle/>
        <a:p>
          <a:endParaRPr lang="en-IN"/>
        </a:p>
      </dgm:t>
    </dgm:pt>
    <dgm:pt modelId="{D4E7CDFC-BCF0-496E-8C49-4413878E104F}" type="pres">
      <dgm:prSet presAssocID="{EE09D06B-E9A3-4405-B035-512A56D5E18C}" presName="outerComposite" presStyleCnt="0">
        <dgm:presLayoutVars>
          <dgm:chMax val="5"/>
          <dgm:dir/>
          <dgm:resizeHandles val="exact"/>
        </dgm:presLayoutVars>
      </dgm:prSet>
      <dgm:spPr/>
    </dgm:pt>
    <dgm:pt modelId="{9A402C0A-2E0F-4A87-A9A2-D595B9ED2818}" type="pres">
      <dgm:prSet presAssocID="{EE09D06B-E9A3-4405-B035-512A56D5E18C}" presName="dummyMaxCanvas" presStyleCnt="0">
        <dgm:presLayoutVars/>
      </dgm:prSet>
      <dgm:spPr/>
    </dgm:pt>
    <dgm:pt modelId="{FFE6B4CD-074F-464E-8951-D5A3B4D77088}" type="pres">
      <dgm:prSet presAssocID="{EE09D06B-E9A3-4405-B035-512A56D5E18C}" presName="ThreeNodes_1" presStyleLbl="node1" presStyleIdx="0" presStyleCnt="3">
        <dgm:presLayoutVars>
          <dgm:bulletEnabled val="1"/>
        </dgm:presLayoutVars>
      </dgm:prSet>
      <dgm:spPr/>
    </dgm:pt>
    <dgm:pt modelId="{E57CAD68-527F-4F93-A150-630AFCBD6DDE}" type="pres">
      <dgm:prSet presAssocID="{EE09D06B-E9A3-4405-B035-512A56D5E18C}" presName="ThreeNodes_2" presStyleLbl="node1" presStyleIdx="1" presStyleCnt="3">
        <dgm:presLayoutVars>
          <dgm:bulletEnabled val="1"/>
        </dgm:presLayoutVars>
      </dgm:prSet>
      <dgm:spPr/>
    </dgm:pt>
    <dgm:pt modelId="{679765E9-2E85-4FD7-987A-3173F0B093AD}" type="pres">
      <dgm:prSet presAssocID="{EE09D06B-E9A3-4405-B035-512A56D5E18C}" presName="ThreeNodes_3" presStyleLbl="node1" presStyleIdx="2" presStyleCnt="3">
        <dgm:presLayoutVars>
          <dgm:bulletEnabled val="1"/>
        </dgm:presLayoutVars>
      </dgm:prSet>
      <dgm:spPr/>
    </dgm:pt>
    <dgm:pt modelId="{9B92A7DF-6818-44F2-A457-2A25E05B56B4}" type="pres">
      <dgm:prSet presAssocID="{EE09D06B-E9A3-4405-B035-512A56D5E18C}" presName="ThreeConn_1-2" presStyleLbl="fgAccFollowNode1" presStyleIdx="0" presStyleCnt="2">
        <dgm:presLayoutVars>
          <dgm:bulletEnabled val="1"/>
        </dgm:presLayoutVars>
      </dgm:prSet>
      <dgm:spPr/>
    </dgm:pt>
    <dgm:pt modelId="{2B9D4AC5-9FC5-4B70-BE01-BCA3209A99D8}" type="pres">
      <dgm:prSet presAssocID="{EE09D06B-E9A3-4405-B035-512A56D5E18C}" presName="ThreeConn_2-3" presStyleLbl="fgAccFollowNode1" presStyleIdx="1" presStyleCnt="2">
        <dgm:presLayoutVars>
          <dgm:bulletEnabled val="1"/>
        </dgm:presLayoutVars>
      </dgm:prSet>
      <dgm:spPr/>
    </dgm:pt>
    <dgm:pt modelId="{CAEF291E-E4E2-4CEB-BA52-7455978BA27F}" type="pres">
      <dgm:prSet presAssocID="{EE09D06B-E9A3-4405-B035-512A56D5E18C}" presName="ThreeNodes_1_text" presStyleLbl="node1" presStyleIdx="2" presStyleCnt="3">
        <dgm:presLayoutVars>
          <dgm:bulletEnabled val="1"/>
        </dgm:presLayoutVars>
      </dgm:prSet>
      <dgm:spPr/>
    </dgm:pt>
    <dgm:pt modelId="{9DCF85D3-19F7-46B0-8BDA-E7309F18EF57}" type="pres">
      <dgm:prSet presAssocID="{EE09D06B-E9A3-4405-B035-512A56D5E18C}" presName="ThreeNodes_2_text" presStyleLbl="node1" presStyleIdx="2" presStyleCnt="3">
        <dgm:presLayoutVars>
          <dgm:bulletEnabled val="1"/>
        </dgm:presLayoutVars>
      </dgm:prSet>
      <dgm:spPr/>
    </dgm:pt>
    <dgm:pt modelId="{DEE2C12E-ABC3-40D6-94B0-ADBFE8792CBC}" type="pres">
      <dgm:prSet presAssocID="{EE09D06B-E9A3-4405-B035-512A56D5E18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91DA707-8D12-433A-A73C-860CAB50DFF3}" srcId="{EE09D06B-E9A3-4405-B035-512A56D5E18C}" destId="{50F7029C-8D78-4359-99D4-85CF9D079F4F}" srcOrd="0" destOrd="0" parTransId="{667A1F84-970A-4FDB-AAC1-A82F51F9B105}" sibTransId="{BC54A8C2-C777-42C7-896C-C2141B4697C4}"/>
    <dgm:cxn modelId="{6D6A7B0E-3A95-4BD6-A59E-DDA376C0D974}" type="presOf" srcId="{D1805162-8EF8-46B3-BBD4-90EAAD1B78E8}" destId="{DEE2C12E-ABC3-40D6-94B0-ADBFE8792CBC}" srcOrd="1" destOrd="0" presId="urn:microsoft.com/office/officeart/2005/8/layout/vProcess5"/>
    <dgm:cxn modelId="{2C99BC34-383A-4555-924F-06094AC816C3}" type="presOf" srcId="{93D99310-0423-4A14-992F-4A74629E0A80}" destId="{E57CAD68-527F-4F93-A150-630AFCBD6DDE}" srcOrd="0" destOrd="0" presId="urn:microsoft.com/office/officeart/2005/8/layout/vProcess5"/>
    <dgm:cxn modelId="{4E4B623B-8A27-409F-8868-5D7130E0F730}" type="presOf" srcId="{EE09D06B-E9A3-4405-B035-512A56D5E18C}" destId="{D4E7CDFC-BCF0-496E-8C49-4413878E104F}" srcOrd="0" destOrd="0" presId="urn:microsoft.com/office/officeart/2005/8/layout/vProcess5"/>
    <dgm:cxn modelId="{BFD16049-31B9-4F63-AA7E-A6FB0A269E8D}" type="presOf" srcId="{50F7029C-8D78-4359-99D4-85CF9D079F4F}" destId="{CAEF291E-E4E2-4CEB-BA52-7455978BA27F}" srcOrd="1" destOrd="0" presId="urn:microsoft.com/office/officeart/2005/8/layout/vProcess5"/>
    <dgm:cxn modelId="{73DBEE49-7F17-422A-A12B-7314EC915A8B}" type="presOf" srcId="{4A356BC9-DC6F-4774-A8BD-80551A56A28C}" destId="{2B9D4AC5-9FC5-4B70-BE01-BCA3209A99D8}" srcOrd="0" destOrd="0" presId="urn:microsoft.com/office/officeart/2005/8/layout/vProcess5"/>
    <dgm:cxn modelId="{7F5AC350-A2B3-4E5A-ADBE-B1DEAB9C321C}" type="presOf" srcId="{D1805162-8EF8-46B3-BBD4-90EAAD1B78E8}" destId="{679765E9-2E85-4FD7-987A-3173F0B093AD}" srcOrd="0" destOrd="0" presId="urn:microsoft.com/office/officeart/2005/8/layout/vProcess5"/>
    <dgm:cxn modelId="{93534754-7279-496C-8BE1-3A4E97956424}" type="presOf" srcId="{50F7029C-8D78-4359-99D4-85CF9D079F4F}" destId="{FFE6B4CD-074F-464E-8951-D5A3B4D77088}" srcOrd="0" destOrd="0" presId="urn:microsoft.com/office/officeart/2005/8/layout/vProcess5"/>
    <dgm:cxn modelId="{0EBDEF74-9C53-4175-AC9C-BB9954EC141F}" srcId="{EE09D06B-E9A3-4405-B035-512A56D5E18C}" destId="{93D99310-0423-4A14-992F-4A74629E0A80}" srcOrd="1" destOrd="0" parTransId="{9B2C0583-0986-4169-BB40-09932B6A2233}" sibTransId="{4A356BC9-DC6F-4774-A8BD-80551A56A28C}"/>
    <dgm:cxn modelId="{1D72515A-CB4E-4965-BEAD-66535C2AF1B1}" type="presOf" srcId="{93D99310-0423-4A14-992F-4A74629E0A80}" destId="{9DCF85D3-19F7-46B0-8BDA-E7309F18EF57}" srcOrd="1" destOrd="0" presId="urn:microsoft.com/office/officeart/2005/8/layout/vProcess5"/>
    <dgm:cxn modelId="{77BFF78A-546D-4B26-BD7F-614CFF3E7B6D}" type="presOf" srcId="{BC54A8C2-C777-42C7-896C-C2141B4697C4}" destId="{9B92A7DF-6818-44F2-A457-2A25E05B56B4}" srcOrd="0" destOrd="0" presId="urn:microsoft.com/office/officeart/2005/8/layout/vProcess5"/>
    <dgm:cxn modelId="{1BA85E94-5FDA-4165-8E8B-5B4D15F89591}" srcId="{EE09D06B-E9A3-4405-B035-512A56D5E18C}" destId="{D1805162-8EF8-46B3-BBD4-90EAAD1B78E8}" srcOrd="2" destOrd="0" parTransId="{5899B6B2-67E8-4F30-A922-CE076C744437}" sibTransId="{C680A3A3-BB96-4079-AA99-FFBB6E7D3CB6}"/>
    <dgm:cxn modelId="{C97AADD2-065A-4174-895E-88F56007E57A}" type="presParOf" srcId="{D4E7CDFC-BCF0-496E-8C49-4413878E104F}" destId="{9A402C0A-2E0F-4A87-A9A2-D595B9ED2818}" srcOrd="0" destOrd="0" presId="urn:microsoft.com/office/officeart/2005/8/layout/vProcess5"/>
    <dgm:cxn modelId="{4B1366CE-BF2D-4047-9AC7-51AC3EBF9727}" type="presParOf" srcId="{D4E7CDFC-BCF0-496E-8C49-4413878E104F}" destId="{FFE6B4CD-074F-464E-8951-D5A3B4D77088}" srcOrd="1" destOrd="0" presId="urn:microsoft.com/office/officeart/2005/8/layout/vProcess5"/>
    <dgm:cxn modelId="{900F8144-B84A-4C12-8D63-14416F740B2E}" type="presParOf" srcId="{D4E7CDFC-BCF0-496E-8C49-4413878E104F}" destId="{E57CAD68-527F-4F93-A150-630AFCBD6DDE}" srcOrd="2" destOrd="0" presId="urn:microsoft.com/office/officeart/2005/8/layout/vProcess5"/>
    <dgm:cxn modelId="{F93222C0-3CA1-45F8-BE67-7116DF7C0282}" type="presParOf" srcId="{D4E7CDFC-BCF0-496E-8C49-4413878E104F}" destId="{679765E9-2E85-4FD7-987A-3173F0B093AD}" srcOrd="3" destOrd="0" presId="urn:microsoft.com/office/officeart/2005/8/layout/vProcess5"/>
    <dgm:cxn modelId="{882B0629-F441-4CF9-88D7-E7B87A3E18E4}" type="presParOf" srcId="{D4E7CDFC-BCF0-496E-8C49-4413878E104F}" destId="{9B92A7DF-6818-44F2-A457-2A25E05B56B4}" srcOrd="4" destOrd="0" presId="urn:microsoft.com/office/officeart/2005/8/layout/vProcess5"/>
    <dgm:cxn modelId="{FB005FB6-446D-4846-963C-B7D5D33E3709}" type="presParOf" srcId="{D4E7CDFC-BCF0-496E-8C49-4413878E104F}" destId="{2B9D4AC5-9FC5-4B70-BE01-BCA3209A99D8}" srcOrd="5" destOrd="0" presId="urn:microsoft.com/office/officeart/2005/8/layout/vProcess5"/>
    <dgm:cxn modelId="{8AA59CED-E6AD-43E0-9BB7-4B1C4476E551}" type="presParOf" srcId="{D4E7CDFC-BCF0-496E-8C49-4413878E104F}" destId="{CAEF291E-E4E2-4CEB-BA52-7455978BA27F}" srcOrd="6" destOrd="0" presId="urn:microsoft.com/office/officeart/2005/8/layout/vProcess5"/>
    <dgm:cxn modelId="{3683762B-36C8-441A-B051-700F52DA6A04}" type="presParOf" srcId="{D4E7CDFC-BCF0-496E-8C49-4413878E104F}" destId="{9DCF85D3-19F7-46B0-8BDA-E7309F18EF57}" srcOrd="7" destOrd="0" presId="urn:microsoft.com/office/officeart/2005/8/layout/vProcess5"/>
    <dgm:cxn modelId="{A02B4973-9FC6-48E6-A82B-A10F6465D7B4}" type="presParOf" srcId="{D4E7CDFC-BCF0-496E-8C49-4413878E104F}" destId="{DEE2C12E-ABC3-40D6-94B0-ADBFE8792C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24D4-3410-4242-B1D6-1F40D2797FFD}">
      <dsp:nvSpPr>
        <dsp:cNvPr id="0" name=""/>
        <dsp:cNvSpPr/>
      </dsp:nvSpPr>
      <dsp:spPr>
        <a:xfrm>
          <a:off x="0" y="52880"/>
          <a:ext cx="1912712" cy="11476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</a:rPr>
            <a:t>colour</a:t>
          </a:r>
          <a:endParaRPr lang="en-IN" sz="3200" b="1" kern="1200" dirty="0">
            <a:solidFill>
              <a:schemeClr val="tx1"/>
            </a:solidFill>
          </a:endParaRPr>
        </a:p>
      </dsp:txBody>
      <dsp:txXfrm>
        <a:off x="0" y="52880"/>
        <a:ext cx="1912712" cy="1147627"/>
      </dsp:txXfrm>
    </dsp:sp>
    <dsp:sp modelId="{5B6B245D-BC44-41CF-9913-689658B3260A}">
      <dsp:nvSpPr>
        <dsp:cNvPr id="0" name=""/>
        <dsp:cNvSpPr/>
      </dsp:nvSpPr>
      <dsp:spPr>
        <a:xfrm>
          <a:off x="2155091" y="52708"/>
          <a:ext cx="1912712" cy="11476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contour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2155091" y="52708"/>
        <a:ext cx="1912712" cy="1147627"/>
      </dsp:txXfrm>
    </dsp:sp>
    <dsp:sp modelId="{50E46570-332B-4740-A84A-862E34B1BF4C}">
      <dsp:nvSpPr>
        <dsp:cNvPr id="0" name=""/>
        <dsp:cNvSpPr/>
      </dsp:nvSpPr>
      <dsp:spPr>
        <a:xfrm>
          <a:off x="4207967" y="135005"/>
          <a:ext cx="1912712" cy="11476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Consistency</a:t>
          </a:r>
          <a:endParaRPr lang="en-US" sz="2400" b="1" i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</a:rPr>
            <a:t>Bleeding </a:t>
          </a:r>
          <a:r>
            <a:rPr lang="en-US" sz="2400" b="1" kern="1200" dirty="0">
              <a:solidFill>
                <a:schemeClr val="tx1"/>
              </a:solidFill>
            </a:rPr>
            <a:t>on probing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4207967" y="135005"/>
        <a:ext cx="1912712" cy="1147627"/>
      </dsp:txXfrm>
    </dsp:sp>
    <dsp:sp modelId="{55276B90-30AA-4E8C-9CA3-244424BF670F}">
      <dsp:nvSpPr>
        <dsp:cNvPr id="0" name=""/>
        <dsp:cNvSpPr/>
      </dsp:nvSpPr>
      <dsp:spPr>
        <a:xfrm>
          <a:off x="1051991" y="1391779"/>
          <a:ext cx="1912712" cy="11476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Texture/ size 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051991" y="1391779"/>
        <a:ext cx="1912712" cy="1147627"/>
      </dsp:txXfrm>
    </dsp:sp>
    <dsp:sp modelId="{8827D3E1-7BDF-4D56-9E44-7464C7E9438D}">
      <dsp:nvSpPr>
        <dsp:cNvPr id="0" name=""/>
        <dsp:cNvSpPr/>
      </dsp:nvSpPr>
      <dsp:spPr>
        <a:xfrm>
          <a:off x="3155975" y="1391779"/>
          <a:ext cx="1912712" cy="11476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</a:rPr>
            <a:t>position</a:t>
          </a:r>
          <a:endParaRPr lang="en-IN" sz="2800" b="1" i="0" kern="1200" dirty="0">
            <a:solidFill>
              <a:schemeClr val="tx1"/>
            </a:solidFill>
          </a:endParaRPr>
        </a:p>
      </dsp:txBody>
      <dsp:txXfrm>
        <a:off x="3155975" y="1391779"/>
        <a:ext cx="1912712" cy="1147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B4CD-074F-464E-8951-D5A3B4D77088}">
      <dsp:nvSpPr>
        <dsp:cNvPr id="0" name=""/>
        <dsp:cNvSpPr/>
      </dsp:nvSpPr>
      <dsp:spPr>
        <a:xfrm>
          <a:off x="0" y="0"/>
          <a:ext cx="3202868" cy="393576"/>
        </a:xfrm>
        <a:prstGeom prst="roundRect">
          <a:avLst>
            <a:gd name="adj" fmla="val 1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initial</a:t>
          </a:r>
          <a:endParaRPr lang="en-IN" sz="2800" kern="1200" dirty="0"/>
        </a:p>
      </dsp:txBody>
      <dsp:txXfrm>
        <a:off x="11527" y="11527"/>
        <a:ext cx="2778169" cy="370522"/>
      </dsp:txXfrm>
    </dsp:sp>
    <dsp:sp modelId="{E57CAD68-527F-4F93-A150-630AFCBD6DDE}">
      <dsp:nvSpPr>
        <dsp:cNvPr id="0" name=""/>
        <dsp:cNvSpPr/>
      </dsp:nvSpPr>
      <dsp:spPr>
        <a:xfrm>
          <a:off x="282605" y="459171"/>
          <a:ext cx="3202868" cy="393576"/>
        </a:xfrm>
        <a:prstGeom prst="roundRect">
          <a:avLst>
            <a:gd name="adj" fmla="val 1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Early </a:t>
          </a:r>
          <a:endParaRPr lang="en-IN" sz="2400" b="1" kern="1200" dirty="0"/>
        </a:p>
      </dsp:txBody>
      <dsp:txXfrm>
        <a:off x="294132" y="470698"/>
        <a:ext cx="2641383" cy="370522"/>
      </dsp:txXfrm>
    </dsp:sp>
    <dsp:sp modelId="{679765E9-2E85-4FD7-987A-3173F0B093AD}">
      <dsp:nvSpPr>
        <dsp:cNvPr id="0" name=""/>
        <dsp:cNvSpPr/>
      </dsp:nvSpPr>
      <dsp:spPr>
        <a:xfrm>
          <a:off x="565211" y="918343"/>
          <a:ext cx="3202868" cy="393576"/>
        </a:xfrm>
        <a:prstGeom prst="roundRect">
          <a:avLst>
            <a:gd name="adj" fmla="val 1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established</a:t>
          </a:r>
          <a:endParaRPr lang="en-IN" sz="2400" b="1" kern="1200" dirty="0"/>
        </a:p>
      </dsp:txBody>
      <dsp:txXfrm>
        <a:off x="576738" y="929870"/>
        <a:ext cx="2641383" cy="370522"/>
      </dsp:txXfrm>
    </dsp:sp>
    <dsp:sp modelId="{9B92A7DF-6818-44F2-A457-2A25E05B56B4}">
      <dsp:nvSpPr>
        <dsp:cNvPr id="0" name=""/>
        <dsp:cNvSpPr/>
      </dsp:nvSpPr>
      <dsp:spPr>
        <a:xfrm>
          <a:off x="2947043" y="298461"/>
          <a:ext cx="255824" cy="255824"/>
        </a:xfrm>
        <a:prstGeom prst="downArrow">
          <a:avLst>
            <a:gd name="adj1" fmla="val 55000"/>
            <a:gd name="adj2" fmla="val 45000"/>
          </a:avLst>
        </a:prstGeom>
        <a:solidFill>
          <a:srgbClr val="FF0066">
            <a:alpha val="90000"/>
          </a:srgb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3004603" y="298461"/>
        <a:ext cx="140704" cy="192508"/>
      </dsp:txXfrm>
    </dsp:sp>
    <dsp:sp modelId="{2B9D4AC5-9FC5-4B70-BE01-BCA3209A99D8}">
      <dsp:nvSpPr>
        <dsp:cNvPr id="0" name=""/>
        <dsp:cNvSpPr/>
      </dsp:nvSpPr>
      <dsp:spPr>
        <a:xfrm>
          <a:off x="3229649" y="755009"/>
          <a:ext cx="255824" cy="255824"/>
        </a:xfrm>
        <a:prstGeom prst="downArrow">
          <a:avLst>
            <a:gd name="adj1" fmla="val 55000"/>
            <a:gd name="adj2" fmla="val 45000"/>
          </a:avLst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3287209" y="755009"/>
        <a:ext cx="140704" cy="19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07:51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07:59.0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0 456,'0'0,"0"0,25 0,0-25,0 1,0-1,-1 0,1 0,-25 0,50 1,-25-1,-25 0,0 25,24-25,1-24,0 49,-25-25,25 0,0 0,0 25,-25-25,24 1,1-1,0 25,0 0,0 0,-1 0,1 0,0 0,0 0,-25 0,49 0,-24 0,-25 25,25-1,0-24,0 50,-1-25,1-25,0 74,-25-49,0-25,25 25,0 0,-1-1,-24-24,0 25,25 0,0 0,-25-25,25 49,0-24,-25-25,0 25,24 0,-24-25,25 0,0 0,-25-25,25 25,-25-25,25 0,0 1,-1 24,-24-25,25 0,0 0,-25 25,25-25,0 1,24-1,-49 0,25 0,0 0,-25 25,25-24,-1-1,1 25,0 0,0 0,0 0,-25 0,49 0,-24 0,-25 0,0 25,25-25,-25 24,0 1,49 25,-24-50,-25 25,0-1,0 1,25 0,-25 0,0 0,0-25,0 49,0-24,25-25,-25 25,25 0,24-1,-24 1,-25 0,25 0,0 0,-25 0,0-1,24-24,-24 25,25-25,0 0,-25 0,50 0,-25 0,-1-25,-24 1,25-26,-25 50,50-50,-50 25,25 25,-25-24,24-26,1 50,-25-25,25-24,0 49,0-25,-25 0,24 0,1 25,0-25,0 25,0 0,-1 0,-24 0,50 0,-25 0,-25 0,25 0,24 0,-49 0,25 0,0 0,0 0,-1 0,1 0,0 0,-25 0,25 0,0 25,-25-25,24 25,1 0,25-25,-50 25,25-1,24 1,-24 0,0 0,25 0,-26-1,1 1,0-25,0 25,-25 0,25-25,-1 0,1 0,0 0,-25 0,0-25,25 0,0 25,-25-49,0 24,24 25,1-25,0 0,-25 25,0-25,25 1,0-1,-1 25,-24-25,25 0,0 0,0 1,24 24,1 0,24-50,-49 50,0 0,0 0,0 0,0 0,-1-25,1 25,0 0,25 0,-50 0,49 0,1 0,-25 0,49 0,-49 0,-25 0,25 0,24 25,-49-25,25 25,0 24,0-49,-25 0,24 25,26 0,-50 0,25 0,-25-1,25 1,-1 0,1-25,-25 25,25 24,-25-49,0 25,25 0,-25 0,0 0,0 0,25-1,-25-24,0-24,0-1,0 0,0 0,24-25,1 50,0-24,-25-1,25 25,25-50,-50 25,24 1,1 24,0-25,-25 0,50 0,-26 25,-24 0,25 0,0 0,25 0,-26 0,1 0,0 0,-25 0,74 0,-74 0,75 0,-26 0,1 0,-25 0,24 0,-24 0,25 25,-25-25,-1 50,1-50,0 0,-25 24,25 1,0 0,-25-25,0 25,0 0,-25-25,-25 0,25-25,-74 0,50 0,-51 0,-48-49</inkml:trace>
  <inkml:trace contextRef="#ctx0" brushRef="#br0" timeOffset="6905">4788 630,'0'-25,"25"0,-25 25,0 0,-50 0,1 0,49 0,-75 0,50 0,-24 0,24 0,0 0,25 0,-50 0,26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08:37.4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49 200,'0'0,"0"0,0 0,25 24,-25-2,0 1,0 23,25-23,-25 1,0 21,0-22,49 24,-25-25,-24 1,25-23,25 46,-1 0,-49-23,50 23,-25-22,-1-2,-24 24,0-23,50 23,-25-46,0 23,-25 23,23-46,-23 24,25-1,-25-1,25-22,-25 23,0 0,25 1,0-1,-1-1,1 1,0-23,0 23,25-23,24 0,-50 24,1-24,49 45,-24-45,-26 23,1-23,25 0,-25 23,-1-23,50 0,-74 0,25 0,24 0,-49 0,25 0,25 0,-26 0,1 0,25 24,-50-1,25-23,-1 0,0 0,1 0,25 0,-1 0,26 0,-1 0,0 0,50 0,-75 0,50 0,-50 0,25 0,-49 0,0 0,25 0,-50 0,25 0,-1 0,1-23,0 23,0-24,-25 1,24 0,0-46,-24 46,0 0,0 1,25-25,-25 24,25-22,0-2,-25 24,0 0,0-22,0 21,49-22,-49 23,0-46,0 69,0-23,0-22,0 21,0 1,0-23,-24 24,-1-25,0-21,25 68,-25-24,25 1,-25 23,25-23,0 0,-24 0,24 1,-49-2,24 24,-24-23,-1 0,-49-22,49 21,-23 1,23 23,-24 0,-1 0,50 0,-48 0,-1 0,-1 0,26 0,-1 0,0 0,2 0,-2 0,-24 0,49 0,-25 0,1 0,-1 0,1 0,-25 0,49 0,-49 0,-1 0,26 0,25 0,-26 0,26 0,24 0,-25 0,-25 0,50 0,-25 0,0 0,1 0,-1 0,-25 0,25 0,2 0,-2 0,25 0,-50 0,25 0,25 0,-24 0,-26 0,50 0,-25 23,0-23,-24 24,24-2,-73 24,-1-46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08:40.4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1042 216,'0'0,"25"0,0 0,-1 25,-24 0,0-1,0 1,0-25,0 50,0-25,-24-25,24 24,-50 1,50 0,-25-25,0 25,1-25,24 25,-25-25,0 0,0 0,0 0,25-25,-24 0</inkml:trace>
  <inkml:trace contextRef="#ctx0" brushRef="#br0" timeOffset="913">868 365,'0'0,"0"0,0 25,0 24,0-49,-49 0,-1 50,25-50,1 25,-26-1,25 1,-24 0,-1-25,25 25,25 0,0 0,-25-25,25 24,-49 26,49-50,0 25,0 0,0-1,0 1,-25 0,25 0,0-25,0 49,0-24,0-25,0 25,0 0,0 0,0 24,0 1,0-25,0 24,0 1,25-25,-25 0,25 24,-25 26,24-75,51 74,-26-24,-49-50,50 49,-25-24,24 25,-24-50,50 24,-51 26,26 0,49-26,0 26,-74-25,99-25,0 49,0 1,174-25,-199 0,-99-25,99 25,-99-25,25 0,25 0,-25 0,0 0,49 0,-74 0,99 0,-99 0,0-25,25 0,-25 0,25 0,0-24,24-26,-24 26,0-26,24-24,-49 49,25 1,0-26,-25 1,25 24,0-24,-25 49,0-49,24 24,-24 0,25-24,-25 0,0-1,0 26,0-51,0 51,0-1,0 25,0-49,0 24,0 50,0-74,0 49,0-25,0 26,0-1,0 25,0-50,0 25,0 1,-25-1,1 0,-1 0,25 25,-25-25,0 25,-24 0,-1 0,0-24,1 24,-1 0,-24 0,49 0,-25 0,26 0,-26 0,0 0,-24 0,49 0,-49 0,24 0,0 0,1 0,24 0,0 0,0 0,1 0,24 0,-50 0,25 0,25 0,-25 0,-24 0,49 0,-25 0,0 0,0 0,1 0,-1 0,0 0,25 0,-25 0,0 0,1 0,24 0,-75 0,75 0,-25 0,-24 0,-1 49,25-49,-24 0,24 0,-50 25,26-25,-50 25,49 0,-74 24,25-24,-25 0,-75 0,75-25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16:35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0,'50'0,"-50"0,50 0,-1 0,-49 0,50 0,0 0,-50 0,49 0,-24 0,0 0,49 0,-49 0,25 0,24 0,-74 0,74 0,-49 0,25 0,-25 0,-1 0,-24 0,50 0,-25 0,-25 0,25 0,24 0,-24 0,0 0,24 0,1 0,25 0,-51 0,-24 0,50 0,-25 0,-25 0,25 0,24 0,-49 0,25 0,0 0,0 0,-1 0,26 0,-25 0,0 0,-1 0,26 0,0 0,-50 0,49 0,-24 0,-25 0,25 0,24 0,-49 0,25 0,0 0,0 0,0 0,-25 0,-100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16:37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0,'24'0,"26"0,-25 0,0 0,24 0,-24 0,0 0,25 0,-26 0,26 0,24 0,1 0,-50 0,74 0,-25 0,50 0,-25 0,25 0,1 0,-26 0,25 0,-25 0,-25 0,1 0,-1 0,1 0,-1 0,-24 0,-1 0,-24 0,0 0,0 0,0 0,-25 0,49 0,-24 0,-25 0,25 0,0 0,-1 0,-24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16:38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0 111,'49'0,"1"-24,-50 24,50 0,-1 0,-24 0,25 0,24 0,-24 0,49 0,-49 0,49-25,0 25,-25 0,1 0,24 0,0 0,-49 0,-1 0,26 0,-25 0,-50 0,74 0,-74 0,74-50,-24 50,24 0,-24 0,0 0,-26 0,51 0,-26 0,-24 0,0 0,0 0,0 0,-25 0,49 0,-24 0,-25 0,-74 0,49 0,-74 0,49 0,-24 0,49 0,-50 0,26 25,-1-25,1 0,-26 0,50 0,-49 0,49 0,-49 25,24-25,-24 49,-1-49,26 0,-51 0,76 0,-51 0,26 0,-26 0,50 0,-49 0,49 0,-24 0,-1 0,25 0,0 0,-24 25,49-25,24 0,-24 0,50 0,-25 0,0 0,0 0,-1 0,1 0,0 0,0 0,24 0,-24 0,25 0,49 0,-49 25,49-25,-74 25,49-25,-24 0,-26 0,26 0,-25 25,0-25,-1 0,26 0,-50 0,50 24,-25-24,-1 25,-73 25,-26-50,1 25,-25-1,49-24,0 0,-24 25,24-25,1 0,-26 50,51-50,-26 25,25-25,0 0,1 0,-1 0,0 0,25 24,-25-24,25 0,-25-24,1-1,24 25,0-50,0 25,0 25,-50 0,25 0,25 0,-25-24,0 24,25 0,0 0,0 24,-24-24,-1 0,0 0,25 0,-50 0,26 0,-1-24,0 24,0 0,25-25,-25 0,25 25,0-25,0 25,25 0,0 0,-25 0,25 0,0 25,-1 0,-24-25,0 25,0-1,25 26,0-50,0 0,-25 25,25 0,-1-25,1 0,0 0,0 24,25-24,-26 0,26 50,-25-50,0 0,-1 0,1 0,0 0,0 0,-25 0,49 0,-24 0,-25 0,25 0,49 0,-74 0,50 0,0 0,-50 0,24 0,26 0,-50 0,25 0,0 0,-1 0,1 0,0 0,-25 0,50 0,-26 0,-24 0,25 0,25 0,-50 0,25 0,0 0,-1 0,1 0,0 0,0 0,-25-25,25 25,-1-25,1 1,-25-1,0 25,0-25,25-25,0 50,0 0,-25-24,24-1,26 25,-25 0,0-25,-25 25,24-25,-24 0,25 25,0 0,0 0,0 0,-1-49,1 49,-25 0,0 0,25 0,-25 0,0 0,0-50,0 1,0 49,-25-25,0 25,1 0,-1 0,0 0,0 0,-24 0,24 0,25 0,-75 0,51 0,24 0,-25 0,0 0,0 0,0 0,1 0,-1 0,0 0,0 0,-24 0,-1 0,25 0,0 0,0 0,1 0,24 0,-50 0,25 0,25 0,-25 25,-24-25,49 0,-25 0,-49 0,74 0,-25 0,0 0,0 24,25-24,-25 0,1 0,-1 0,25 0,-25 0,-25 0,50 0,-74 0,49 0,-74 0,-25 0,0-74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6-25T06:16:44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322 126,'0'0,"50"0,0 0,49 0,0 0,-24 0,24 0,-25 0,25 0,-49 0,-25 0,24 0,-24 0,0 0,25 0,-50 0,49 0,-24 0,0 0,49 0,-24 0,-25 0,24 0,-24 0,25 0,-25 0,49 0,-49 0,24 0,-24 0,0 0,0 0,0 0,-1 0,-123 0,-99 0,-75-25,50-50,-25 75,74 0,50 0,0 0,-25 0,99 0,26 0,-1 0,0 0,25 0,-50 0,26 0,24-24,-50 24,25 0,25 0,0 0,25 0,74 0,-99 0,99 0,25 0,1 0,-26 0,0 0,25 0,50 0,-50 0,-50 0,125 0,-125 24,0-24,-74 0,50 0,-25 0,0 0,-1 25,1-25,-25 0,25 0,0 0,24 0,-24 0,25 0,-25 0,-1 0,1 0,25 0,-1 0,-24 0,25 0,24 0,-49 0,0 0,0 25,-25-25,25 25,-1 24,1-49,0 0,0 0,0 25,-1-25,-24 0,25 25,0 0,-25-25,0 49,0-24,0-25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ABCC-E658-4C56-88D1-528D9FCF70E4}" type="datetimeFigureOut">
              <a:rPr lang="en-IN" smtClean="0"/>
              <a:pPr/>
              <a:t>23-10-2025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60B7-3920-420F-BBF7-30E55EB9B0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172200" cy="18943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Gingival Inflammation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clinical features of gingivitis</a:t>
            </a:r>
            <a:br>
              <a:rPr lang="en-US" sz="6000" b="1" dirty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gi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84984"/>
            <a:ext cx="2592288" cy="235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0401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Normal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84784"/>
            <a:ext cx="4040188" cy="666304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/>
              <a:t>2mm above CEJ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2852936"/>
            <a:ext cx="40417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  Diseased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4581128"/>
            <a:ext cx="4427984" cy="144016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Apically placed – recession</a:t>
            </a:r>
          </a:p>
          <a:p>
            <a:r>
              <a:rPr lang="en-US" dirty="0" err="1"/>
              <a:t>Coronally</a:t>
            </a:r>
            <a:r>
              <a:rPr lang="en-US" dirty="0"/>
              <a:t> placed –enlargement 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47864" y="0"/>
            <a:ext cx="2952328" cy="10801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Position</a:t>
            </a:r>
            <a:br>
              <a:rPr lang="en-US" dirty="0"/>
            </a:b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744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4067944" y="4149080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8888" y="3894138"/>
              <a:ext cx="679450" cy="1587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3045" y="3614826"/>
                <a:ext cx="710776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9363" y="3938588"/>
              <a:ext cx="795337" cy="1587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3514" y="3659276"/>
                <a:ext cx="826675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56175"/>
              <a:ext cx="723900" cy="188913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9121" y="4897639"/>
                <a:ext cx="756065" cy="3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3822700"/>
              <a:ext cx="884238" cy="106363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1927" y="3760300"/>
                <a:ext cx="915870" cy="2311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n-US" dirty="0"/>
              <a:t>Bleeding on probing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Earliest visual sign of inflammation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Cause </a:t>
            </a:r>
          </a:p>
          <a:p>
            <a:pPr>
              <a:buNone/>
            </a:pPr>
            <a:r>
              <a:rPr lang="en-US" dirty="0"/>
              <a:t>Local cause --- </a:t>
            </a:r>
            <a:r>
              <a:rPr lang="en-US" dirty="0" err="1"/>
              <a:t>trauma,inflammation</a:t>
            </a:r>
            <a:endParaRPr lang="en-US" dirty="0"/>
          </a:p>
          <a:p>
            <a:pPr>
              <a:buNone/>
            </a:pPr>
            <a:r>
              <a:rPr lang="en-US" dirty="0"/>
              <a:t>Systemic cause --- </a:t>
            </a:r>
            <a:r>
              <a:rPr lang="en-US" dirty="0" err="1"/>
              <a:t>leukimia</a:t>
            </a:r>
            <a:r>
              <a:rPr lang="en-US" dirty="0"/>
              <a:t>, </a:t>
            </a:r>
            <a:r>
              <a:rPr lang="en-US" dirty="0" err="1"/>
              <a:t>vit</a:t>
            </a:r>
            <a:r>
              <a:rPr lang="en-US" dirty="0"/>
              <a:t> C/K deficiency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9DFC-AA31-8D6A-A764-F57D2E00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D15032-4EE0-9131-B678-74F0C767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46" y="391270"/>
            <a:ext cx="8622307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223224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Classification  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2376264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Clinical features 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581128"/>
            <a:ext cx="1584176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Stages 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60648"/>
            <a:ext cx="230425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Acute / chronic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836712"/>
            <a:ext cx="576064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Localized   -- marginal/ papillary /diffused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Generalized </a:t>
            </a:r>
            <a:endParaRPr lang="en-IN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627784" y="1700808"/>
          <a:ext cx="61206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699792" y="5013176"/>
          <a:ext cx="376808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1920" y="6237312"/>
            <a:ext cx="3384376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Advanced </a:t>
            </a:r>
            <a:endParaRPr lang="en-IN" sz="20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28184" y="6093296"/>
            <a:ext cx="255824" cy="255824"/>
            <a:chOff x="3229649" y="755009"/>
            <a:chExt cx="255824" cy="255824"/>
          </a:xfrm>
        </p:grpSpPr>
        <p:sp>
          <p:nvSpPr>
            <p:cNvPr id="11" name="Down Arrow 10"/>
            <p:cNvSpPr/>
            <p:nvPr/>
          </p:nvSpPr>
          <p:spPr>
            <a:xfrm>
              <a:off x="3229649" y="755009"/>
              <a:ext cx="255824" cy="25582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6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/>
            <p:cNvSpPr/>
            <p:nvPr/>
          </p:nvSpPr>
          <p:spPr>
            <a:xfrm>
              <a:off x="3287209" y="755009"/>
              <a:ext cx="140704" cy="192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kern="12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63888" y="4437112"/>
            <a:ext cx="3203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– 7 days/ Neutrophil/vascular </a:t>
            </a:r>
            <a:r>
              <a:rPr lang="en-US" dirty="0" err="1"/>
              <a:t>dialatation</a:t>
            </a:r>
            <a:r>
              <a:rPr lang="en-US" dirty="0"/>
              <a:t>/ increase </a:t>
            </a:r>
            <a:r>
              <a:rPr lang="en-US" dirty="0" err="1"/>
              <a:t>gcf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5085184"/>
            <a:ext cx="3059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4-7days/lymphocytes/</a:t>
            </a:r>
            <a:r>
              <a:rPr lang="en-US" dirty="0" err="1"/>
              <a:t>vacular</a:t>
            </a:r>
            <a:r>
              <a:rPr lang="en-US" dirty="0"/>
              <a:t> proliferation/BOP 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877272"/>
            <a:ext cx="3275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14-21 days/plasma cell/stasis /change </a:t>
            </a:r>
            <a:r>
              <a:rPr lang="en-US" dirty="0" err="1"/>
              <a:t>colour</a:t>
            </a:r>
            <a:r>
              <a:rPr lang="en-US" dirty="0"/>
              <a:t>, texture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Graphic spid="7" grpId="0">
        <p:bldAsOne/>
      </p:bldGraphic>
      <p:bldGraphic spid="8" grpId="0">
        <p:bldAsOne/>
      </p:bldGraphic>
      <p:bldP spid="9" grpId="0" animBg="1"/>
      <p:bldP spid="1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FEATURE OF GINGIVITIS</a:t>
            </a:r>
          </a:p>
          <a:p>
            <a:r>
              <a:rPr lang="en-US" dirty="0"/>
              <a:t>STAGES OF GINGIVITIS AND CLASSIFICATION</a:t>
            </a:r>
          </a:p>
          <a:p>
            <a:r>
              <a:rPr lang="en-US" dirty="0" err="1"/>
              <a:t>McCALLS</a:t>
            </a:r>
            <a:r>
              <a:rPr lang="en-US" dirty="0"/>
              <a:t> FESTOONING </a:t>
            </a:r>
          </a:p>
          <a:p>
            <a:r>
              <a:rPr lang="en-US" dirty="0"/>
              <a:t>STILLMANCLEFT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6552728" cy="3806952"/>
          </a:xfrm>
        </p:spPr>
        <p:txBody>
          <a:bodyPr>
            <a:normAutofit/>
          </a:bodyPr>
          <a:lstStyle/>
          <a:p>
            <a:r>
              <a:rPr lang="en-US" sz="3600" dirty="0"/>
              <a:t>Gingival inflammation is called as          </a:t>
            </a:r>
            <a:r>
              <a:rPr lang="en-US" sz="3600" b="1" i="1" dirty="0">
                <a:solidFill>
                  <a:srgbClr val="FF0000"/>
                </a:solidFill>
              </a:rPr>
              <a:t>Gingivitis</a:t>
            </a:r>
          </a:p>
          <a:p>
            <a:endParaRPr lang="en-US" sz="3600" dirty="0"/>
          </a:p>
        </p:txBody>
      </p:sp>
      <p:pic>
        <p:nvPicPr>
          <p:cNvPr id="7169" name="Picture 1" descr="C:\Users\Annie\Desktop\739341-fig1.jpg"/>
          <p:cNvPicPr>
            <a:picLocks noChangeAspect="1" noChangeArrowheads="1"/>
          </p:cNvPicPr>
          <p:nvPr/>
        </p:nvPicPr>
        <p:blipFill>
          <a:blip r:embed="rId2" cstate="print"/>
          <a:srcRect r="33221" b="9421"/>
          <a:stretch>
            <a:fillRect/>
          </a:stretch>
        </p:blipFill>
        <p:spPr bwMode="auto">
          <a:xfrm>
            <a:off x="971600" y="3212976"/>
            <a:ext cx="660534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Classification of gingivitis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Depending on the course and duration</a:t>
            </a: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B0F0"/>
                </a:solidFill>
              </a:rPr>
              <a:t>Acute</a:t>
            </a:r>
            <a:r>
              <a:rPr lang="en-US" sz="2400" dirty="0">
                <a:solidFill>
                  <a:srgbClr val="00B0F0"/>
                </a:solidFill>
              </a:rPr>
              <a:t> :</a:t>
            </a:r>
            <a:r>
              <a:rPr lang="en-US" sz="2400" dirty="0"/>
              <a:t>  sudden onset and  short duration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00B0F0"/>
                </a:solidFill>
              </a:rPr>
              <a:t>Chronic 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  <a:r>
              <a:rPr lang="en-US" sz="2400" dirty="0"/>
              <a:t>slow in onset, long duration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00B0F0"/>
                </a:solidFill>
              </a:rPr>
              <a:t>Recurrent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: reappears after treatment</a:t>
            </a: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Depending on distribution</a:t>
            </a:r>
          </a:p>
          <a:p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00B0F0"/>
                </a:solidFill>
              </a:rPr>
              <a:t>Localized gingivitis:</a:t>
            </a:r>
            <a:endParaRPr lang="en-US" dirty="0"/>
          </a:p>
          <a:p>
            <a:pPr>
              <a:buNone/>
            </a:pPr>
            <a:r>
              <a:rPr lang="en-US" dirty="0"/>
              <a:t>   Confined to the gingiva of a single tooth or a group of teeth</a:t>
            </a:r>
          </a:p>
          <a:p>
            <a:endParaRPr lang="en-US" dirty="0"/>
          </a:p>
          <a:p>
            <a:endParaRPr lang="en-US" b="1" i="1" u="sng" dirty="0">
              <a:solidFill>
                <a:srgbClr val="00B0F0"/>
              </a:solidFill>
            </a:endParaRPr>
          </a:p>
          <a:p>
            <a:r>
              <a:rPr lang="en-US" b="1" i="1" u="sng" dirty="0">
                <a:solidFill>
                  <a:srgbClr val="00B0F0"/>
                </a:solidFill>
              </a:rPr>
              <a:t>Generalized gingivitis: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Involves the entire mouth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221088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Diffuse gingivitis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3861048"/>
            <a:ext cx="23762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Marginal gingivitis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3501008"/>
            <a:ext cx="25202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Papillary gingivitis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995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CLINICAL FEATURES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2664296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NORMAL FEATURE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040188" cy="3951288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CORAL PINK/PINK</a:t>
            </a:r>
          </a:p>
          <a:p>
            <a:pPr>
              <a:buNone/>
            </a:pPr>
            <a:endParaRPr lang="en-US" dirty="0">
              <a:solidFill>
                <a:srgbClr val="FF0066"/>
              </a:solidFill>
            </a:endParaRPr>
          </a:p>
          <a:p>
            <a:r>
              <a:rPr lang="en-US" b="1" u="sng" dirty="0" err="1"/>
              <a:t>Colour</a:t>
            </a:r>
            <a:r>
              <a:rPr lang="en-US" b="1" u="sng" dirty="0"/>
              <a:t> depend 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</a:rPr>
              <a:t>PIGMENTATION--- Melanin</a:t>
            </a:r>
          </a:p>
          <a:p>
            <a:pPr>
              <a:buNone/>
            </a:pPr>
            <a:r>
              <a:rPr lang="en-US" b="1" dirty="0">
                <a:solidFill>
                  <a:srgbClr val="0033CC"/>
                </a:solidFill>
              </a:rPr>
              <a:t> KERATINIZATION</a:t>
            </a:r>
          </a:p>
          <a:p>
            <a:pPr>
              <a:buNone/>
            </a:pPr>
            <a:r>
              <a:rPr lang="en-US" b="1" dirty="0">
                <a:solidFill>
                  <a:srgbClr val="0033CC"/>
                </a:solidFill>
              </a:rPr>
              <a:t> VASCULARIZATION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0152" y="980728"/>
            <a:ext cx="2448272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DISEASED STAGE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498975" cy="395128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Acute inflammation-</a:t>
            </a:r>
            <a:r>
              <a:rPr lang="en-US" dirty="0"/>
              <a:t>-- </a:t>
            </a:r>
            <a:r>
              <a:rPr lang="en-US" b="1" dirty="0">
                <a:solidFill>
                  <a:srgbClr val="FF0000"/>
                </a:solidFill>
              </a:rPr>
              <a:t>bright red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Chronic inflammation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deep red</a:t>
            </a:r>
            <a:r>
              <a:rPr lang="en-US" b="1" dirty="0">
                <a:solidFill>
                  <a:srgbClr val="0070C0"/>
                </a:solidFill>
              </a:rPr>
              <a:t>/blue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ANUG </a:t>
            </a:r>
            <a:r>
              <a:rPr lang="en-US" dirty="0"/>
              <a:t>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--- Shiny slate grey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Herpetic </a:t>
            </a:r>
            <a:r>
              <a:rPr lang="en-US" b="1" dirty="0" err="1">
                <a:solidFill>
                  <a:srgbClr val="C00000"/>
                </a:solidFill>
              </a:rPr>
              <a:t>gingivostomatitis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Dull whitish grey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764704"/>
            <a:ext cx="190276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COLOUR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446449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COLOUR CHANGE DUE TO INTOXICATION</a:t>
            </a:r>
            <a:endParaRPr lang="en-IN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4008" y="501317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4008" y="5157192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BISMUTH/ MERCURY    - BLACK LINE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479715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LEAD</a:t>
            </a:r>
            <a:r>
              <a:rPr lang="en-US" dirty="0"/>
              <a:t>   - </a:t>
            </a:r>
            <a:r>
              <a:rPr lang="en-US" b="1" dirty="0">
                <a:solidFill>
                  <a:srgbClr val="0033CC"/>
                </a:solidFill>
              </a:rPr>
              <a:t>BLUISH RED / DEEP BLUE</a:t>
            </a:r>
            <a:endParaRPr lang="en-IN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7" grpId="0" animBg="1"/>
      <p:bldP spid="8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en-US" dirty="0"/>
              <a:t>                 </a:t>
            </a:r>
            <a:r>
              <a:rPr lang="en-US" dirty="0">
                <a:solidFill>
                  <a:schemeClr val="bg1"/>
                </a:solidFill>
              </a:rPr>
              <a:t>Normal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Firm and resilient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33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            Diseased stage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Acute inflammation </a:t>
            </a:r>
            <a:r>
              <a:rPr lang="en-US" dirty="0"/>
              <a:t>– </a:t>
            </a:r>
            <a:r>
              <a:rPr lang="en-US" b="1" dirty="0">
                <a:solidFill>
                  <a:srgbClr val="002060"/>
                </a:solidFill>
              </a:rPr>
              <a:t>soft and spongy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Chronic inflammation   </a:t>
            </a:r>
            <a:r>
              <a:rPr lang="en-US" b="1" dirty="0">
                <a:solidFill>
                  <a:srgbClr val="002060"/>
                </a:solidFill>
              </a:rPr>
              <a:t>soggy puffiness ,pits on pressure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Fibrotic</a:t>
            </a:r>
            <a:r>
              <a:rPr lang="en-US" dirty="0"/>
              <a:t> --- </a:t>
            </a:r>
            <a:r>
              <a:rPr lang="en-US" b="1" dirty="0">
                <a:solidFill>
                  <a:srgbClr val="002060"/>
                </a:solidFill>
              </a:rPr>
              <a:t>leathery consistency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762872" cy="9221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CONSISTENCY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4248472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Surface texture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4040188" cy="639762"/>
          </a:xfrm>
          <a:solidFill>
            <a:srgbClr val="FF0066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         </a:t>
            </a:r>
            <a:r>
              <a:rPr lang="en-US" dirty="0"/>
              <a:t>Normal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36912"/>
            <a:ext cx="4040188" cy="3951288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Stippled</a:t>
            </a:r>
          </a:p>
          <a:p>
            <a:r>
              <a:rPr lang="en-US" dirty="0"/>
              <a:t>Seen on maxillary anterior</a:t>
            </a:r>
          </a:p>
          <a:p>
            <a:r>
              <a:rPr lang="en-US" dirty="0"/>
              <a:t>Seen on attached gingiva and mid </a:t>
            </a:r>
            <a:r>
              <a:rPr lang="en-US" dirty="0" err="1"/>
              <a:t>pappilary</a:t>
            </a:r>
            <a:r>
              <a:rPr lang="en-US" dirty="0"/>
              <a:t> region</a:t>
            </a:r>
          </a:p>
          <a:p>
            <a:r>
              <a:rPr lang="en-US" dirty="0"/>
              <a:t>Marginal gingiva not stippled</a:t>
            </a:r>
          </a:p>
          <a:p>
            <a:r>
              <a:rPr lang="en-US" dirty="0"/>
              <a:t>Orange peel appearance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Connective tissue papillae into epithelial </a:t>
            </a:r>
            <a:r>
              <a:rPr lang="en-US" dirty="0" err="1"/>
              <a:t>retepegs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3284984"/>
            <a:ext cx="4041775" cy="639762"/>
          </a:xfrm>
          <a:solidFill>
            <a:srgbClr val="FF0066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/>
              <a:t>             Diseased stage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3968" y="4005064"/>
            <a:ext cx="4498975" cy="2016224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Acute inflammation   </a:t>
            </a:r>
            <a:r>
              <a:rPr lang="en-US" dirty="0"/>
              <a:t>- loss of </a:t>
            </a:r>
            <a:r>
              <a:rPr lang="en-US" dirty="0" err="1"/>
              <a:t>stipiling</a:t>
            </a:r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Chronic  inflammation  </a:t>
            </a:r>
            <a:r>
              <a:rPr lang="en-US" dirty="0"/>
              <a:t>- hard and fibrotic with normal or deep stippling</a:t>
            </a:r>
          </a:p>
          <a:p>
            <a:endParaRPr lang="en-I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3670" t="17147" r="51522" b="43660"/>
          <a:stretch>
            <a:fillRect/>
          </a:stretch>
        </p:blipFill>
        <p:spPr bwMode="auto">
          <a:xfrm>
            <a:off x="4427984" y="1556792"/>
            <a:ext cx="2304256" cy="15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3923928" y="213285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</a:t>
            </a:r>
            <a:endParaRPr lang="en-I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Size </a:t>
            </a:r>
            <a:endParaRPr lang="en-IN" dirty="0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3"/>
          </p:nvPr>
        </p:nvSpPr>
        <p:spPr>
          <a:xfrm>
            <a:off x="4645025" y="1774765"/>
            <a:ext cx="4041775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Diseased state </a:t>
            </a:r>
            <a:endParaRPr lang="en-IN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2632"/>
          <a:stretch>
            <a:fillRect/>
          </a:stretch>
        </p:blipFill>
        <p:spPr bwMode="auto">
          <a:xfrm>
            <a:off x="323528" y="2492896"/>
            <a:ext cx="3816424" cy="30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McCalls</a:t>
            </a:r>
            <a:r>
              <a:rPr lang="en-US" dirty="0"/>
              <a:t>   festooning</a:t>
            </a:r>
          </a:p>
          <a:p>
            <a:r>
              <a:rPr lang="en-US" dirty="0" err="1"/>
              <a:t>Stillman</a:t>
            </a:r>
            <a:r>
              <a:rPr lang="en-US" dirty="0"/>
              <a:t> cleft </a:t>
            </a: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0"/>
            <a:ext cx="2736304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Contour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nnie\Desktop\gingivitis-18-638.jpg"/>
          <p:cNvPicPr>
            <a:picLocks noChangeAspect="1" noChangeArrowheads="1"/>
          </p:cNvPicPr>
          <p:nvPr/>
        </p:nvPicPr>
        <p:blipFill>
          <a:blip r:embed="rId2" cstate="print"/>
          <a:srcRect r="3960" b="11617"/>
          <a:stretch>
            <a:fillRect/>
          </a:stretch>
        </p:blipFill>
        <p:spPr bwMode="auto">
          <a:xfrm>
            <a:off x="467544" y="2132856"/>
            <a:ext cx="8232057" cy="44644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9771"/>
          <a:stretch>
            <a:fillRect/>
          </a:stretch>
        </p:blipFill>
        <p:spPr bwMode="auto">
          <a:xfrm>
            <a:off x="5148064" y="332656"/>
            <a:ext cx="3096344" cy="164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t="45256"/>
          <a:stretch>
            <a:fillRect/>
          </a:stretch>
        </p:blipFill>
        <p:spPr bwMode="auto">
          <a:xfrm>
            <a:off x="0" y="620688"/>
            <a:ext cx="36209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549275"/>
              <a:ext cx="9525" cy="9525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9100" y="539750"/>
                <a:ext cx="2857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620713"/>
              <a:ext cx="2009775" cy="258762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2140" y="611621"/>
                <a:ext cx="2028494" cy="276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5099050"/>
              <a:ext cx="973138" cy="482600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3714" y="5089728"/>
                <a:ext cx="991859" cy="501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6588" y="4983163"/>
              <a:ext cx="965200" cy="741362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328" y="4973914"/>
                <a:ext cx="983720" cy="7598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345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Gingival Inflammation and  clinical features of gingivitis </vt:lpstr>
      <vt:lpstr>FAQ</vt:lpstr>
      <vt:lpstr>INTRODUCTION</vt:lpstr>
      <vt:lpstr>Classification of gingivitis</vt:lpstr>
      <vt:lpstr>CLINICAL FEATURES</vt:lpstr>
      <vt:lpstr>CONSISTENCY</vt:lpstr>
      <vt:lpstr>Surface texture </vt:lpstr>
      <vt:lpstr>Size </vt:lpstr>
      <vt:lpstr>PowerPoint Presentation</vt:lpstr>
      <vt:lpstr>Position </vt:lpstr>
      <vt:lpstr>Bleeding on probing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inflammation</dc:title>
  <dc:creator>Annie</dc:creator>
  <cp:lastModifiedBy>jacquelin thomas</cp:lastModifiedBy>
  <cp:revision>33</cp:revision>
  <dcterms:created xsi:type="dcterms:W3CDTF">2015-02-25T03:03:54Z</dcterms:created>
  <dcterms:modified xsi:type="dcterms:W3CDTF">2025-10-23T05:55:54Z</dcterms:modified>
</cp:coreProperties>
</file>