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7" r:id="rId4"/>
    <p:sldId id="338" r:id="rId5"/>
    <p:sldId id="342" r:id="rId6"/>
    <p:sldId id="339" r:id="rId7"/>
    <p:sldId id="341" r:id="rId8"/>
    <p:sldId id="340" r:id="rId9"/>
    <p:sldId id="324" r:id="rId10"/>
    <p:sldId id="326" r:id="rId11"/>
    <p:sldId id="328" r:id="rId12"/>
    <p:sldId id="325" r:id="rId13"/>
    <p:sldId id="332" r:id="rId14"/>
    <p:sldId id="333" r:id="rId15"/>
    <p:sldId id="334" r:id="rId16"/>
    <p:sldId id="335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2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7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9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1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1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5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1562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AUDITORY TUBE</a:t>
            </a:r>
          </a:p>
        </p:txBody>
      </p:sp>
    </p:spTree>
    <p:extLst>
      <p:ext uri="{BB962C8B-B14F-4D97-AF65-F5344CB8AC3E}">
        <p14:creationId xmlns:p14="http://schemas.microsoft.com/office/powerpoint/2010/main" val="24424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2"/>
          <a:stretch/>
        </p:blipFill>
        <p:spPr>
          <a:xfrm>
            <a:off x="852055" y="311727"/>
            <a:ext cx="10453254" cy="625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85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3031"/>
            <a:ext cx="10515600" cy="746975"/>
          </a:xfrm>
        </p:spPr>
        <p:txBody>
          <a:bodyPr/>
          <a:lstStyle/>
          <a:p>
            <a:pPr algn="ctr"/>
            <a:r>
              <a:rPr lang="en-US" u="sng" dirty="0"/>
              <a:t>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002037"/>
            <a:ext cx="3461757" cy="823912"/>
          </a:xfrm>
        </p:spPr>
        <p:txBody>
          <a:bodyPr/>
          <a:lstStyle/>
          <a:p>
            <a:pPr algn="ctr"/>
            <a:r>
              <a:rPr lang="en-US" u="sng" dirty="0"/>
              <a:t>Infant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73499"/>
            <a:ext cx="5157787" cy="4116164"/>
          </a:xfrm>
        </p:spPr>
        <p:txBody>
          <a:bodyPr/>
          <a:lstStyle/>
          <a:p>
            <a:r>
              <a:rPr lang="en-US" dirty="0"/>
              <a:t>Length:- 18 mm</a:t>
            </a:r>
          </a:p>
          <a:p>
            <a:r>
              <a:rPr lang="en-US" dirty="0"/>
              <a:t>Direction:- More or less horizontal</a:t>
            </a:r>
          </a:p>
          <a:p>
            <a:r>
              <a:rPr lang="en-US" dirty="0"/>
              <a:t>Lumen:- Wider</a:t>
            </a:r>
          </a:p>
          <a:p>
            <a:r>
              <a:rPr lang="en-US" dirty="0"/>
              <a:t>Angulation of </a:t>
            </a:r>
            <a:r>
              <a:rPr lang="en-US" dirty="0" err="1"/>
              <a:t>isthumus</a:t>
            </a:r>
            <a:r>
              <a:rPr lang="en-US" dirty="0"/>
              <a:t>:- Absent </a:t>
            </a:r>
          </a:p>
          <a:p>
            <a:r>
              <a:rPr lang="en-US" dirty="0"/>
              <a:t>Tubal elevation:-  Not Prominent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002037"/>
            <a:ext cx="3291111" cy="823912"/>
          </a:xfrm>
        </p:spPr>
        <p:txBody>
          <a:bodyPr/>
          <a:lstStyle/>
          <a:p>
            <a:pPr algn="ctr"/>
            <a:r>
              <a:rPr lang="en-US" u="sng" dirty="0"/>
              <a:t>Adult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73499"/>
            <a:ext cx="5183188" cy="4116164"/>
          </a:xfrm>
        </p:spPr>
        <p:txBody>
          <a:bodyPr/>
          <a:lstStyle/>
          <a:p>
            <a:r>
              <a:rPr lang="en-US" dirty="0"/>
              <a:t>Length:- 36 mm</a:t>
            </a:r>
          </a:p>
          <a:p>
            <a:r>
              <a:rPr lang="en-US" dirty="0"/>
              <a:t>Direction:- Oblique; directed downwards, forwards and medially</a:t>
            </a:r>
          </a:p>
          <a:p>
            <a:r>
              <a:rPr lang="en-US" dirty="0"/>
              <a:t>Lumen:- Narrower</a:t>
            </a:r>
          </a:p>
          <a:p>
            <a:r>
              <a:rPr lang="en-US" dirty="0"/>
              <a:t>Angulation of </a:t>
            </a:r>
            <a:r>
              <a:rPr lang="en-US" dirty="0" err="1"/>
              <a:t>isthumus</a:t>
            </a:r>
            <a:r>
              <a:rPr lang="en-US" dirty="0"/>
              <a:t>:- Present</a:t>
            </a:r>
          </a:p>
          <a:p>
            <a:r>
              <a:rPr lang="en-US" dirty="0"/>
              <a:t>Tubal elevation:- Prominent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8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27709"/>
          <a:stretch/>
        </p:blipFill>
        <p:spPr>
          <a:xfrm>
            <a:off x="1687131" y="218941"/>
            <a:ext cx="8912182" cy="641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29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935642"/>
          </a:xfrm>
        </p:spPr>
        <p:txBody>
          <a:bodyPr/>
          <a:lstStyle/>
          <a:p>
            <a:pPr algn="ctr"/>
            <a:r>
              <a:rPr lang="en-US" u="sng" dirty="0"/>
              <a:t>Arterial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 meningeal artery</a:t>
            </a:r>
          </a:p>
          <a:p>
            <a:r>
              <a:rPr lang="en-US" dirty="0"/>
              <a:t>Ascending pharyngeal artery</a:t>
            </a:r>
          </a:p>
          <a:p>
            <a:r>
              <a:rPr lang="en-US" dirty="0"/>
              <a:t>Artery of </a:t>
            </a:r>
            <a:r>
              <a:rPr lang="en-US" dirty="0" err="1"/>
              <a:t>pterygoid</a:t>
            </a:r>
            <a:r>
              <a:rPr lang="en-US" dirty="0"/>
              <a:t> canal</a:t>
            </a:r>
          </a:p>
        </p:txBody>
      </p:sp>
    </p:spTree>
    <p:extLst>
      <p:ext uri="{BB962C8B-B14F-4D97-AF65-F5344CB8AC3E}">
        <p14:creationId xmlns:p14="http://schemas.microsoft.com/office/powerpoint/2010/main" val="73140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Venous drainage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Pharyngeal and </a:t>
            </a:r>
            <a:r>
              <a:rPr lang="en-US" sz="3600" dirty="0" err="1"/>
              <a:t>Pterygoid</a:t>
            </a:r>
            <a:r>
              <a:rPr lang="en-US" sz="3600" dirty="0"/>
              <a:t> venous plexus</a:t>
            </a:r>
          </a:p>
        </p:txBody>
      </p:sp>
    </p:spTree>
    <p:extLst>
      <p:ext uri="{BB962C8B-B14F-4D97-AF65-F5344CB8AC3E}">
        <p14:creationId xmlns:p14="http://schemas.microsoft.com/office/powerpoint/2010/main" val="76866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Nerve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Pharyngeal opening – Pharyngeal branch of </a:t>
            </a:r>
            <a:r>
              <a:rPr lang="en-US" dirty="0" err="1"/>
              <a:t>pterygopalatine</a:t>
            </a:r>
            <a:r>
              <a:rPr lang="en-US" dirty="0"/>
              <a:t> ganglion</a:t>
            </a:r>
          </a:p>
          <a:p>
            <a:r>
              <a:rPr lang="en-US" dirty="0" err="1"/>
              <a:t>Cartilagenous</a:t>
            </a:r>
            <a:r>
              <a:rPr lang="en-US" dirty="0"/>
              <a:t> part – Nervous </a:t>
            </a:r>
            <a:r>
              <a:rPr lang="en-US" dirty="0" err="1"/>
              <a:t>spinosus</a:t>
            </a:r>
            <a:r>
              <a:rPr lang="en-US" dirty="0"/>
              <a:t> branch of mandibular nerve</a:t>
            </a:r>
          </a:p>
          <a:p>
            <a:r>
              <a:rPr lang="en-US" dirty="0"/>
              <a:t>Osseous part – Glossopharyngeal nerve</a:t>
            </a:r>
          </a:p>
        </p:txBody>
      </p:sp>
    </p:spTree>
    <p:extLst>
      <p:ext uri="{BB962C8B-B14F-4D97-AF65-F5344CB8AC3E}">
        <p14:creationId xmlns:p14="http://schemas.microsoft.com/office/powerpoint/2010/main" val="314892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78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Lymphatic  drainage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Retropharyngeal nodes</a:t>
            </a:r>
          </a:p>
          <a:p>
            <a:r>
              <a:rPr lang="en-US" dirty="0"/>
              <a:t>Upper deep cervical nodes</a:t>
            </a:r>
          </a:p>
        </p:txBody>
      </p:sp>
    </p:spTree>
    <p:extLst>
      <p:ext uri="{BB962C8B-B14F-4D97-AF65-F5344CB8AC3E}">
        <p14:creationId xmlns:p14="http://schemas.microsoft.com/office/powerpoint/2010/main" val="176263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Applied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Tube acts as a channel of infection from </a:t>
            </a:r>
            <a:r>
              <a:rPr lang="en-US" dirty="0" err="1"/>
              <a:t>nasopharynx</a:t>
            </a:r>
            <a:r>
              <a:rPr lang="en-US" dirty="0"/>
              <a:t> to middle ear</a:t>
            </a:r>
          </a:p>
          <a:p>
            <a:r>
              <a:rPr lang="en-US" dirty="0"/>
              <a:t>Infections are common in infants</a:t>
            </a:r>
          </a:p>
          <a:p>
            <a:r>
              <a:rPr lang="en-US" dirty="0"/>
              <a:t>Tube is blocked due to inflammation of tubal tonsil</a:t>
            </a:r>
          </a:p>
        </p:txBody>
      </p:sp>
    </p:spTree>
    <p:extLst>
      <p:ext uri="{BB962C8B-B14F-4D97-AF65-F5344CB8AC3E}">
        <p14:creationId xmlns:p14="http://schemas.microsoft.com/office/powerpoint/2010/main" val="45314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46946"/>
          <a:stretch/>
        </p:blipFill>
        <p:spPr>
          <a:xfrm>
            <a:off x="1390919" y="515156"/>
            <a:ext cx="9208394" cy="5885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26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E1CE-6762-CD8F-9C14-D0F1A6ED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/>
          <a:lstStyle/>
          <a:p>
            <a:r>
              <a:rPr lang="en-US" dirty="0"/>
              <a:t>Also called pharyngotympanic tube or Eustachian tube</a:t>
            </a:r>
          </a:p>
          <a:p>
            <a:r>
              <a:rPr lang="en-US" dirty="0"/>
              <a:t>Is a mucous lined </a:t>
            </a:r>
            <a:r>
              <a:rPr lang="en-US" dirty="0" err="1"/>
              <a:t>osseo</a:t>
            </a:r>
            <a:r>
              <a:rPr lang="en-US" dirty="0"/>
              <a:t>-cartilaginous channel </a:t>
            </a:r>
          </a:p>
          <a:p>
            <a:r>
              <a:rPr lang="en-US" dirty="0"/>
              <a:t>It connects nasopharynx with tympanic cavity</a:t>
            </a:r>
          </a:p>
          <a:p>
            <a:r>
              <a:rPr lang="en-US" dirty="0"/>
              <a:t>It maintains an equilibrium of air pressure on either side of the tympanic membrane</a:t>
            </a:r>
          </a:p>
          <a:p>
            <a:r>
              <a:rPr lang="en-US" u="sng" dirty="0"/>
              <a:t>Length</a:t>
            </a:r>
            <a:r>
              <a:rPr lang="en-US" dirty="0"/>
              <a:t> :-</a:t>
            </a:r>
          </a:p>
          <a:p>
            <a:r>
              <a:rPr lang="en-US" dirty="0"/>
              <a:t>36 mm(4 cm) in an adult</a:t>
            </a:r>
          </a:p>
          <a:p>
            <a:r>
              <a:rPr lang="en-US" u="sng" dirty="0"/>
              <a:t>Direction :-</a:t>
            </a:r>
          </a:p>
          <a:p>
            <a:r>
              <a:rPr lang="en-US" dirty="0"/>
              <a:t>Downwards, </a:t>
            </a:r>
            <a:r>
              <a:rPr lang="en-US" dirty="0" err="1"/>
              <a:t>forewards</a:t>
            </a:r>
            <a:r>
              <a:rPr lang="en-US" dirty="0"/>
              <a:t> and medially from the tympanic cavity to nasopharynx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113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F975-442C-9BDA-420A-F8C5DDD1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527"/>
            <a:ext cx="11291454" cy="6206837"/>
          </a:xfrm>
        </p:spPr>
        <p:txBody>
          <a:bodyPr>
            <a:normAutofit lnSpcReduction="10000"/>
          </a:bodyPr>
          <a:lstStyle/>
          <a:p>
            <a:r>
              <a:rPr lang="en-IN" u="sng" dirty="0"/>
              <a:t>Parts</a:t>
            </a:r>
            <a:r>
              <a:rPr lang="en-IN" dirty="0"/>
              <a:t> :-</a:t>
            </a:r>
          </a:p>
          <a:p>
            <a:r>
              <a:rPr lang="en-IN" dirty="0"/>
              <a:t>2 parts; bony and cartilaginous</a:t>
            </a:r>
          </a:p>
          <a:p>
            <a:r>
              <a:rPr lang="en-IN" b="1" u="sng" dirty="0"/>
              <a:t>Bony part</a:t>
            </a:r>
          </a:p>
          <a:p>
            <a:r>
              <a:rPr lang="en-IN" dirty="0"/>
              <a:t>Forms posterolateral 1/3 of tube</a:t>
            </a:r>
          </a:p>
          <a:p>
            <a:r>
              <a:rPr lang="en-IN" dirty="0"/>
              <a:t>12 mm length</a:t>
            </a:r>
          </a:p>
          <a:p>
            <a:r>
              <a:rPr lang="en-IN" dirty="0"/>
              <a:t>Lies between tympanic and petrous part of temporal</a:t>
            </a:r>
          </a:p>
          <a:p>
            <a:r>
              <a:rPr lang="en-IN" dirty="0"/>
              <a:t>Opens into middle  ear cavity</a:t>
            </a:r>
          </a:p>
          <a:p>
            <a:r>
              <a:rPr lang="en-IN" dirty="0"/>
              <a:t>Medial end is narrow and attached to cartilaginous part</a:t>
            </a:r>
          </a:p>
          <a:p>
            <a:r>
              <a:rPr lang="en-IN" i="1" u="sng" dirty="0"/>
              <a:t>Relations</a:t>
            </a:r>
            <a:r>
              <a:rPr lang="en-IN" i="1" dirty="0"/>
              <a:t>:-</a:t>
            </a:r>
          </a:p>
          <a:p>
            <a:r>
              <a:rPr lang="en-IN" dirty="0"/>
              <a:t>Superiorly - canal for tensor tympani</a:t>
            </a:r>
          </a:p>
          <a:p>
            <a:r>
              <a:rPr lang="en-IN" dirty="0"/>
              <a:t>Medially – carotid canal</a:t>
            </a:r>
          </a:p>
          <a:p>
            <a:r>
              <a:rPr lang="en-IN" dirty="0"/>
              <a:t>Laterally – chorda tympani, spine of sphenoid, auriculotemporal nerve, TMJ</a:t>
            </a:r>
          </a:p>
        </p:txBody>
      </p:sp>
    </p:spTree>
    <p:extLst>
      <p:ext uri="{BB962C8B-B14F-4D97-AF65-F5344CB8AC3E}">
        <p14:creationId xmlns:p14="http://schemas.microsoft.com/office/powerpoint/2010/main" val="407816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207818"/>
            <a:ext cx="10213068" cy="6317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89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F69F-15EB-39A2-542F-D48127CF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r>
              <a:rPr lang="en-US" b="1" u="sng" dirty="0"/>
              <a:t>Cartilaginous part</a:t>
            </a:r>
          </a:p>
          <a:p>
            <a:r>
              <a:rPr lang="en-US" dirty="0"/>
              <a:t>Forms the anteromedial 2/3 of tube</a:t>
            </a:r>
          </a:p>
          <a:p>
            <a:r>
              <a:rPr lang="en-US" dirty="0"/>
              <a:t>24 mm length</a:t>
            </a:r>
          </a:p>
          <a:p>
            <a:r>
              <a:rPr lang="en-US" dirty="0"/>
              <a:t>Lies  in the sulcus </a:t>
            </a:r>
            <a:r>
              <a:rPr lang="en-US" dirty="0" err="1"/>
              <a:t>tubae</a:t>
            </a:r>
            <a:endParaRPr lang="en-US" dirty="0"/>
          </a:p>
          <a:p>
            <a:r>
              <a:rPr lang="en-US" dirty="0"/>
              <a:t>Made up of a  triangular plate of elastic cartilage – folded itself and  forms superior and medial walls</a:t>
            </a:r>
          </a:p>
          <a:p>
            <a:r>
              <a:rPr lang="en-US" dirty="0"/>
              <a:t>Lateral wall and  floor are formed by fibrous membrane</a:t>
            </a:r>
          </a:p>
          <a:p>
            <a:r>
              <a:rPr lang="en-US" dirty="0"/>
              <a:t>Apex is attached to the bony part where it forms the narrowest part - </a:t>
            </a:r>
            <a:r>
              <a:rPr lang="en-US" dirty="0" err="1"/>
              <a:t>isthumus</a:t>
            </a:r>
            <a:r>
              <a:rPr lang="en-US" dirty="0"/>
              <a:t> </a:t>
            </a:r>
          </a:p>
          <a:p>
            <a:r>
              <a:rPr lang="en-US" dirty="0"/>
              <a:t>Base is free and forms the tubal elevation in the nasopharynx, pharyngeal opening is the widest part of the tube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908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207818"/>
            <a:ext cx="10213068" cy="6317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46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72E2-6D1B-A6A1-17F3-75EE6905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u="sng" dirty="0"/>
              <a:t>Relations</a:t>
            </a:r>
            <a:r>
              <a:rPr lang="en-US" dirty="0"/>
              <a:t>:-</a:t>
            </a:r>
          </a:p>
          <a:p>
            <a:r>
              <a:rPr lang="en-US" dirty="0"/>
              <a:t>Anterolaterally – tensor </a:t>
            </a:r>
            <a:r>
              <a:rPr lang="en-US" dirty="0" err="1"/>
              <a:t>veli</a:t>
            </a:r>
            <a:r>
              <a:rPr lang="en-US" dirty="0"/>
              <a:t> palatini, mandibular nerve and its branches, </a:t>
            </a:r>
            <a:r>
              <a:rPr lang="en-US" dirty="0" err="1"/>
              <a:t>otic</a:t>
            </a:r>
            <a:r>
              <a:rPr lang="en-US" dirty="0"/>
              <a:t> ganglion, chorda tympani nerve, middle meningeal artery</a:t>
            </a:r>
          </a:p>
          <a:p>
            <a:r>
              <a:rPr lang="en-US" dirty="0" err="1"/>
              <a:t>Posteromedially</a:t>
            </a:r>
            <a:r>
              <a:rPr lang="en-US" dirty="0"/>
              <a:t> – apex of petrous temporal,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veli</a:t>
            </a:r>
            <a:r>
              <a:rPr lang="en-US" dirty="0"/>
              <a:t> palatini</a:t>
            </a:r>
          </a:p>
          <a:p>
            <a:r>
              <a:rPr lang="en-US" dirty="0"/>
              <a:t>Superiorly – sulcus </a:t>
            </a:r>
            <a:r>
              <a:rPr lang="en-US" dirty="0" err="1"/>
              <a:t>tubae</a:t>
            </a:r>
            <a:endParaRPr lang="en-US" dirty="0"/>
          </a:p>
          <a:p>
            <a:r>
              <a:rPr lang="en-US" dirty="0"/>
              <a:t>Inferiorly – superior constrictor muscle, tensor </a:t>
            </a:r>
            <a:r>
              <a:rPr lang="en-US" dirty="0" err="1"/>
              <a:t>veli</a:t>
            </a:r>
            <a:r>
              <a:rPr lang="en-US" dirty="0"/>
              <a:t> palatini</a:t>
            </a:r>
          </a:p>
          <a:p>
            <a:r>
              <a:rPr lang="en-US" u="sng" dirty="0"/>
              <a:t>Lining of the tube</a:t>
            </a:r>
            <a:r>
              <a:rPr lang="en-US" dirty="0"/>
              <a:t>:-</a:t>
            </a:r>
          </a:p>
          <a:p>
            <a:r>
              <a:rPr lang="en-US" dirty="0"/>
              <a:t>Pseudostratified ciliated columnar epithelium with goblet cells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89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207818"/>
            <a:ext cx="10213068" cy="6317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6182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393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AUDITORY 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</vt:lpstr>
      <vt:lpstr>PowerPoint Presentation</vt:lpstr>
      <vt:lpstr>Arterial supply</vt:lpstr>
      <vt:lpstr>Venous drainage</vt:lpstr>
      <vt:lpstr>Nerve supply</vt:lpstr>
      <vt:lpstr>Lymphatic  drainage</vt:lpstr>
      <vt:lpstr>Applied aspects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</dc:title>
  <dc:creator>Lenovo</dc:creator>
  <cp:lastModifiedBy>Joshua Yeldo Aravind</cp:lastModifiedBy>
  <cp:revision>8</cp:revision>
  <dcterms:created xsi:type="dcterms:W3CDTF">2023-03-14T11:41:50Z</dcterms:created>
  <dcterms:modified xsi:type="dcterms:W3CDTF">2024-06-24T05:43:31Z</dcterms:modified>
</cp:coreProperties>
</file>