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9" r:id="rId16"/>
    <p:sldId id="290" r:id="rId17"/>
    <p:sldId id="270" r:id="rId18"/>
    <p:sldId id="271" r:id="rId19"/>
    <p:sldId id="293" r:id="rId20"/>
    <p:sldId id="294"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7" r:id="rId36"/>
    <p:sldId id="288" r:id="rId37"/>
    <p:sldId id="291" r:id="rId38"/>
    <p:sldId id="292"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81971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66B82-C213-487D-8BB5-FA8B407C23F3}" type="datetimeFigureOut">
              <a:rPr lang="en-IN" smtClean="0"/>
              <a:t>22-08-2023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143929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99095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258823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20122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29830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194180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3082531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43478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260515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66B82-C213-487D-8BB5-FA8B407C23F3}" type="datetimeFigureOut">
              <a:rPr lang="en-IN" smtClean="0"/>
              <a:t>22-08-2023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49297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E66B82-C213-487D-8BB5-FA8B407C23F3}" type="datetimeFigureOut">
              <a:rPr lang="en-IN" smtClean="0"/>
              <a:t>22-08-2023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361047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E66B82-C213-487D-8BB5-FA8B407C23F3}" type="datetimeFigureOut">
              <a:rPr lang="en-IN" smtClean="0"/>
              <a:t>22-08-2023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361511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E66B82-C213-487D-8BB5-FA8B407C23F3}" type="datetimeFigureOut">
              <a:rPr lang="en-IN" smtClean="0"/>
              <a:t>22-08-2023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126682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66B82-C213-487D-8BB5-FA8B407C23F3}" type="datetimeFigureOut">
              <a:rPr lang="en-IN" smtClean="0"/>
              <a:t>22-08-2023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32504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66B82-C213-487D-8BB5-FA8B407C23F3}" type="datetimeFigureOut">
              <a:rPr lang="en-IN" smtClean="0"/>
              <a:t>22-08-2023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175794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66B82-C213-487D-8BB5-FA8B407C23F3}" type="datetimeFigureOut">
              <a:rPr lang="en-IN" smtClean="0"/>
              <a:t>22-08-2023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34C4F1-0E3D-40AA-B7C5-9A610C1B2A8A}" type="slidenum">
              <a:rPr lang="en-IN" smtClean="0"/>
              <a:t>‹#›</a:t>
            </a:fld>
            <a:endParaRPr lang="en-IN"/>
          </a:p>
        </p:txBody>
      </p:sp>
    </p:spTree>
    <p:extLst>
      <p:ext uri="{BB962C8B-B14F-4D97-AF65-F5344CB8AC3E}">
        <p14:creationId xmlns:p14="http://schemas.microsoft.com/office/powerpoint/2010/main" val="189380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E66B82-C213-487D-8BB5-FA8B407C23F3}" type="datetimeFigureOut">
              <a:rPr lang="en-IN" smtClean="0"/>
              <a:t>22-08-2023</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34C4F1-0E3D-40AA-B7C5-9A610C1B2A8A}" type="slidenum">
              <a:rPr lang="en-IN" smtClean="0"/>
              <a:t>‹#›</a:t>
            </a:fld>
            <a:endParaRPr lang="en-IN"/>
          </a:p>
        </p:txBody>
      </p:sp>
    </p:spTree>
    <p:extLst>
      <p:ext uri="{BB962C8B-B14F-4D97-AF65-F5344CB8AC3E}">
        <p14:creationId xmlns:p14="http://schemas.microsoft.com/office/powerpoint/2010/main" val="2137880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576-0933-E0FC-D870-20A558CC3E2D}"/>
              </a:ext>
            </a:extLst>
          </p:cNvPr>
          <p:cNvSpPr>
            <a:spLocks noGrp="1"/>
          </p:cNvSpPr>
          <p:nvPr>
            <p:ph type="ctrTitle"/>
          </p:nvPr>
        </p:nvSpPr>
        <p:spPr/>
        <p:txBody>
          <a:bodyPr>
            <a:normAutofit fontScale="90000"/>
          </a:bodyPr>
          <a:lstStyle/>
          <a:p>
            <a:r>
              <a:rPr lang="en-US" b="1" dirty="0">
                <a:solidFill>
                  <a:srgbClr val="00B050"/>
                </a:solidFill>
              </a:rPr>
              <a:t>Growth and development- general principles</a:t>
            </a:r>
            <a:endParaRPr lang="en-IN" b="1" dirty="0">
              <a:solidFill>
                <a:srgbClr val="00B050"/>
              </a:solidFill>
            </a:endParaRPr>
          </a:p>
        </p:txBody>
      </p:sp>
      <p:sp>
        <p:nvSpPr>
          <p:cNvPr id="3" name="Subtitle 2">
            <a:extLst>
              <a:ext uri="{FF2B5EF4-FFF2-40B4-BE49-F238E27FC236}">
                <a16:creationId xmlns:a16="http://schemas.microsoft.com/office/drawing/2014/main" id="{BF44B750-58C2-6F5B-93CC-E017F517EA9A}"/>
              </a:ext>
            </a:extLst>
          </p:cNvPr>
          <p:cNvSpPr>
            <a:spLocks noGrp="1"/>
          </p:cNvSpPr>
          <p:nvPr>
            <p:ph type="subTitle" idx="1"/>
          </p:nvPr>
        </p:nvSpPr>
        <p:spPr/>
        <p:txBody>
          <a:bodyPr/>
          <a:lstStyle/>
          <a:p>
            <a:r>
              <a:rPr lang="en-US" dirty="0"/>
              <a:t>Dr </a:t>
            </a:r>
            <a:r>
              <a:rPr lang="en-US" dirty="0" err="1"/>
              <a:t>Deaby</a:t>
            </a:r>
            <a:r>
              <a:rPr lang="en-US" dirty="0"/>
              <a:t> Miriam</a:t>
            </a:r>
          </a:p>
          <a:p>
            <a:r>
              <a:rPr lang="en-US" dirty="0"/>
              <a:t>Reader</a:t>
            </a:r>
          </a:p>
          <a:p>
            <a:r>
              <a:rPr lang="en-US" dirty="0"/>
              <a:t>Department of Orthodontics</a:t>
            </a:r>
            <a:endParaRPr lang="en-IN" dirty="0"/>
          </a:p>
        </p:txBody>
      </p:sp>
      <p:pic>
        <p:nvPicPr>
          <p:cNvPr id="5" name="Picture 4">
            <a:extLst>
              <a:ext uri="{FF2B5EF4-FFF2-40B4-BE49-F238E27FC236}">
                <a16:creationId xmlns:a16="http://schemas.microsoft.com/office/drawing/2014/main" id="{E6C61DE5-E9A8-89CD-51B4-6C1233DEF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01" y="3524250"/>
            <a:ext cx="4927600" cy="3009900"/>
          </a:xfrm>
          <a:prstGeom prst="rect">
            <a:avLst/>
          </a:prstGeom>
        </p:spPr>
      </p:pic>
    </p:spTree>
    <p:extLst>
      <p:ext uri="{BB962C8B-B14F-4D97-AF65-F5344CB8AC3E}">
        <p14:creationId xmlns:p14="http://schemas.microsoft.com/office/powerpoint/2010/main" val="3982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3366-60A3-C85C-AA41-0023258CD011}"/>
              </a:ext>
            </a:extLst>
          </p:cNvPr>
          <p:cNvSpPr>
            <a:spLocks noGrp="1"/>
          </p:cNvSpPr>
          <p:nvPr>
            <p:ph type="title"/>
          </p:nvPr>
        </p:nvSpPr>
        <p:spPr>
          <a:xfrm>
            <a:off x="1484309" y="190500"/>
            <a:ext cx="10018713" cy="1752599"/>
          </a:xfrm>
        </p:spPr>
        <p:txBody>
          <a:bodyPr/>
          <a:lstStyle/>
          <a:p>
            <a:r>
              <a:rPr lang="en-US" dirty="0">
                <a:solidFill>
                  <a:srgbClr val="00B050"/>
                </a:solidFill>
              </a:rPr>
              <a:t>Concepts of growth</a:t>
            </a:r>
            <a:endParaRPr lang="en-IN" dirty="0">
              <a:solidFill>
                <a:srgbClr val="00B050"/>
              </a:solidFill>
            </a:endParaRPr>
          </a:p>
        </p:txBody>
      </p:sp>
      <p:sp>
        <p:nvSpPr>
          <p:cNvPr id="3" name="Content Placeholder 2">
            <a:extLst>
              <a:ext uri="{FF2B5EF4-FFF2-40B4-BE49-F238E27FC236}">
                <a16:creationId xmlns:a16="http://schemas.microsoft.com/office/drawing/2014/main" id="{879428A8-685B-4CC7-0C84-B47D6F963C81}"/>
              </a:ext>
            </a:extLst>
          </p:cNvPr>
          <p:cNvSpPr>
            <a:spLocks noGrp="1"/>
          </p:cNvSpPr>
          <p:nvPr>
            <p:ph idx="1"/>
          </p:nvPr>
        </p:nvSpPr>
        <p:spPr>
          <a:xfrm>
            <a:off x="1860828" y="1943099"/>
            <a:ext cx="10018713" cy="4312024"/>
          </a:xfrm>
        </p:spPr>
        <p:txBody>
          <a:bodyPr>
            <a:normAutofit fontScale="70000" lnSpcReduction="20000"/>
          </a:bodyPr>
          <a:lstStyle/>
          <a:p>
            <a:pPr marL="0" indent="0">
              <a:buNone/>
            </a:pPr>
            <a:r>
              <a:rPr lang="en-US" dirty="0">
                <a:solidFill>
                  <a:srgbClr val="00B050"/>
                </a:solidFill>
              </a:rPr>
              <a:t>CONCEPT OF NORMALITY</a:t>
            </a:r>
          </a:p>
          <a:p>
            <a:r>
              <a:rPr lang="en-US" dirty="0"/>
              <a:t>Ideal denotes the central tendency of the group</a:t>
            </a:r>
          </a:p>
          <a:p>
            <a:r>
              <a:rPr lang="en-US" dirty="0"/>
              <a:t>Normality changes with age- what is normal for an age group may not be necessarily normal for a different age group</a:t>
            </a:r>
          </a:p>
          <a:p>
            <a:pPr marL="0" indent="0">
              <a:buNone/>
            </a:pPr>
            <a:r>
              <a:rPr lang="en-US" dirty="0">
                <a:solidFill>
                  <a:srgbClr val="00B050"/>
                </a:solidFill>
              </a:rPr>
              <a:t>RHYTHM OF GROWTH</a:t>
            </a:r>
          </a:p>
          <a:p>
            <a:r>
              <a:rPr lang="en-US" dirty="0"/>
              <a:t>First wave of growth- birth to 5-6 year</a:t>
            </a:r>
          </a:p>
          <a:p>
            <a:r>
              <a:rPr lang="en-US" dirty="0"/>
              <a:t>Most intense and rapid in first two years</a:t>
            </a:r>
          </a:p>
          <a:p>
            <a:r>
              <a:rPr lang="en-US" dirty="0"/>
              <a:t>After 2 years- slow increase terminating in boys about 10-12 years and girls 10 years</a:t>
            </a:r>
          </a:p>
          <a:p>
            <a:r>
              <a:rPr lang="en-US" dirty="0"/>
              <a:t>Another wave of growth- corresponds to adolescent spurt</a:t>
            </a:r>
          </a:p>
          <a:p>
            <a:r>
              <a:rPr lang="en-US" dirty="0"/>
              <a:t>Completed in girls between 14-16 years</a:t>
            </a:r>
          </a:p>
          <a:p>
            <a:r>
              <a:rPr lang="en-US" dirty="0"/>
              <a:t>Extended  in boys through 16-18 years</a:t>
            </a:r>
          </a:p>
          <a:p>
            <a:r>
              <a:rPr lang="en-US" dirty="0"/>
              <a:t>Final period of slow growth-girls-ends between 18-20 </a:t>
            </a:r>
          </a:p>
          <a:p>
            <a:r>
              <a:rPr lang="en-US" dirty="0"/>
              <a:t>In boys- till 25 </a:t>
            </a:r>
            <a:r>
              <a:rPr lang="en-US" dirty="0" err="1"/>
              <a:t>th</a:t>
            </a:r>
            <a:r>
              <a:rPr lang="en-US" dirty="0"/>
              <a:t> year</a:t>
            </a:r>
          </a:p>
          <a:p>
            <a:endParaRPr lang="en-US" dirty="0"/>
          </a:p>
          <a:p>
            <a:endParaRPr lang="en-IN" dirty="0"/>
          </a:p>
        </p:txBody>
      </p:sp>
    </p:spTree>
    <p:extLst>
      <p:ext uri="{BB962C8B-B14F-4D97-AF65-F5344CB8AC3E}">
        <p14:creationId xmlns:p14="http://schemas.microsoft.com/office/powerpoint/2010/main" val="337323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2039-2EA3-9E67-F317-DD1FD37C3796}"/>
              </a:ext>
            </a:extLst>
          </p:cNvPr>
          <p:cNvSpPr>
            <a:spLocks noGrp="1"/>
          </p:cNvSpPr>
          <p:nvPr>
            <p:ph type="title"/>
          </p:nvPr>
        </p:nvSpPr>
        <p:spPr/>
        <p:txBody>
          <a:bodyPr/>
          <a:lstStyle/>
          <a:p>
            <a:r>
              <a:rPr lang="en-US" dirty="0">
                <a:solidFill>
                  <a:srgbClr val="00B050"/>
                </a:solidFill>
              </a:rPr>
              <a:t>Growth spurts</a:t>
            </a:r>
            <a:endParaRPr lang="en-IN" dirty="0">
              <a:solidFill>
                <a:srgbClr val="00B050"/>
              </a:solidFill>
            </a:endParaRPr>
          </a:p>
        </p:txBody>
      </p:sp>
      <p:sp>
        <p:nvSpPr>
          <p:cNvPr id="3" name="Content Placeholder 2">
            <a:extLst>
              <a:ext uri="{FF2B5EF4-FFF2-40B4-BE49-F238E27FC236}">
                <a16:creationId xmlns:a16="http://schemas.microsoft.com/office/drawing/2014/main" id="{90322723-0D8F-545B-E2EB-8E6C2C523843}"/>
              </a:ext>
            </a:extLst>
          </p:cNvPr>
          <p:cNvSpPr>
            <a:spLocks noGrp="1"/>
          </p:cNvSpPr>
          <p:nvPr>
            <p:ph idx="1"/>
          </p:nvPr>
        </p:nvSpPr>
        <p:spPr>
          <a:xfrm>
            <a:off x="2036715" y="2148354"/>
            <a:ext cx="5156200" cy="4351338"/>
          </a:xfrm>
        </p:spPr>
        <p:txBody>
          <a:bodyPr>
            <a:normAutofit fontScale="92500" lnSpcReduction="20000"/>
          </a:bodyPr>
          <a:lstStyle/>
          <a:p>
            <a:r>
              <a:rPr lang="en-US" dirty="0">
                <a:solidFill>
                  <a:schemeClr val="accent1">
                    <a:lumMod val="60000"/>
                    <a:lumOff val="40000"/>
                  </a:schemeClr>
                </a:solidFill>
              </a:rPr>
              <a:t>Sudden increase in growth</a:t>
            </a:r>
          </a:p>
          <a:p>
            <a:pPr marL="0" indent="0">
              <a:buNone/>
            </a:pPr>
            <a:r>
              <a:rPr lang="en-US" dirty="0"/>
              <a:t>1)</a:t>
            </a:r>
            <a:r>
              <a:rPr lang="en-US" dirty="0">
                <a:solidFill>
                  <a:schemeClr val="accent6">
                    <a:lumMod val="75000"/>
                  </a:schemeClr>
                </a:solidFill>
              </a:rPr>
              <a:t>Just before birth</a:t>
            </a:r>
          </a:p>
          <a:p>
            <a:pPr marL="0" indent="0">
              <a:buNone/>
            </a:pPr>
            <a:r>
              <a:rPr lang="en-US" dirty="0"/>
              <a:t>2)</a:t>
            </a:r>
            <a:r>
              <a:rPr lang="en-US" dirty="0">
                <a:solidFill>
                  <a:schemeClr val="accent6">
                    <a:lumMod val="75000"/>
                  </a:schemeClr>
                </a:solidFill>
              </a:rPr>
              <a:t>Infantile spurt- </a:t>
            </a:r>
            <a:r>
              <a:rPr lang="en-US" dirty="0" err="1"/>
              <a:t>upto</a:t>
            </a:r>
            <a:r>
              <a:rPr lang="en-US" dirty="0"/>
              <a:t> 3 years of age</a:t>
            </a:r>
          </a:p>
          <a:p>
            <a:pPr marL="0" indent="0">
              <a:buNone/>
            </a:pPr>
            <a:r>
              <a:rPr lang="en-US" dirty="0"/>
              <a:t>3)</a:t>
            </a:r>
            <a:r>
              <a:rPr lang="en-US" dirty="0">
                <a:solidFill>
                  <a:schemeClr val="accent6">
                    <a:lumMod val="75000"/>
                  </a:schemeClr>
                </a:solidFill>
              </a:rPr>
              <a:t>Mixed dentition spurt</a:t>
            </a:r>
            <a:r>
              <a:rPr lang="en-US" dirty="0"/>
              <a:t>(juvenile growth spurt):</a:t>
            </a:r>
          </a:p>
          <a:p>
            <a:r>
              <a:rPr lang="en-US" dirty="0"/>
              <a:t>Boys:8-11 years</a:t>
            </a:r>
          </a:p>
          <a:p>
            <a:r>
              <a:rPr lang="en-US" dirty="0"/>
              <a:t>Girls:7-9 years</a:t>
            </a:r>
          </a:p>
          <a:p>
            <a:pPr marL="0" indent="0">
              <a:buNone/>
            </a:pPr>
            <a:r>
              <a:rPr lang="en-US" dirty="0"/>
              <a:t>4)</a:t>
            </a:r>
            <a:r>
              <a:rPr lang="en-US" dirty="0">
                <a:solidFill>
                  <a:schemeClr val="accent6">
                    <a:lumMod val="75000"/>
                  </a:schemeClr>
                </a:solidFill>
              </a:rPr>
              <a:t>Prepubertal growth spurt</a:t>
            </a:r>
            <a:r>
              <a:rPr lang="en-US" dirty="0"/>
              <a:t>/adolescent spurt</a:t>
            </a:r>
          </a:p>
          <a:p>
            <a:r>
              <a:rPr lang="en-US" dirty="0"/>
              <a:t>Boys:14-16 years</a:t>
            </a:r>
          </a:p>
          <a:p>
            <a:r>
              <a:rPr lang="en-US" dirty="0"/>
              <a:t>Girls:11-13 years</a:t>
            </a:r>
            <a:endParaRPr lang="en-IN" dirty="0"/>
          </a:p>
        </p:txBody>
      </p:sp>
      <p:pic>
        <p:nvPicPr>
          <p:cNvPr id="5" name="Picture 4" descr="A cartoon of a child">
            <a:extLst>
              <a:ext uri="{FF2B5EF4-FFF2-40B4-BE49-F238E27FC236}">
                <a16:creationId xmlns:a16="http://schemas.microsoft.com/office/drawing/2014/main" id="{41BCF5CA-5A10-AB5B-F1DD-5F3FCDAE1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467" y="2773068"/>
            <a:ext cx="4285714" cy="3619048"/>
          </a:xfrm>
          <a:prstGeom prst="rect">
            <a:avLst/>
          </a:prstGeom>
        </p:spPr>
      </p:pic>
    </p:spTree>
    <p:extLst>
      <p:ext uri="{BB962C8B-B14F-4D97-AF65-F5344CB8AC3E}">
        <p14:creationId xmlns:p14="http://schemas.microsoft.com/office/powerpoint/2010/main" val="333858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1E13-7272-2A13-CA9F-6C1E8E26487C}"/>
              </a:ext>
            </a:extLst>
          </p:cNvPr>
          <p:cNvSpPr>
            <a:spLocks noGrp="1"/>
          </p:cNvSpPr>
          <p:nvPr>
            <p:ph type="title"/>
          </p:nvPr>
        </p:nvSpPr>
        <p:spPr>
          <a:xfrm>
            <a:off x="1645675" y="158829"/>
            <a:ext cx="10018713" cy="1752599"/>
          </a:xfrm>
        </p:spPr>
        <p:txBody>
          <a:bodyPr/>
          <a:lstStyle/>
          <a:p>
            <a:r>
              <a:rPr lang="en-US" dirty="0">
                <a:solidFill>
                  <a:srgbClr val="00B050"/>
                </a:solidFill>
              </a:rPr>
              <a:t>Differential growth</a:t>
            </a:r>
            <a:endParaRPr lang="en-IN" dirty="0">
              <a:solidFill>
                <a:srgbClr val="00B050"/>
              </a:solidFill>
            </a:endParaRPr>
          </a:p>
        </p:txBody>
      </p:sp>
      <p:sp>
        <p:nvSpPr>
          <p:cNvPr id="3" name="Content Placeholder 2">
            <a:extLst>
              <a:ext uri="{FF2B5EF4-FFF2-40B4-BE49-F238E27FC236}">
                <a16:creationId xmlns:a16="http://schemas.microsoft.com/office/drawing/2014/main" id="{6FCBB3F8-5DED-9814-BC0A-5B799B324D92}"/>
              </a:ext>
            </a:extLst>
          </p:cNvPr>
          <p:cNvSpPr>
            <a:spLocks noGrp="1"/>
          </p:cNvSpPr>
          <p:nvPr>
            <p:ph idx="1"/>
          </p:nvPr>
        </p:nvSpPr>
        <p:spPr>
          <a:xfrm>
            <a:off x="1645675" y="2081120"/>
            <a:ext cx="6541654" cy="4351338"/>
          </a:xfrm>
        </p:spPr>
        <p:txBody>
          <a:bodyPr>
            <a:normAutofit fontScale="85000" lnSpcReduction="10000"/>
          </a:bodyPr>
          <a:lstStyle/>
          <a:p>
            <a:r>
              <a:rPr lang="en-US" dirty="0">
                <a:solidFill>
                  <a:srgbClr val="FF0000"/>
                </a:solidFill>
              </a:rPr>
              <a:t>Scammon’s growth curve(curve of systemic growth)</a:t>
            </a:r>
          </a:p>
          <a:p>
            <a:r>
              <a:rPr lang="en-US" dirty="0"/>
              <a:t>Richard </a:t>
            </a:r>
            <a:r>
              <a:rPr lang="en-US" dirty="0" err="1"/>
              <a:t>Scammons</a:t>
            </a:r>
            <a:endParaRPr lang="en-US" dirty="0"/>
          </a:p>
          <a:p>
            <a:r>
              <a:rPr lang="en-US" dirty="0"/>
              <a:t>General </a:t>
            </a:r>
          </a:p>
          <a:p>
            <a:r>
              <a:rPr lang="en-US" dirty="0"/>
              <a:t>Represents growth of body as a whole</a:t>
            </a:r>
          </a:p>
          <a:p>
            <a:r>
              <a:rPr lang="en-US" dirty="0"/>
              <a:t>Represents stature, </a:t>
            </a:r>
            <a:r>
              <a:rPr lang="en-US" dirty="0" err="1"/>
              <a:t>weight,height</a:t>
            </a:r>
            <a:endParaRPr lang="en-US" dirty="0"/>
          </a:p>
          <a:p>
            <a:r>
              <a:rPr lang="en-US" dirty="0"/>
              <a:t>Pattern is S or sigmoid shaped-</a:t>
            </a:r>
          </a:p>
          <a:p>
            <a:r>
              <a:rPr lang="en-US" dirty="0"/>
              <a:t>4 phases- rapid growth- infancy and early childhood</a:t>
            </a:r>
          </a:p>
          <a:p>
            <a:r>
              <a:rPr lang="en-US" dirty="0"/>
              <a:t>Steady growth-middle childhood</a:t>
            </a:r>
          </a:p>
          <a:p>
            <a:r>
              <a:rPr lang="en-US" dirty="0"/>
              <a:t>Rapid growth-in adolescence</a:t>
            </a:r>
          </a:p>
          <a:p>
            <a:r>
              <a:rPr lang="en-US" dirty="0"/>
              <a:t>Slow increase and eventual cessation after adolescence</a:t>
            </a:r>
          </a:p>
          <a:p>
            <a:endParaRPr lang="en-IN" dirty="0"/>
          </a:p>
        </p:txBody>
      </p:sp>
      <p:pic>
        <p:nvPicPr>
          <p:cNvPr id="4" name="Picture 3" descr="A graph of adult size">
            <a:extLst>
              <a:ext uri="{FF2B5EF4-FFF2-40B4-BE49-F238E27FC236}">
                <a16:creationId xmlns:a16="http://schemas.microsoft.com/office/drawing/2014/main" id="{E420327E-0C02-2EE6-4FF0-5E44225C4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009" y="2740665"/>
            <a:ext cx="3625991" cy="3958506"/>
          </a:xfrm>
          <a:prstGeom prst="rect">
            <a:avLst/>
          </a:prstGeom>
        </p:spPr>
      </p:pic>
    </p:spTree>
    <p:extLst>
      <p:ext uri="{BB962C8B-B14F-4D97-AF65-F5344CB8AC3E}">
        <p14:creationId xmlns:p14="http://schemas.microsoft.com/office/powerpoint/2010/main" val="252236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54F6-12FB-1E46-BB25-464DEE6EE88D}"/>
              </a:ext>
            </a:extLst>
          </p:cNvPr>
          <p:cNvSpPr>
            <a:spLocks noGrp="1"/>
          </p:cNvSpPr>
          <p:nvPr>
            <p:ph type="title"/>
          </p:nvPr>
        </p:nvSpPr>
        <p:spPr/>
        <p:txBody>
          <a:bodyPr>
            <a:normAutofit fontScale="90000"/>
          </a:bodyPr>
          <a:lstStyle/>
          <a:p>
            <a:r>
              <a:rPr lang="en-US" dirty="0">
                <a:solidFill>
                  <a:srgbClr val="92D050"/>
                </a:solidFill>
              </a:rPr>
              <a:t>Scammon’s growth curve(curve of systemic growth)</a:t>
            </a:r>
            <a:br>
              <a:rPr lang="en-US" dirty="0">
                <a:solidFill>
                  <a:srgbClr val="92D050"/>
                </a:solidFill>
              </a:rPr>
            </a:br>
            <a:endParaRPr lang="en-IN" dirty="0"/>
          </a:p>
        </p:txBody>
      </p:sp>
      <p:sp>
        <p:nvSpPr>
          <p:cNvPr id="3" name="Content Placeholder 2">
            <a:extLst>
              <a:ext uri="{FF2B5EF4-FFF2-40B4-BE49-F238E27FC236}">
                <a16:creationId xmlns:a16="http://schemas.microsoft.com/office/drawing/2014/main" id="{43BAA670-0349-9002-C592-8E504C5291D2}"/>
              </a:ext>
            </a:extLst>
          </p:cNvPr>
          <p:cNvSpPr>
            <a:spLocks noGrp="1"/>
          </p:cNvSpPr>
          <p:nvPr>
            <p:ph idx="1"/>
          </p:nvPr>
        </p:nvSpPr>
        <p:spPr>
          <a:xfrm>
            <a:off x="1362635" y="1854415"/>
            <a:ext cx="7151255" cy="4351338"/>
          </a:xfrm>
        </p:spPr>
        <p:txBody>
          <a:bodyPr>
            <a:normAutofit fontScale="92500" lnSpcReduction="20000"/>
          </a:bodyPr>
          <a:lstStyle/>
          <a:p>
            <a:r>
              <a:rPr lang="en-US" dirty="0">
                <a:solidFill>
                  <a:srgbClr val="FF0000"/>
                </a:solidFill>
              </a:rPr>
              <a:t>Neural curve</a:t>
            </a:r>
          </a:p>
          <a:p>
            <a:r>
              <a:rPr lang="en-US" dirty="0"/>
              <a:t>Includes growth of </a:t>
            </a:r>
            <a:r>
              <a:rPr lang="en-US" dirty="0" err="1"/>
              <a:t>brain,nervous</a:t>
            </a:r>
            <a:r>
              <a:rPr lang="en-US" dirty="0"/>
              <a:t> system and associated structures like eye and parts of skull</a:t>
            </a:r>
          </a:p>
          <a:p>
            <a:r>
              <a:rPr lang="en-US" dirty="0"/>
              <a:t>Rapid growth in early postnatal period</a:t>
            </a:r>
          </a:p>
          <a:p>
            <a:r>
              <a:rPr lang="en-US" dirty="0"/>
              <a:t>Reach 95% growth by 7 years</a:t>
            </a:r>
          </a:p>
          <a:p>
            <a:r>
              <a:rPr lang="en-US" dirty="0"/>
              <a:t>Steady gain after 7 years</a:t>
            </a:r>
          </a:p>
          <a:p>
            <a:r>
              <a:rPr lang="en-US" dirty="0">
                <a:solidFill>
                  <a:srgbClr val="FF0000"/>
                </a:solidFill>
              </a:rPr>
              <a:t>Lymphoid curve</a:t>
            </a:r>
          </a:p>
          <a:p>
            <a:r>
              <a:rPr lang="en-US" dirty="0"/>
              <a:t>Growth of lymphoid gland, tonsil, thymus</a:t>
            </a:r>
          </a:p>
          <a:p>
            <a:r>
              <a:rPr lang="en-US" dirty="0"/>
              <a:t>Rapid growth in infancy and childhood –reach 200%of adult size by 11-13 years</a:t>
            </a:r>
          </a:p>
          <a:p>
            <a:r>
              <a:rPr lang="en-US" dirty="0"/>
              <a:t>Decline during 20s</a:t>
            </a:r>
            <a:endParaRPr lang="en-IN" dirty="0"/>
          </a:p>
        </p:txBody>
      </p:sp>
      <p:pic>
        <p:nvPicPr>
          <p:cNvPr id="5" name="Picture 4" descr="A graph of adult size">
            <a:extLst>
              <a:ext uri="{FF2B5EF4-FFF2-40B4-BE49-F238E27FC236}">
                <a16:creationId xmlns:a16="http://schemas.microsoft.com/office/drawing/2014/main" id="{6C80C382-0CD0-CD5D-E857-9D58F7E8F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566" y="1825625"/>
            <a:ext cx="3625991" cy="3958506"/>
          </a:xfrm>
          <a:prstGeom prst="rect">
            <a:avLst/>
          </a:prstGeom>
        </p:spPr>
      </p:pic>
    </p:spTree>
    <p:extLst>
      <p:ext uri="{BB962C8B-B14F-4D97-AF65-F5344CB8AC3E}">
        <p14:creationId xmlns:p14="http://schemas.microsoft.com/office/powerpoint/2010/main" val="180838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227C-95AB-6DAA-C1F1-7BE7FB0D7AF9}"/>
              </a:ext>
            </a:extLst>
          </p:cNvPr>
          <p:cNvSpPr>
            <a:spLocks noGrp="1"/>
          </p:cNvSpPr>
          <p:nvPr>
            <p:ph type="title"/>
          </p:nvPr>
        </p:nvSpPr>
        <p:spPr/>
        <p:txBody>
          <a:bodyPr>
            <a:normAutofit fontScale="90000"/>
          </a:bodyPr>
          <a:lstStyle/>
          <a:p>
            <a:r>
              <a:rPr lang="en-US" dirty="0">
                <a:solidFill>
                  <a:srgbClr val="92D050"/>
                </a:solidFill>
              </a:rPr>
              <a:t>Scammon’s growth curve(curve of systemic growth)</a:t>
            </a:r>
            <a:br>
              <a:rPr lang="en-US" dirty="0">
                <a:solidFill>
                  <a:srgbClr val="92D050"/>
                </a:solidFill>
              </a:rPr>
            </a:br>
            <a:endParaRPr lang="en-IN" dirty="0"/>
          </a:p>
        </p:txBody>
      </p:sp>
      <p:sp>
        <p:nvSpPr>
          <p:cNvPr id="3" name="Content Placeholder 2">
            <a:extLst>
              <a:ext uri="{FF2B5EF4-FFF2-40B4-BE49-F238E27FC236}">
                <a16:creationId xmlns:a16="http://schemas.microsoft.com/office/drawing/2014/main" id="{00CAE745-DC02-3EA9-B38D-7BA410E03617}"/>
              </a:ext>
            </a:extLst>
          </p:cNvPr>
          <p:cNvSpPr>
            <a:spLocks noGrp="1"/>
          </p:cNvSpPr>
          <p:nvPr>
            <p:ph idx="1"/>
          </p:nvPr>
        </p:nvSpPr>
        <p:spPr>
          <a:xfrm>
            <a:off x="2293166" y="2243933"/>
            <a:ext cx="5257800" cy="4351338"/>
          </a:xfrm>
        </p:spPr>
        <p:txBody>
          <a:bodyPr/>
          <a:lstStyle/>
          <a:p>
            <a:r>
              <a:rPr lang="en-US" dirty="0">
                <a:solidFill>
                  <a:srgbClr val="FF0000"/>
                </a:solidFill>
              </a:rPr>
              <a:t>Genital curve</a:t>
            </a:r>
          </a:p>
          <a:p>
            <a:r>
              <a:rPr lang="en-US" dirty="0"/>
              <a:t>Growth of primary and secondary sexual characteristics</a:t>
            </a:r>
          </a:p>
          <a:p>
            <a:r>
              <a:rPr lang="en-US" dirty="0"/>
              <a:t>Show slight growth in infancy followed by latent period most of childhood</a:t>
            </a:r>
          </a:p>
          <a:p>
            <a:r>
              <a:rPr lang="en-US" dirty="0"/>
              <a:t>Rapid growth and maturation during adolescent growth spurt</a:t>
            </a:r>
          </a:p>
          <a:p>
            <a:endParaRPr lang="en-US" dirty="0"/>
          </a:p>
          <a:p>
            <a:endParaRPr lang="en-IN" dirty="0"/>
          </a:p>
        </p:txBody>
      </p:sp>
      <p:pic>
        <p:nvPicPr>
          <p:cNvPr id="4" name="Picture 3" descr="A graph of adult size">
            <a:extLst>
              <a:ext uri="{FF2B5EF4-FFF2-40B4-BE49-F238E27FC236}">
                <a16:creationId xmlns:a16="http://schemas.microsoft.com/office/drawing/2014/main" id="{0BCBF754-92CE-0A02-9D97-0E258122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821" y="2440349"/>
            <a:ext cx="3625991" cy="3958506"/>
          </a:xfrm>
          <a:prstGeom prst="rect">
            <a:avLst/>
          </a:prstGeom>
        </p:spPr>
      </p:pic>
    </p:spTree>
    <p:extLst>
      <p:ext uri="{BB962C8B-B14F-4D97-AF65-F5344CB8AC3E}">
        <p14:creationId xmlns:p14="http://schemas.microsoft.com/office/powerpoint/2010/main" val="308508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1642-3109-A585-7646-BDF5F5D473BE}"/>
              </a:ext>
            </a:extLst>
          </p:cNvPr>
          <p:cNvSpPr>
            <a:spLocks noGrp="1"/>
          </p:cNvSpPr>
          <p:nvPr>
            <p:ph type="title"/>
          </p:nvPr>
        </p:nvSpPr>
        <p:spPr/>
        <p:txBody>
          <a:bodyPr/>
          <a:lstStyle/>
          <a:p>
            <a:r>
              <a:rPr lang="en-US" dirty="0">
                <a:solidFill>
                  <a:srgbClr val="00B050"/>
                </a:solidFill>
              </a:rPr>
              <a:t>Cephalocaudal Gradient of Growth</a:t>
            </a:r>
            <a:br>
              <a:rPr lang="en-US" dirty="0">
                <a:solidFill>
                  <a:srgbClr val="00B050"/>
                </a:solidFill>
              </a:rPr>
            </a:br>
            <a:r>
              <a:rPr lang="en-US" dirty="0">
                <a:solidFill>
                  <a:srgbClr val="00B050"/>
                </a:solidFill>
              </a:rPr>
              <a:t>-Scammon </a:t>
            </a:r>
            <a:endParaRPr lang="en-IN" dirty="0">
              <a:solidFill>
                <a:srgbClr val="00B050"/>
              </a:solidFill>
            </a:endParaRPr>
          </a:p>
        </p:txBody>
      </p:sp>
      <p:sp>
        <p:nvSpPr>
          <p:cNvPr id="3" name="Content Placeholder 2">
            <a:extLst>
              <a:ext uri="{FF2B5EF4-FFF2-40B4-BE49-F238E27FC236}">
                <a16:creationId xmlns:a16="http://schemas.microsoft.com/office/drawing/2014/main" id="{3609BAF9-FDB1-CB5B-CFE0-FF21B5629F7C}"/>
              </a:ext>
            </a:extLst>
          </p:cNvPr>
          <p:cNvSpPr>
            <a:spLocks noGrp="1"/>
          </p:cNvSpPr>
          <p:nvPr>
            <p:ph idx="1"/>
          </p:nvPr>
        </p:nvSpPr>
        <p:spPr>
          <a:xfrm>
            <a:off x="1346200" y="2081119"/>
            <a:ext cx="4749800" cy="4351338"/>
          </a:xfrm>
        </p:spPr>
        <p:txBody>
          <a:bodyPr>
            <a:normAutofit/>
          </a:bodyPr>
          <a:lstStyle/>
          <a:p>
            <a:r>
              <a:rPr lang="en-US" dirty="0"/>
              <a:t>There is an axis of increased growth extending from head (cephalic) towards the feet (caudal region).</a:t>
            </a:r>
          </a:p>
          <a:p>
            <a:r>
              <a:rPr lang="en-US" dirty="0"/>
              <a:t>It can be seen that postnatal growth of regions of the body that are away from the hypophysis grow more rapidly and at a faster rate than the structures that are nearer to it.</a:t>
            </a:r>
          </a:p>
          <a:p>
            <a:pPr marL="0" indent="0">
              <a:buNone/>
            </a:pPr>
            <a:endParaRPr lang="en-IN" dirty="0"/>
          </a:p>
        </p:txBody>
      </p:sp>
      <p:pic>
        <p:nvPicPr>
          <p:cNvPr id="5" name="Picture 4" descr="A diagram of a child's body&#10;&#10;Description automatically generated">
            <a:extLst>
              <a:ext uri="{FF2B5EF4-FFF2-40B4-BE49-F238E27FC236}">
                <a16:creationId xmlns:a16="http://schemas.microsoft.com/office/drawing/2014/main" id="{A1B208A7-FB36-9678-0001-D9EB5CB36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667" y="3887355"/>
            <a:ext cx="5476875" cy="2819400"/>
          </a:xfrm>
          <a:prstGeom prst="rect">
            <a:avLst/>
          </a:prstGeom>
        </p:spPr>
      </p:pic>
    </p:spTree>
    <p:extLst>
      <p:ext uri="{BB962C8B-B14F-4D97-AF65-F5344CB8AC3E}">
        <p14:creationId xmlns:p14="http://schemas.microsoft.com/office/powerpoint/2010/main" val="81579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B25EB-1DA5-A802-C37F-942520BB9A25}"/>
              </a:ext>
            </a:extLst>
          </p:cNvPr>
          <p:cNvSpPr>
            <a:spLocks noGrp="1"/>
          </p:cNvSpPr>
          <p:nvPr>
            <p:ph idx="1"/>
          </p:nvPr>
        </p:nvSpPr>
        <p:spPr>
          <a:xfrm>
            <a:off x="1429872" y="0"/>
            <a:ext cx="5670176" cy="4351338"/>
          </a:xfrm>
        </p:spPr>
        <p:txBody>
          <a:bodyPr/>
          <a:lstStyle/>
          <a:p>
            <a:r>
              <a:rPr lang="en-US" dirty="0"/>
              <a:t>Within the face, the cephalocaudal gradient of growth is reflected postnatally with mandible growing at a faster rate compared to maxilla, as it is situated relatively farther away from </a:t>
            </a:r>
            <a:r>
              <a:rPr lang="en-US" dirty="0" err="1"/>
              <a:t>sella</a:t>
            </a:r>
            <a:r>
              <a:rPr lang="en-US" dirty="0"/>
              <a:t> turcica compared to maxilla. </a:t>
            </a:r>
            <a:endParaRPr lang="en-IN" dirty="0"/>
          </a:p>
        </p:txBody>
      </p:sp>
      <p:pic>
        <p:nvPicPr>
          <p:cNvPr id="2" name="Picture 1" descr="A diagram of a child's body">
            <a:extLst>
              <a:ext uri="{FF2B5EF4-FFF2-40B4-BE49-F238E27FC236}">
                <a16:creationId xmlns:a16="http://schemas.microsoft.com/office/drawing/2014/main" id="{DF5597F6-A67B-B660-63F9-BD4566342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372" y="3174661"/>
            <a:ext cx="5476875" cy="2819400"/>
          </a:xfrm>
          <a:prstGeom prst="rect">
            <a:avLst/>
          </a:prstGeom>
        </p:spPr>
      </p:pic>
    </p:spTree>
    <p:extLst>
      <p:ext uri="{BB962C8B-B14F-4D97-AF65-F5344CB8AC3E}">
        <p14:creationId xmlns:p14="http://schemas.microsoft.com/office/powerpoint/2010/main" val="285586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4944-831A-3630-AC4B-9408E3099BFB}"/>
              </a:ext>
            </a:extLst>
          </p:cNvPr>
          <p:cNvSpPr>
            <a:spLocks noGrp="1"/>
          </p:cNvSpPr>
          <p:nvPr>
            <p:ph type="title"/>
          </p:nvPr>
        </p:nvSpPr>
        <p:spPr/>
        <p:txBody>
          <a:bodyPr/>
          <a:lstStyle/>
          <a:p>
            <a:r>
              <a:rPr lang="en-US" dirty="0">
                <a:solidFill>
                  <a:srgbClr val="00B050"/>
                </a:solidFill>
              </a:rPr>
              <a:t>GROWTH SITE AND GROWTH CENTRE</a:t>
            </a:r>
            <a:endParaRPr lang="en-IN" dirty="0">
              <a:solidFill>
                <a:srgbClr val="00B050"/>
              </a:solidFill>
            </a:endParaRPr>
          </a:p>
        </p:txBody>
      </p:sp>
      <p:sp>
        <p:nvSpPr>
          <p:cNvPr id="3" name="Content Placeholder 2">
            <a:extLst>
              <a:ext uri="{FF2B5EF4-FFF2-40B4-BE49-F238E27FC236}">
                <a16:creationId xmlns:a16="http://schemas.microsoft.com/office/drawing/2014/main" id="{C24D9733-4B18-0641-363B-C1BAEB94C6A7}"/>
              </a:ext>
            </a:extLst>
          </p:cNvPr>
          <p:cNvSpPr>
            <a:spLocks noGrp="1"/>
          </p:cNvSpPr>
          <p:nvPr>
            <p:ph idx="1"/>
          </p:nvPr>
        </p:nvSpPr>
        <p:spPr/>
        <p:txBody>
          <a:bodyPr>
            <a:normAutofit fontScale="70000" lnSpcReduction="20000"/>
          </a:bodyPr>
          <a:lstStyle/>
          <a:p>
            <a:r>
              <a:rPr lang="en-US" dirty="0">
                <a:solidFill>
                  <a:srgbClr val="92D050"/>
                </a:solidFill>
              </a:rPr>
              <a:t>GROWTH CENTRE</a:t>
            </a:r>
          </a:p>
          <a:p>
            <a:r>
              <a:rPr lang="en-US" dirty="0"/>
              <a:t>Area of bone that controls the overall growth of the bone that controls overall growth of the bone</a:t>
            </a:r>
          </a:p>
          <a:p>
            <a:r>
              <a:rPr lang="en-US" dirty="0"/>
              <a:t>Areas of primary cartilaginous bone growth which act as skeletal growth centers</a:t>
            </a:r>
          </a:p>
          <a:p>
            <a:r>
              <a:rPr lang="en-US" dirty="0"/>
              <a:t>More genetically controlled</a:t>
            </a:r>
          </a:p>
          <a:p>
            <a:r>
              <a:rPr lang="en-US" dirty="0"/>
              <a:t>Little or no influence of epigenetic factors</a:t>
            </a:r>
          </a:p>
          <a:p>
            <a:r>
              <a:rPr lang="en-US" dirty="0"/>
              <a:t>Has tissue separating capabilities</a:t>
            </a:r>
          </a:p>
          <a:p>
            <a:r>
              <a:rPr lang="en-US" dirty="0"/>
              <a:t>Can grow and expand even in the presence of epigenetic mechanical factors which normally </a:t>
            </a:r>
            <a:r>
              <a:rPr lang="en-US" dirty="0" err="1"/>
              <a:t>restict</a:t>
            </a:r>
            <a:r>
              <a:rPr lang="en-US" dirty="0"/>
              <a:t> growth</a:t>
            </a:r>
          </a:p>
          <a:p>
            <a:r>
              <a:rPr lang="en-US" dirty="0"/>
              <a:t>E.g. cranial base synchondroses</a:t>
            </a:r>
            <a:endParaRPr lang="en-IN" dirty="0"/>
          </a:p>
        </p:txBody>
      </p:sp>
    </p:spTree>
    <p:extLst>
      <p:ext uri="{BB962C8B-B14F-4D97-AF65-F5344CB8AC3E}">
        <p14:creationId xmlns:p14="http://schemas.microsoft.com/office/powerpoint/2010/main" val="347321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6799-E806-9D70-80DF-ADD638D897B7}"/>
              </a:ext>
            </a:extLst>
          </p:cNvPr>
          <p:cNvSpPr>
            <a:spLocks noGrp="1"/>
          </p:cNvSpPr>
          <p:nvPr>
            <p:ph type="title"/>
          </p:nvPr>
        </p:nvSpPr>
        <p:spPr/>
        <p:txBody>
          <a:bodyPr/>
          <a:lstStyle/>
          <a:p>
            <a:r>
              <a:rPr lang="en-US" dirty="0">
                <a:solidFill>
                  <a:srgbClr val="92D050"/>
                </a:solidFill>
              </a:rPr>
              <a:t>GROWTH SITE</a:t>
            </a:r>
            <a:endParaRPr lang="en-IN" dirty="0">
              <a:solidFill>
                <a:srgbClr val="92D050"/>
              </a:solidFill>
            </a:endParaRPr>
          </a:p>
        </p:txBody>
      </p:sp>
      <p:sp>
        <p:nvSpPr>
          <p:cNvPr id="3" name="Content Placeholder 2">
            <a:extLst>
              <a:ext uri="{FF2B5EF4-FFF2-40B4-BE49-F238E27FC236}">
                <a16:creationId xmlns:a16="http://schemas.microsoft.com/office/drawing/2014/main" id="{C0525A12-2D57-5B1C-9AEA-1E3A2ACF5607}"/>
              </a:ext>
            </a:extLst>
          </p:cNvPr>
          <p:cNvSpPr>
            <a:spLocks noGrp="1"/>
          </p:cNvSpPr>
          <p:nvPr>
            <p:ph idx="1"/>
          </p:nvPr>
        </p:nvSpPr>
        <p:spPr/>
        <p:txBody>
          <a:bodyPr>
            <a:normAutofit fontScale="92500" lnSpcReduction="10000"/>
          </a:bodyPr>
          <a:lstStyle/>
          <a:p>
            <a:r>
              <a:rPr lang="en-US" dirty="0"/>
              <a:t>Areas where significant growth of that bone occurs</a:t>
            </a:r>
          </a:p>
          <a:p>
            <a:r>
              <a:rPr lang="en-US" dirty="0"/>
              <a:t>Marked response to external influences</a:t>
            </a:r>
          </a:p>
          <a:p>
            <a:r>
              <a:rPr lang="en-US" dirty="0"/>
              <a:t>Growth site is an area of growth which occurs secondarily</a:t>
            </a:r>
          </a:p>
          <a:p>
            <a:r>
              <a:rPr lang="en-US" dirty="0"/>
              <a:t>E.g. periosteal bone growth associated with muscle function</a:t>
            </a:r>
          </a:p>
          <a:p>
            <a:r>
              <a:rPr lang="en-US" dirty="0"/>
              <a:t>Sutural bone growth</a:t>
            </a:r>
          </a:p>
          <a:p>
            <a:r>
              <a:rPr lang="en-US" dirty="0">
                <a:solidFill>
                  <a:srgbClr val="FF0000"/>
                </a:solidFill>
              </a:rPr>
              <a:t>Growth sites can occur at growth centers but all growth sites are not growth </a:t>
            </a:r>
            <a:r>
              <a:rPr lang="en-US" dirty="0" err="1">
                <a:solidFill>
                  <a:srgbClr val="FF0000"/>
                </a:solidFill>
              </a:rPr>
              <a:t>centres</a:t>
            </a:r>
            <a:endParaRPr lang="en-IN" dirty="0">
              <a:solidFill>
                <a:srgbClr val="FF0000"/>
              </a:solidFill>
            </a:endParaRPr>
          </a:p>
        </p:txBody>
      </p:sp>
    </p:spTree>
    <p:extLst>
      <p:ext uri="{BB962C8B-B14F-4D97-AF65-F5344CB8AC3E}">
        <p14:creationId xmlns:p14="http://schemas.microsoft.com/office/powerpoint/2010/main" val="1297304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6B62-29E6-61F8-831E-042CD5608C9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8729C89-CE0E-B8FB-FCA7-70EE1842F5EF}"/>
              </a:ext>
            </a:extLst>
          </p:cNvPr>
          <p:cNvSpPr>
            <a:spLocks noGrp="1"/>
          </p:cNvSpPr>
          <p:nvPr>
            <p:ph idx="1"/>
          </p:nvPr>
        </p:nvSpPr>
        <p:spPr>
          <a:xfrm>
            <a:off x="1484310" y="2666999"/>
            <a:ext cx="5239219" cy="3124201"/>
          </a:xfrm>
        </p:spPr>
        <p:txBody>
          <a:bodyPr>
            <a:normAutofit/>
          </a:bodyPr>
          <a:lstStyle/>
          <a:p>
            <a:endParaRPr lang="en-IN" dirty="0"/>
          </a:p>
        </p:txBody>
      </p:sp>
      <p:pic>
        <p:nvPicPr>
          <p:cNvPr id="5" name="Picture 4">
            <a:extLst>
              <a:ext uri="{FF2B5EF4-FFF2-40B4-BE49-F238E27FC236}">
                <a16:creationId xmlns:a16="http://schemas.microsoft.com/office/drawing/2014/main" id="{FF124DCA-1B24-F079-3C22-AB4277C7A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192" y="153283"/>
            <a:ext cx="8345490" cy="6266049"/>
          </a:xfrm>
          <a:prstGeom prst="rect">
            <a:avLst/>
          </a:prstGeom>
        </p:spPr>
      </p:pic>
    </p:spTree>
    <p:extLst>
      <p:ext uri="{BB962C8B-B14F-4D97-AF65-F5344CB8AC3E}">
        <p14:creationId xmlns:p14="http://schemas.microsoft.com/office/powerpoint/2010/main" val="322146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500D-CAF7-9E7E-2AE1-3461CDCC6F0D}"/>
              </a:ext>
            </a:extLst>
          </p:cNvPr>
          <p:cNvSpPr>
            <a:spLocks noGrp="1"/>
          </p:cNvSpPr>
          <p:nvPr>
            <p:ph type="title"/>
          </p:nvPr>
        </p:nvSpPr>
        <p:spPr/>
        <p:txBody>
          <a:bodyPr/>
          <a:lstStyle/>
          <a:p>
            <a:pPr algn="ctr"/>
            <a:r>
              <a:rPr lang="en-US" dirty="0">
                <a:solidFill>
                  <a:srgbClr val="00B050"/>
                </a:solidFill>
              </a:rPr>
              <a:t>INTRODUCTION</a:t>
            </a:r>
            <a:endParaRPr lang="en-IN" dirty="0">
              <a:solidFill>
                <a:srgbClr val="00B050"/>
              </a:solidFill>
            </a:endParaRPr>
          </a:p>
        </p:txBody>
      </p:sp>
      <p:sp>
        <p:nvSpPr>
          <p:cNvPr id="3" name="Content Placeholder 2">
            <a:extLst>
              <a:ext uri="{FF2B5EF4-FFF2-40B4-BE49-F238E27FC236}">
                <a16:creationId xmlns:a16="http://schemas.microsoft.com/office/drawing/2014/main" id="{FBAD97AC-C806-A054-2B6F-CA7AF8E34F03}"/>
              </a:ext>
            </a:extLst>
          </p:cNvPr>
          <p:cNvSpPr>
            <a:spLocks noGrp="1"/>
          </p:cNvSpPr>
          <p:nvPr>
            <p:ph idx="1"/>
          </p:nvPr>
        </p:nvSpPr>
        <p:spPr>
          <a:xfrm>
            <a:off x="1484311" y="2666999"/>
            <a:ext cx="6261196" cy="3124201"/>
          </a:xfrm>
        </p:spPr>
        <p:txBody>
          <a:bodyPr>
            <a:normAutofit fontScale="92500" lnSpcReduction="20000"/>
          </a:bodyPr>
          <a:lstStyle/>
          <a:p>
            <a:r>
              <a:rPr lang="en-US" dirty="0"/>
              <a:t>Practice of Orthodontics have two basic requirements:</a:t>
            </a:r>
          </a:p>
          <a:p>
            <a:r>
              <a:rPr lang="en-US" dirty="0"/>
              <a:t>Possess an intimate knowledge of the anatomy and growth of head</a:t>
            </a:r>
          </a:p>
          <a:p>
            <a:r>
              <a:rPr lang="en-US" dirty="0"/>
              <a:t>Master the techniques for regulating tooth position</a:t>
            </a:r>
          </a:p>
          <a:p>
            <a:endParaRPr lang="en-US" dirty="0"/>
          </a:p>
          <a:p>
            <a:r>
              <a:rPr lang="en-US" dirty="0">
                <a:solidFill>
                  <a:srgbClr val="FF0000"/>
                </a:solidFill>
              </a:rPr>
              <a:t>Sound knowledge of growth and development is essential for successful ortho treatment</a:t>
            </a:r>
            <a:endParaRPr lang="en-IN" dirty="0">
              <a:solidFill>
                <a:srgbClr val="FF0000"/>
              </a:solidFill>
            </a:endParaRPr>
          </a:p>
        </p:txBody>
      </p:sp>
    </p:spTree>
    <p:extLst>
      <p:ext uri="{BB962C8B-B14F-4D97-AF65-F5344CB8AC3E}">
        <p14:creationId xmlns:p14="http://schemas.microsoft.com/office/powerpoint/2010/main" val="11546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0733-A39F-99E4-1AB7-E5AF85FE79FD}"/>
              </a:ext>
            </a:extLst>
          </p:cNvPr>
          <p:cNvSpPr>
            <a:spLocks noGrp="1"/>
          </p:cNvSpPr>
          <p:nvPr>
            <p:ph type="title"/>
          </p:nvPr>
        </p:nvSpPr>
        <p:spPr/>
        <p:txBody>
          <a:bodyPr/>
          <a:lstStyle/>
          <a:p>
            <a:r>
              <a:rPr lang="en-US" b="0" i="0" dirty="0">
                <a:solidFill>
                  <a:srgbClr val="202124"/>
                </a:solidFill>
                <a:effectLst/>
                <a:latin typeface="Google Sans"/>
              </a:rPr>
              <a:t>Wolff's Law</a:t>
            </a:r>
            <a:endParaRPr lang="en-IN" dirty="0"/>
          </a:p>
        </p:txBody>
      </p:sp>
      <p:sp>
        <p:nvSpPr>
          <p:cNvPr id="3" name="Content Placeholder 2">
            <a:extLst>
              <a:ext uri="{FF2B5EF4-FFF2-40B4-BE49-F238E27FC236}">
                <a16:creationId xmlns:a16="http://schemas.microsoft.com/office/drawing/2014/main" id="{07FE91FD-AAA6-FBA6-5AB2-C93EE5F35EE9}"/>
              </a:ext>
            </a:extLst>
          </p:cNvPr>
          <p:cNvSpPr>
            <a:spLocks noGrp="1"/>
          </p:cNvSpPr>
          <p:nvPr>
            <p:ph idx="1"/>
          </p:nvPr>
        </p:nvSpPr>
        <p:spPr>
          <a:xfrm>
            <a:off x="1484310" y="2666999"/>
            <a:ext cx="5414031" cy="3124201"/>
          </a:xfrm>
        </p:spPr>
        <p:txBody>
          <a:bodyPr>
            <a:normAutofit fontScale="92500"/>
          </a:bodyPr>
          <a:lstStyle/>
          <a:p>
            <a:r>
              <a:rPr lang="en-US" b="0" i="0" dirty="0">
                <a:solidFill>
                  <a:srgbClr val="202124"/>
                </a:solidFill>
                <a:effectLst/>
              </a:rPr>
              <a:t>Wolff's Law is </a:t>
            </a:r>
            <a:r>
              <a:rPr lang="en-US" b="0" i="0" dirty="0">
                <a:solidFill>
                  <a:srgbClr val="040C28"/>
                </a:solidFill>
                <a:effectLst/>
              </a:rPr>
              <a:t>the idea that natural healthy bones will adapt and change to adapt to the stress that it is subjected to</a:t>
            </a:r>
            <a:r>
              <a:rPr lang="en-US" b="0" i="0" dirty="0">
                <a:solidFill>
                  <a:srgbClr val="202124"/>
                </a:solidFill>
                <a:effectLst/>
              </a:rPr>
              <a:t>. </a:t>
            </a:r>
          </a:p>
          <a:p>
            <a:r>
              <a:rPr lang="en-US" dirty="0">
                <a:solidFill>
                  <a:srgbClr val="202124"/>
                </a:solidFill>
              </a:rPr>
              <a:t>I</a:t>
            </a:r>
            <a:r>
              <a:rPr lang="en-US" b="0" i="0" dirty="0">
                <a:solidFill>
                  <a:srgbClr val="202124"/>
                </a:solidFill>
                <a:effectLst/>
              </a:rPr>
              <a:t>f the bones are subjected to heavier and heavier loads, they will naturally reconstruct themselves to accommodate that weight. This is how bones typically respond to stress</a:t>
            </a:r>
            <a:endParaRPr lang="en-IN" dirty="0"/>
          </a:p>
          <a:p>
            <a:endParaRPr lang="en-IN" dirty="0"/>
          </a:p>
        </p:txBody>
      </p:sp>
      <p:pic>
        <p:nvPicPr>
          <p:cNvPr id="5" name="Picture 4">
            <a:extLst>
              <a:ext uri="{FF2B5EF4-FFF2-40B4-BE49-F238E27FC236}">
                <a16:creationId xmlns:a16="http://schemas.microsoft.com/office/drawing/2014/main" id="{DED97C48-36D9-EB38-FBAA-92D910F46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341" y="2789564"/>
            <a:ext cx="5205456" cy="3230236"/>
          </a:xfrm>
          <a:prstGeom prst="rect">
            <a:avLst/>
          </a:prstGeom>
        </p:spPr>
      </p:pic>
    </p:spTree>
    <p:extLst>
      <p:ext uri="{BB962C8B-B14F-4D97-AF65-F5344CB8AC3E}">
        <p14:creationId xmlns:p14="http://schemas.microsoft.com/office/powerpoint/2010/main" val="132430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261C-4AB6-4C7B-FEBF-20E182A4FAF7}"/>
              </a:ext>
            </a:extLst>
          </p:cNvPr>
          <p:cNvSpPr>
            <a:spLocks noGrp="1"/>
          </p:cNvSpPr>
          <p:nvPr>
            <p:ph type="title"/>
          </p:nvPr>
        </p:nvSpPr>
        <p:spPr/>
        <p:txBody>
          <a:bodyPr/>
          <a:lstStyle/>
          <a:p>
            <a:pPr algn="ctr"/>
            <a:r>
              <a:rPr lang="en-US" dirty="0">
                <a:solidFill>
                  <a:srgbClr val="FF0000"/>
                </a:solidFill>
              </a:rPr>
              <a:t>Theories of growth</a:t>
            </a:r>
            <a:endParaRPr lang="en-IN" dirty="0">
              <a:solidFill>
                <a:srgbClr val="FF0000"/>
              </a:solidFill>
            </a:endParaRPr>
          </a:p>
        </p:txBody>
      </p:sp>
      <p:sp>
        <p:nvSpPr>
          <p:cNvPr id="3" name="Content Placeholder 2">
            <a:extLst>
              <a:ext uri="{FF2B5EF4-FFF2-40B4-BE49-F238E27FC236}">
                <a16:creationId xmlns:a16="http://schemas.microsoft.com/office/drawing/2014/main" id="{2D2DE3A2-E326-647F-FCC6-0E8BC7377E1D}"/>
              </a:ext>
            </a:extLst>
          </p:cNvPr>
          <p:cNvSpPr>
            <a:spLocks noGrp="1"/>
          </p:cNvSpPr>
          <p:nvPr>
            <p:ph idx="1"/>
          </p:nvPr>
        </p:nvSpPr>
        <p:spPr/>
        <p:txBody>
          <a:bodyPr/>
          <a:lstStyle/>
          <a:p>
            <a:pPr marL="0" indent="0">
              <a:buNone/>
            </a:pPr>
            <a:r>
              <a:rPr lang="en-US" dirty="0">
                <a:solidFill>
                  <a:srgbClr val="00B050"/>
                </a:solidFill>
              </a:rPr>
              <a:t>REMODELLING THEORY OF CRANIOFACIAL GROWTH</a:t>
            </a:r>
          </a:p>
          <a:p>
            <a:r>
              <a:rPr lang="en-US" dirty="0"/>
              <a:t>By </a:t>
            </a:r>
            <a:r>
              <a:rPr lang="en-US" dirty="0">
                <a:solidFill>
                  <a:schemeClr val="accent1">
                    <a:lumMod val="75000"/>
                  </a:schemeClr>
                </a:solidFill>
              </a:rPr>
              <a:t>BRASH</a:t>
            </a:r>
          </a:p>
          <a:p>
            <a:r>
              <a:rPr lang="en-US" dirty="0">
                <a:solidFill>
                  <a:schemeClr val="tx1">
                    <a:lumMod val="95000"/>
                    <a:lumOff val="5000"/>
                  </a:schemeClr>
                </a:solidFill>
              </a:rPr>
              <a:t>Bone only grows appositionally at surfaces and growth of jaws is characterized by deposition of bone at posterior surface of maxilla and mandible</a:t>
            </a:r>
          </a:p>
          <a:p>
            <a:r>
              <a:rPr lang="en-US" dirty="0">
                <a:solidFill>
                  <a:schemeClr val="tx1">
                    <a:lumMod val="95000"/>
                    <a:lumOff val="5000"/>
                  </a:schemeClr>
                </a:solidFill>
              </a:rPr>
              <a:t>Suggests that all skeletal growth occurs by bone </a:t>
            </a:r>
            <a:r>
              <a:rPr lang="en-US" dirty="0" err="1">
                <a:solidFill>
                  <a:schemeClr val="tx1">
                    <a:lumMod val="95000"/>
                    <a:lumOff val="5000"/>
                  </a:schemeClr>
                </a:solidFill>
              </a:rPr>
              <a:t>remodelling</a:t>
            </a:r>
            <a:endParaRPr lang="en-US" dirty="0">
              <a:solidFill>
                <a:schemeClr val="tx1">
                  <a:lumMod val="95000"/>
                  <a:lumOff val="5000"/>
                </a:schemeClr>
              </a:solidFill>
            </a:endParaRPr>
          </a:p>
          <a:p>
            <a:endParaRPr lang="en-IN" dirty="0">
              <a:solidFill>
                <a:schemeClr val="tx1">
                  <a:lumMod val="95000"/>
                  <a:lumOff val="5000"/>
                </a:schemeClr>
              </a:solidFill>
            </a:endParaRPr>
          </a:p>
        </p:txBody>
      </p:sp>
    </p:spTree>
    <p:extLst>
      <p:ext uri="{BB962C8B-B14F-4D97-AF65-F5344CB8AC3E}">
        <p14:creationId xmlns:p14="http://schemas.microsoft.com/office/powerpoint/2010/main" val="283128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2A9A-4CDA-953E-1339-22613CF75558}"/>
              </a:ext>
            </a:extLst>
          </p:cNvPr>
          <p:cNvSpPr>
            <a:spLocks noGrp="1"/>
          </p:cNvSpPr>
          <p:nvPr>
            <p:ph type="title"/>
          </p:nvPr>
        </p:nvSpPr>
        <p:spPr/>
        <p:txBody>
          <a:bodyPr/>
          <a:lstStyle/>
          <a:p>
            <a:pPr algn="ctr"/>
            <a:r>
              <a:rPr lang="en-US" dirty="0">
                <a:solidFill>
                  <a:srgbClr val="00B050"/>
                </a:solidFill>
              </a:rPr>
              <a:t>Genetic theory</a:t>
            </a:r>
            <a:endParaRPr lang="en-IN" dirty="0">
              <a:solidFill>
                <a:srgbClr val="00B050"/>
              </a:solidFill>
            </a:endParaRPr>
          </a:p>
        </p:txBody>
      </p:sp>
      <p:sp>
        <p:nvSpPr>
          <p:cNvPr id="3" name="Content Placeholder 2">
            <a:extLst>
              <a:ext uri="{FF2B5EF4-FFF2-40B4-BE49-F238E27FC236}">
                <a16:creationId xmlns:a16="http://schemas.microsoft.com/office/drawing/2014/main" id="{EB8FF6AE-9F15-41BF-6FAA-986DCC7DFF3F}"/>
              </a:ext>
            </a:extLst>
          </p:cNvPr>
          <p:cNvSpPr>
            <a:spLocks noGrp="1"/>
          </p:cNvSpPr>
          <p:nvPr>
            <p:ph idx="1"/>
          </p:nvPr>
        </p:nvSpPr>
        <p:spPr>
          <a:xfrm>
            <a:off x="1484310" y="2666999"/>
            <a:ext cx="4956831" cy="3124201"/>
          </a:xfrm>
        </p:spPr>
        <p:txBody>
          <a:bodyPr/>
          <a:lstStyle/>
          <a:p>
            <a:r>
              <a:rPr lang="en-US" dirty="0"/>
              <a:t>Allan Brodie</a:t>
            </a:r>
          </a:p>
          <a:p>
            <a:r>
              <a:rPr lang="en-US" dirty="0"/>
              <a:t>Earliest theories</a:t>
            </a:r>
          </a:p>
          <a:p>
            <a:r>
              <a:rPr lang="en-US" dirty="0"/>
              <a:t>All growth is preplanned and is controlled by genetic influence</a:t>
            </a:r>
          </a:p>
          <a:p>
            <a:endParaRPr lang="en-US" dirty="0"/>
          </a:p>
          <a:p>
            <a:endParaRPr lang="en-IN" dirty="0"/>
          </a:p>
        </p:txBody>
      </p:sp>
      <p:pic>
        <p:nvPicPr>
          <p:cNvPr id="5" name="Picture 4">
            <a:extLst>
              <a:ext uri="{FF2B5EF4-FFF2-40B4-BE49-F238E27FC236}">
                <a16:creationId xmlns:a16="http://schemas.microsoft.com/office/drawing/2014/main" id="{DAF65A7F-9AF9-0D20-D675-2996B4A08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02866"/>
            <a:ext cx="5486400" cy="2633472"/>
          </a:xfrm>
          <a:prstGeom prst="rect">
            <a:avLst/>
          </a:prstGeom>
        </p:spPr>
      </p:pic>
    </p:spTree>
    <p:extLst>
      <p:ext uri="{BB962C8B-B14F-4D97-AF65-F5344CB8AC3E}">
        <p14:creationId xmlns:p14="http://schemas.microsoft.com/office/powerpoint/2010/main" val="317022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6B36D-165A-9310-6ECD-0C3F988B0DAC}"/>
              </a:ext>
            </a:extLst>
          </p:cNvPr>
          <p:cNvSpPr>
            <a:spLocks noGrp="1"/>
          </p:cNvSpPr>
          <p:nvPr>
            <p:ph idx="1"/>
          </p:nvPr>
        </p:nvSpPr>
        <p:spPr>
          <a:xfrm>
            <a:off x="1949824" y="544749"/>
            <a:ext cx="5688105" cy="5632214"/>
          </a:xfrm>
        </p:spPr>
        <p:txBody>
          <a:bodyPr>
            <a:normAutofit lnSpcReduction="10000"/>
          </a:bodyPr>
          <a:lstStyle/>
          <a:p>
            <a:pPr marL="0" indent="0" algn="ctr">
              <a:buNone/>
            </a:pPr>
            <a:r>
              <a:rPr lang="en-US" dirty="0">
                <a:solidFill>
                  <a:srgbClr val="00B050"/>
                </a:solidFill>
              </a:rPr>
              <a:t>SUTURAL THEORY</a:t>
            </a:r>
          </a:p>
          <a:p>
            <a:r>
              <a:rPr lang="en-US" dirty="0" err="1"/>
              <a:t>Sicher</a:t>
            </a:r>
            <a:endParaRPr lang="en-US" dirty="0"/>
          </a:p>
          <a:p>
            <a:r>
              <a:rPr lang="en-US" dirty="0"/>
              <a:t>Connective tissue and </a:t>
            </a:r>
            <a:r>
              <a:rPr lang="en-US" dirty="0" err="1"/>
              <a:t>cartilagenous</a:t>
            </a:r>
            <a:r>
              <a:rPr lang="en-US" dirty="0"/>
              <a:t> joints of the craniofacial skeleton are the primary sites where growth takes place </a:t>
            </a:r>
          </a:p>
          <a:p>
            <a:pPr marL="0" indent="0">
              <a:buNone/>
            </a:pPr>
            <a:r>
              <a:rPr lang="en-US" dirty="0">
                <a:solidFill>
                  <a:schemeClr val="accent6">
                    <a:lumMod val="50000"/>
                  </a:schemeClr>
                </a:solidFill>
              </a:rPr>
              <a:t>Points raised against this theory:</a:t>
            </a:r>
          </a:p>
          <a:p>
            <a:r>
              <a:rPr lang="en-US" dirty="0"/>
              <a:t>When a suture is transplanted to another location, tissue does not continue to grow- lack of innate growth potential</a:t>
            </a:r>
          </a:p>
          <a:p>
            <a:r>
              <a:rPr lang="en-US" dirty="0"/>
              <a:t>Growth takes place in untreated case of cleft palate even in absence of sutures</a:t>
            </a:r>
          </a:p>
          <a:p>
            <a:r>
              <a:rPr lang="en-US" dirty="0"/>
              <a:t>Microcephaly and hydrocephaly raised doubts</a:t>
            </a:r>
          </a:p>
          <a:p>
            <a:endParaRPr lang="en-IN" dirty="0"/>
          </a:p>
        </p:txBody>
      </p:sp>
      <p:pic>
        <p:nvPicPr>
          <p:cNvPr id="4" name="Picture 3">
            <a:extLst>
              <a:ext uri="{FF2B5EF4-FFF2-40B4-BE49-F238E27FC236}">
                <a16:creationId xmlns:a16="http://schemas.microsoft.com/office/drawing/2014/main" id="{C07EE970-705A-86A1-6C3A-7C8FFF87A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929" y="2584345"/>
            <a:ext cx="4244111" cy="2135572"/>
          </a:xfrm>
          <a:prstGeom prst="rect">
            <a:avLst/>
          </a:prstGeom>
        </p:spPr>
      </p:pic>
    </p:spTree>
    <p:extLst>
      <p:ext uri="{BB962C8B-B14F-4D97-AF65-F5344CB8AC3E}">
        <p14:creationId xmlns:p14="http://schemas.microsoft.com/office/powerpoint/2010/main" val="140110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1A62-F3E8-DB0C-1C89-D4DC3E61EEB1}"/>
              </a:ext>
            </a:extLst>
          </p:cNvPr>
          <p:cNvSpPr>
            <a:spLocks noGrp="1"/>
          </p:cNvSpPr>
          <p:nvPr>
            <p:ph type="title"/>
          </p:nvPr>
        </p:nvSpPr>
        <p:spPr/>
        <p:txBody>
          <a:bodyPr/>
          <a:lstStyle/>
          <a:p>
            <a:pPr algn="ctr"/>
            <a:r>
              <a:rPr lang="en-US" dirty="0">
                <a:solidFill>
                  <a:srgbClr val="00B050"/>
                </a:solidFill>
              </a:rPr>
              <a:t>CARTILAGENOUS THEORY</a:t>
            </a:r>
            <a:endParaRPr lang="en-IN" dirty="0">
              <a:solidFill>
                <a:srgbClr val="00B050"/>
              </a:solidFill>
            </a:endParaRPr>
          </a:p>
        </p:txBody>
      </p:sp>
      <p:sp>
        <p:nvSpPr>
          <p:cNvPr id="3" name="Content Placeholder 2">
            <a:extLst>
              <a:ext uri="{FF2B5EF4-FFF2-40B4-BE49-F238E27FC236}">
                <a16:creationId xmlns:a16="http://schemas.microsoft.com/office/drawing/2014/main" id="{85585C84-5422-34D8-EAAE-7724E5D4119A}"/>
              </a:ext>
            </a:extLst>
          </p:cNvPr>
          <p:cNvSpPr>
            <a:spLocks noGrp="1"/>
          </p:cNvSpPr>
          <p:nvPr>
            <p:ph idx="1"/>
          </p:nvPr>
        </p:nvSpPr>
        <p:spPr/>
        <p:txBody>
          <a:bodyPr>
            <a:normAutofit fontScale="92500" lnSpcReduction="20000"/>
          </a:bodyPr>
          <a:lstStyle/>
          <a:p>
            <a:r>
              <a:rPr lang="en-US" dirty="0"/>
              <a:t>James Scott</a:t>
            </a:r>
          </a:p>
          <a:p>
            <a:r>
              <a:rPr lang="en-US" dirty="0"/>
              <a:t>According to this, intrinsic growth controlling factors are present in cartilage</a:t>
            </a:r>
          </a:p>
          <a:p>
            <a:r>
              <a:rPr lang="en-US" dirty="0"/>
              <a:t>Growth of maxilla is attributed to nasal septal cartilage-pacemaker for entire nasomaxillary complex growth</a:t>
            </a:r>
          </a:p>
          <a:p>
            <a:pPr marL="0" indent="0">
              <a:buNone/>
            </a:pPr>
            <a:r>
              <a:rPr lang="en-US" dirty="0">
                <a:solidFill>
                  <a:schemeClr val="accent6">
                    <a:lumMod val="50000"/>
                  </a:schemeClr>
                </a:solidFill>
              </a:rPr>
              <a:t>Points in </a:t>
            </a:r>
            <a:r>
              <a:rPr lang="en-US" dirty="0" err="1">
                <a:solidFill>
                  <a:schemeClr val="accent6">
                    <a:lumMod val="50000"/>
                  </a:schemeClr>
                </a:solidFill>
              </a:rPr>
              <a:t>favour</a:t>
            </a:r>
            <a:r>
              <a:rPr lang="en-US" dirty="0">
                <a:solidFill>
                  <a:schemeClr val="accent6">
                    <a:lumMod val="50000"/>
                  </a:schemeClr>
                </a:solidFill>
              </a:rPr>
              <a:t> of this theory:</a:t>
            </a:r>
          </a:p>
          <a:p>
            <a:r>
              <a:rPr lang="en-US" dirty="0"/>
              <a:t>In many bones, cartilage growth occurs and bone merely replaces it</a:t>
            </a:r>
          </a:p>
          <a:p>
            <a:r>
              <a:rPr lang="en-US" dirty="0"/>
              <a:t>If part of epiphyseal plate is transplanted to different </a:t>
            </a:r>
            <a:r>
              <a:rPr lang="en-US" dirty="0" err="1"/>
              <a:t>location,it</a:t>
            </a:r>
            <a:r>
              <a:rPr lang="en-US" dirty="0"/>
              <a:t> will continue to grow in new location</a:t>
            </a:r>
          </a:p>
          <a:p>
            <a:endParaRPr lang="en-US" dirty="0"/>
          </a:p>
          <a:p>
            <a:endParaRPr lang="en-IN" dirty="0"/>
          </a:p>
        </p:txBody>
      </p:sp>
    </p:spTree>
    <p:extLst>
      <p:ext uri="{BB962C8B-B14F-4D97-AF65-F5344CB8AC3E}">
        <p14:creationId xmlns:p14="http://schemas.microsoft.com/office/powerpoint/2010/main" val="43223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E1664-F6BA-B59D-5FE1-1B4BB5AB4FBE}"/>
              </a:ext>
            </a:extLst>
          </p:cNvPr>
          <p:cNvSpPr>
            <a:spLocks noGrp="1"/>
          </p:cNvSpPr>
          <p:nvPr>
            <p:ph idx="1"/>
          </p:nvPr>
        </p:nvSpPr>
        <p:spPr>
          <a:xfrm>
            <a:off x="1655323" y="111868"/>
            <a:ext cx="10536677" cy="4922095"/>
          </a:xfrm>
        </p:spPr>
        <p:txBody>
          <a:bodyPr/>
          <a:lstStyle/>
          <a:p>
            <a:r>
              <a:rPr lang="en-US" dirty="0"/>
              <a:t>Nasal septal cartilage shows innate growth potential on being transplanted to another site</a:t>
            </a:r>
          </a:p>
          <a:p>
            <a:r>
              <a:rPr lang="en-US" dirty="0"/>
              <a:t>Experiments on rabbits involving removal of nasal septal cartilage shows retarded midface development</a:t>
            </a:r>
            <a:endParaRPr lang="en-IN" dirty="0"/>
          </a:p>
        </p:txBody>
      </p:sp>
    </p:spTree>
    <p:extLst>
      <p:ext uri="{BB962C8B-B14F-4D97-AF65-F5344CB8AC3E}">
        <p14:creationId xmlns:p14="http://schemas.microsoft.com/office/powerpoint/2010/main" val="51394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2765-DF0B-0A56-3D20-17CBBCDF5513}"/>
              </a:ext>
            </a:extLst>
          </p:cNvPr>
          <p:cNvSpPr>
            <a:spLocks noGrp="1"/>
          </p:cNvSpPr>
          <p:nvPr>
            <p:ph type="title"/>
          </p:nvPr>
        </p:nvSpPr>
        <p:spPr/>
        <p:txBody>
          <a:bodyPr/>
          <a:lstStyle/>
          <a:p>
            <a:r>
              <a:rPr lang="en-US" dirty="0">
                <a:solidFill>
                  <a:srgbClr val="00B050"/>
                </a:solidFill>
              </a:rPr>
              <a:t>Functional matrix concept</a:t>
            </a:r>
            <a:endParaRPr lang="en-IN" dirty="0">
              <a:solidFill>
                <a:srgbClr val="00B050"/>
              </a:solidFill>
            </a:endParaRPr>
          </a:p>
        </p:txBody>
      </p:sp>
      <p:sp>
        <p:nvSpPr>
          <p:cNvPr id="3" name="Content Placeholder 2">
            <a:extLst>
              <a:ext uri="{FF2B5EF4-FFF2-40B4-BE49-F238E27FC236}">
                <a16:creationId xmlns:a16="http://schemas.microsoft.com/office/drawing/2014/main" id="{5CA82293-69AA-87F9-1219-BD203AFA4B08}"/>
              </a:ext>
            </a:extLst>
          </p:cNvPr>
          <p:cNvSpPr>
            <a:spLocks noGrp="1"/>
          </p:cNvSpPr>
          <p:nvPr>
            <p:ph idx="1"/>
          </p:nvPr>
        </p:nvSpPr>
        <p:spPr/>
        <p:txBody>
          <a:bodyPr>
            <a:normAutofit fontScale="85000" lnSpcReduction="10000"/>
          </a:bodyPr>
          <a:lstStyle/>
          <a:p>
            <a:r>
              <a:rPr lang="en-US" dirty="0"/>
              <a:t>Melvin Moss</a:t>
            </a:r>
          </a:p>
          <a:p>
            <a:r>
              <a:rPr lang="en-US" dirty="0" err="1"/>
              <a:t>Origin,form</a:t>
            </a:r>
            <a:r>
              <a:rPr lang="en-US" dirty="0"/>
              <a:t>, </a:t>
            </a:r>
            <a:r>
              <a:rPr lang="en-US" dirty="0" err="1"/>
              <a:t>position,growth</a:t>
            </a:r>
            <a:r>
              <a:rPr lang="en-US" dirty="0"/>
              <a:t> and maintenance of all skeletal tissues and organs are always secondary, compensatory and necessary responses to chronologically and morphologically prior  events or processes that occur in specifically related non skeletal tissues</a:t>
            </a:r>
          </a:p>
          <a:p>
            <a:endParaRPr lang="en-US" dirty="0"/>
          </a:p>
          <a:p>
            <a:r>
              <a:rPr lang="en-US" dirty="0"/>
              <a:t>Functional cranial component is divided into:</a:t>
            </a:r>
          </a:p>
          <a:p>
            <a:r>
              <a:rPr lang="en-US" dirty="0">
                <a:solidFill>
                  <a:srgbClr val="7030A0"/>
                </a:solidFill>
              </a:rPr>
              <a:t>Functional matrix</a:t>
            </a:r>
          </a:p>
          <a:p>
            <a:r>
              <a:rPr lang="en-US" dirty="0">
                <a:solidFill>
                  <a:srgbClr val="7030A0"/>
                </a:solidFill>
              </a:rPr>
              <a:t>Skeletal unit</a:t>
            </a:r>
            <a:endParaRPr lang="en-IN" dirty="0">
              <a:solidFill>
                <a:srgbClr val="7030A0"/>
              </a:solidFill>
            </a:endParaRPr>
          </a:p>
        </p:txBody>
      </p:sp>
    </p:spTree>
    <p:extLst>
      <p:ext uri="{BB962C8B-B14F-4D97-AF65-F5344CB8AC3E}">
        <p14:creationId xmlns:p14="http://schemas.microsoft.com/office/powerpoint/2010/main" val="277638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B342-0D99-C727-417E-3FEFD68913BB}"/>
              </a:ext>
            </a:extLst>
          </p:cNvPr>
          <p:cNvSpPr>
            <a:spLocks noGrp="1"/>
          </p:cNvSpPr>
          <p:nvPr>
            <p:ph type="title"/>
          </p:nvPr>
        </p:nvSpPr>
        <p:spPr/>
        <p:txBody>
          <a:bodyPr/>
          <a:lstStyle/>
          <a:p>
            <a:pPr algn="ctr"/>
            <a:r>
              <a:rPr lang="en-US" dirty="0"/>
              <a:t>Skeletal unit</a:t>
            </a:r>
            <a:endParaRPr lang="en-IN" dirty="0"/>
          </a:p>
        </p:txBody>
      </p:sp>
      <p:sp>
        <p:nvSpPr>
          <p:cNvPr id="3" name="Content Placeholder 2">
            <a:extLst>
              <a:ext uri="{FF2B5EF4-FFF2-40B4-BE49-F238E27FC236}">
                <a16:creationId xmlns:a16="http://schemas.microsoft.com/office/drawing/2014/main" id="{BF527D00-93DF-2175-4316-CB182E166AC4}"/>
              </a:ext>
            </a:extLst>
          </p:cNvPr>
          <p:cNvSpPr>
            <a:spLocks noGrp="1"/>
          </p:cNvSpPr>
          <p:nvPr>
            <p:ph idx="1"/>
          </p:nvPr>
        </p:nvSpPr>
        <p:spPr/>
        <p:txBody>
          <a:bodyPr>
            <a:normAutofit fontScale="92500" lnSpcReduction="20000"/>
          </a:bodyPr>
          <a:lstStyle/>
          <a:p>
            <a:r>
              <a:rPr lang="en-US" dirty="0"/>
              <a:t>All skeletal tissues associated with single function</a:t>
            </a:r>
          </a:p>
          <a:p>
            <a:r>
              <a:rPr lang="en-US" dirty="0"/>
              <a:t>Bone, </a:t>
            </a:r>
            <a:r>
              <a:rPr lang="en-US" dirty="0" err="1"/>
              <a:t>cartilage,tendons</a:t>
            </a:r>
            <a:endParaRPr lang="en-US" dirty="0"/>
          </a:p>
          <a:p>
            <a:r>
              <a:rPr lang="en-US" dirty="0"/>
              <a:t>When bone is comprised of several contiguous skeletal </a:t>
            </a:r>
            <a:r>
              <a:rPr lang="en-US" dirty="0">
                <a:solidFill>
                  <a:srgbClr val="FF0000"/>
                </a:solidFill>
              </a:rPr>
              <a:t>units-</a:t>
            </a:r>
            <a:r>
              <a:rPr lang="en-US" dirty="0" err="1">
                <a:solidFill>
                  <a:srgbClr val="FF0000"/>
                </a:solidFill>
              </a:rPr>
              <a:t>microskeletal</a:t>
            </a:r>
            <a:r>
              <a:rPr lang="en-US" dirty="0">
                <a:solidFill>
                  <a:srgbClr val="FF0000"/>
                </a:solidFill>
              </a:rPr>
              <a:t> units</a:t>
            </a:r>
          </a:p>
          <a:p>
            <a:r>
              <a:rPr lang="en-US" dirty="0" err="1"/>
              <a:t>Eg:mandible</a:t>
            </a:r>
            <a:r>
              <a:rPr lang="en-US" dirty="0"/>
              <a:t> has alveolar, angular, condylar, </a:t>
            </a:r>
            <a:r>
              <a:rPr lang="en-US" dirty="0" err="1"/>
              <a:t>gonial,mental,coronoid</a:t>
            </a:r>
            <a:r>
              <a:rPr lang="en-US" dirty="0"/>
              <a:t> and basal </a:t>
            </a:r>
            <a:r>
              <a:rPr lang="en-US" dirty="0" err="1"/>
              <a:t>microskeletal</a:t>
            </a:r>
            <a:r>
              <a:rPr lang="en-US" dirty="0"/>
              <a:t> units</a:t>
            </a:r>
          </a:p>
          <a:p>
            <a:r>
              <a:rPr lang="en-US" dirty="0"/>
              <a:t>When adjoining portions of a number of neighboring bones are united to function as a single cranial component- </a:t>
            </a:r>
            <a:r>
              <a:rPr lang="en-US" dirty="0" err="1">
                <a:solidFill>
                  <a:srgbClr val="FF0000"/>
                </a:solidFill>
              </a:rPr>
              <a:t>macroskeletal</a:t>
            </a:r>
            <a:r>
              <a:rPr lang="en-US" dirty="0">
                <a:solidFill>
                  <a:srgbClr val="FF0000"/>
                </a:solidFill>
              </a:rPr>
              <a:t> unit</a:t>
            </a:r>
          </a:p>
          <a:p>
            <a:r>
              <a:rPr lang="en-US" dirty="0" err="1">
                <a:solidFill>
                  <a:schemeClr val="tx1">
                    <a:lumMod val="95000"/>
                    <a:lumOff val="5000"/>
                  </a:schemeClr>
                </a:solidFill>
              </a:rPr>
              <a:t>Eg;entire</a:t>
            </a:r>
            <a:r>
              <a:rPr lang="en-US" dirty="0">
                <a:solidFill>
                  <a:schemeClr val="tx1">
                    <a:lumMod val="95000"/>
                    <a:lumOff val="5000"/>
                  </a:schemeClr>
                </a:solidFill>
              </a:rPr>
              <a:t> endocranial surface of the calvarium</a:t>
            </a:r>
            <a:endParaRPr lang="en-IN" dirty="0">
              <a:solidFill>
                <a:schemeClr val="tx1">
                  <a:lumMod val="95000"/>
                  <a:lumOff val="5000"/>
                </a:schemeClr>
              </a:solidFill>
            </a:endParaRPr>
          </a:p>
        </p:txBody>
      </p:sp>
    </p:spTree>
    <p:extLst>
      <p:ext uri="{BB962C8B-B14F-4D97-AF65-F5344CB8AC3E}">
        <p14:creationId xmlns:p14="http://schemas.microsoft.com/office/powerpoint/2010/main" val="299585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8EEE-E3A9-3CB8-703A-E14FCF9E2A24}"/>
              </a:ext>
            </a:extLst>
          </p:cNvPr>
          <p:cNvSpPr>
            <a:spLocks noGrp="1"/>
          </p:cNvSpPr>
          <p:nvPr>
            <p:ph type="title"/>
          </p:nvPr>
        </p:nvSpPr>
        <p:spPr/>
        <p:txBody>
          <a:bodyPr/>
          <a:lstStyle/>
          <a:p>
            <a:pPr algn="ctr"/>
            <a:r>
              <a:rPr lang="en-US" dirty="0">
                <a:solidFill>
                  <a:srgbClr val="00B050"/>
                </a:solidFill>
              </a:rPr>
              <a:t>Functional matrix</a:t>
            </a:r>
            <a:endParaRPr lang="en-IN" dirty="0">
              <a:solidFill>
                <a:srgbClr val="00B050"/>
              </a:solidFill>
            </a:endParaRPr>
          </a:p>
        </p:txBody>
      </p:sp>
      <p:sp>
        <p:nvSpPr>
          <p:cNvPr id="3" name="Content Placeholder 2">
            <a:extLst>
              <a:ext uri="{FF2B5EF4-FFF2-40B4-BE49-F238E27FC236}">
                <a16:creationId xmlns:a16="http://schemas.microsoft.com/office/drawing/2014/main" id="{8484B5AB-2D33-1AC3-FB3E-3308C391099F}"/>
              </a:ext>
            </a:extLst>
          </p:cNvPr>
          <p:cNvSpPr>
            <a:spLocks noGrp="1"/>
          </p:cNvSpPr>
          <p:nvPr>
            <p:ph idx="1"/>
          </p:nvPr>
        </p:nvSpPr>
        <p:spPr/>
        <p:txBody>
          <a:bodyPr>
            <a:normAutofit fontScale="92500" lnSpcReduction="20000"/>
          </a:bodyPr>
          <a:lstStyle/>
          <a:p>
            <a:r>
              <a:rPr lang="en-US" dirty="0"/>
              <a:t>Divided into:</a:t>
            </a:r>
          </a:p>
          <a:p>
            <a:r>
              <a:rPr lang="en-US" dirty="0"/>
              <a:t>Periosteal matrices</a:t>
            </a:r>
          </a:p>
          <a:p>
            <a:r>
              <a:rPr lang="en-US" dirty="0"/>
              <a:t>Capsular matrices</a:t>
            </a:r>
          </a:p>
          <a:p>
            <a:endParaRPr lang="en-US" dirty="0"/>
          </a:p>
          <a:p>
            <a:pPr marL="0" indent="0">
              <a:buNone/>
            </a:pPr>
            <a:r>
              <a:rPr lang="en-US" dirty="0">
                <a:solidFill>
                  <a:srgbClr val="FF0000"/>
                </a:solidFill>
              </a:rPr>
              <a:t>Periosteal matrix</a:t>
            </a:r>
          </a:p>
          <a:p>
            <a:r>
              <a:rPr lang="en-US" dirty="0"/>
              <a:t>Acts directly and actively upon their related skeletal units</a:t>
            </a:r>
          </a:p>
          <a:p>
            <a:r>
              <a:rPr lang="en-US" dirty="0"/>
              <a:t>Alteration in their functional demands produce a secondary compensatory transformation of the size and/shape of their skeletal units</a:t>
            </a:r>
            <a:endParaRPr lang="en-IN" dirty="0"/>
          </a:p>
        </p:txBody>
      </p:sp>
    </p:spTree>
    <p:extLst>
      <p:ext uri="{BB962C8B-B14F-4D97-AF65-F5344CB8AC3E}">
        <p14:creationId xmlns:p14="http://schemas.microsoft.com/office/powerpoint/2010/main" val="348831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0741CE-4467-EC30-212B-2E5D6435AB7A}"/>
              </a:ext>
            </a:extLst>
          </p:cNvPr>
          <p:cNvSpPr>
            <a:spLocks noGrp="1"/>
          </p:cNvSpPr>
          <p:nvPr>
            <p:ph idx="1"/>
          </p:nvPr>
        </p:nvSpPr>
        <p:spPr>
          <a:xfrm>
            <a:off x="2420470" y="330740"/>
            <a:ext cx="8933329" cy="5846223"/>
          </a:xfrm>
        </p:spPr>
        <p:txBody>
          <a:bodyPr>
            <a:normAutofit fontScale="92500" lnSpcReduction="10000"/>
          </a:bodyPr>
          <a:lstStyle/>
          <a:p>
            <a:r>
              <a:rPr lang="en-US" dirty="0"/>
              <a:t>Such transformations are brought by interrelated processes of bone deposition and resorption</a:t>
            </a:r>
          </a:p>
          <a:p>
            <a:r>
              <a:rPr lang="en-US" dirty="0"/>
              <a:t>Periosteal matrices include </a:t>
            </a:r>
            <a:r>
              <a:rPr lang="en-US" dirty="0" err="1"/>
              <a:t>muscles,blood</a:t>
            </a:r>
            <a:r>
              <a:rPr lang="en-US" dirty="0"/>
              <a:t>  </a:t>
            </a:r>
            <a:r>
              <a:rPr lang="en-US" dirty="0" err="1"/>
              <a:t>vessels,nerves,glands</a:t>
            </a:r>
            <a:r>
              <a:rPr lang="en-US" dirty="0"/>
              <a:t> </a:t>
            </a:r>
            <a:r>
              <a:rPr lang="en-US" dirty="0" err="1"/>
              <a:t>etc</a:t>
            </a:r>
            <a:endParaRPr lang="en-US" dirty="0"/>
          </a:p>
          <a:p>
            <a:endParaRPr lang="en-US" dirty="0"/>
          </a:p>
          <a:p>
            <a:r>
              <a:rPr lang="en-US" dirty="0">
                <a:solidFill>
                  <a:srgbClr val="FF0000"/>
                </a:solidFill>
              </a:rPr>
              <a:t>Capsular matrix</a:t>
            </a:r>
          </a:p>
          <a:p>
            <a:r>
              <a:rPr lang="en-US" dirty="0"/>
              <a:t>Acts indirectly and passively on their related skeletal units-produces secondary compensatory translation in space</a:t>
            </a:r>
          </a:p>
          <a:p>
            <a:r>
              <a:rPr lang="en-US" dirty="0"/>
              <a:t>Skeletal units are passively and secondarily moved in space as enveloping capsule is expanded.</a:t>
            </a:r>
          </a:p>
          <a:p>
            <a:r>
              <a:rPr lang="en-US" dirty="0"/>
              <a:t>This growth is not brought about by deposition and resorption</a:t>
            </a:r>
          </a:p>
          <a:p>
            <a:r>
              <a:rPr lang="en-IN" dirty="0"/>
              <a:t>Neurocranial capsule and </a:t>
            </a:r>
            <a:r>
              <a:rPr lang="en-IN" dirty="0" err="1"/>
              <a:t>oro</a:t>
            </a:r>
            <a:r>
              <a:rPr lang="en-IN" dirty="0"/>
              <a:t>-facial capsule are examples</a:t>
            </a:r>
          </a:p>
          <a:p>
            <a:r>
              <a:rPr lang="en-IN" dirty="0"/>
              <a:t>These are envelopes which contain a series of functional cranial components which as a whole are sandwiched in between two covering layers</a:t>
            </a:r>
          </a:p>
        </p:txBody>
      </p:sp>
    </p:spTree>
    <p:extLst>
      <p:ext uri="{BB962C8B-B14F-4D97-AF65-F5344CB8AC3E}">
        <p14:creationId xmlns:p14="http://schemas.microsoft.com/office/powerpoint/2010/main" val="42818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C9AC-1C66-F7B6-DB13-9B611B0D5EBA}"/>
              </a:ext>
            </a:extLst>
          </p:cNvPr>
          <p:cNvSpPr>
            <a:spLocks noGrp="1"/>
          </p:cNvSpPr>
          <p:nvPr>
            <p:ph type="title"/>
          </p:nvPr>
        </p:nvSpPr>
        <p:spPr/>
        <p:txBody>
          <a:bodyPr/>
          <a:lstStyle/>
          <a:p>
            <a:pPr algn="ctr"/>
            <a:r>
              <a:rPr lang="en-US" dirty="0"/>
              <a:t>DEFINITIONS</a:t>
            </a:r>
            <a:br>
              <a:rPr lang="en-US" dirty="0"/>
            </a:br>
            <a:endParaRPr lang="en-IN" dirty="0"/>
          </a:p>
        </p:txBody>
      </p:sp>
      <p:sp>
        <p:nvSpPr>
          <p:cNvPr id="3" name="Content Placeholder 2">
            <a:extLst>
              <a:ext uri="{FF2B5EF4-FFF2-40B4-BE49-F238E27FC236}">
                <a16:creationId xmlns:a16="http://schemas.microsoft.com/office/drawing/2014/main" id="{FB1702CD-9876-96E8-F361-257C0290B57C}"/>
              </a:ext>
            </a:extLst>
          </p:cNvPr>
          <p:cNvSpPr>
            <a:spLocks noGrp="1"/>
          </p:cNvSpPr>
          <p:nvPr>
            <p:ph idx="1"/>
          </p:nvPr>
        </p:nvSpPr>
        <p:spPr>
          <a:xfrm>
            <a:off x="1484311" y="1855694"/>
            <a:ext cx="6126725" cy="4513729"/>
          </a:xfrm>
        </p:spPr>
        <p:txBody>
          <a:bodyPr>
            <a:normAutofit lnSpcReduction="10000"/>
          </a:bodyPr>
          <a:lstStyle/>
          <a:p>
            <a:pPr marL="0" indent="0">
              <a:buNone/>
            </a:pPr>
            <a:r>
              <a:rPr lang="en-US" dirty="0">
                <a:solidFill>
                  <a:srgbClr val="00B050"/>
                </a:solidFill>
              </a:rPr>
              <a:t>GROWTH</a:t>
            </a:r>
          </a:p>
          <a:p>
            <a:r>
              <a:rPr lang="en-US" dirty="0"/>
              <a:t>Self multiplication of living substance- Huxley</a:t>
            </a:r>
          </a:p>
          <a:p>
            <a:r>
              <a:rPr lang="en-US" dirty="0"/>
              <a:t>Increase in size, change in proportion and progressive complexity- </a:t>
            </a:r>
            <a:r>
              <a:rPr lang="en-US" dirty="0" err="1"/>
              <a:t>Krogman</a:t>
            </a:r>
            <a:endParaRPr lang="en-US" dirty="0"/>
          </a:p>
          <a:p>
            <a:pPr marL="0" indent="0">
              <a:buNone/>
            </a:pPr>
            <a:r>
              <a:rPr lang="en-US" dirty="0">
                <a:solidFill>
                  <a:srgbClr val="00B050"/>
                </a:solidFill>
              </a:rPr>
              <a:t>DEVELOPMENT</a:t>
            </a:r>
          </a:p>
          <a:p>
            <a:r>
              <a:rPr lang="en-US" dirty="0"/>
              <a:t>Progress towards maturity- Todd</a:t>
            </a:r>
          </a:p>
          <a:p>
            <a:r>
              <a:rPr lang="en-US" dirty="0"/>
              <a:t>All the naturally occurring unidirectional changes in the life of an individual from its existence as a single cell to its elaboration as a multifunctional unit terminating in death</a:t>
            </a:r>
            <a:endParaRPr lang="en-IN" dirty="0"/>
          </a:p>
        </p:txBody>
      </p:sp>
      <p:pic>
        <p:nvPicPr>
          <p:cNvPr id="5" name="Picture 4">
            <a:extLst>
              <a:ext uri="{FF2B5EF4-FFF2-40B4-BE49-F238E27FC236}">
                <a16:creationId xmlns:a16="http://schemas.microsoft.com/office/drawing/2014/main" id="{D19F8F1F-9643-1504-E976-932064AE1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08" y="2756646"/>
            <a:ext cx="4274245" cy="2393577"/>
          </a:xfrm>
          <a:prstGeom prst="rect">
            <a:avLst/>
          </a:prstGeom>
        </p:spPr>
      </p:pic>
    </p:spTree>
    <p:extLst>
      <p:ext uri="{BB962C8B-B14F-4D97-AF65-F5344CB8AC3E}">
        <p14:creationId xmlns:p14="http://schemas.microsoft.com/office/powerpoint/2010/main" val="88541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AAE7E-4BFF-D1CD-D030-2C8F6EECFA4A}"/>
              </a:ext>
            </a:extLst>
          </p:cNvPr>
          <p:cNvSpPr>
            <a:spLocks noGrp="1"/>
          </p:cNvSpPr>
          <p:nvPr>
            <p:ph idx="1"/>
          </p:nvPr>
        </p:nvSpPr>
        <p:spPr>
          <a:xfrm>
            <a:off x="2541494" y="515566"/>
            <a:ext cx="8812306" cy="5661397"/>
          </a:xfrm>
        </p:spPr>
        <p:txBody>
          <a:bodyPr/>
          <a:lstStyle/>
          <a:p>
            <a:r>
              <a:rPr lang="en-US" dirty="0">
                <a:solidFill>
                  <a:srgbClr val="00B050"/>
                </a:solidFill>
              </a:rPr>
              <a:t>Neurocranial capsule </a:t>
            </a:r>
            <a:r>
              <a:rPr lang="en-US" dirty="0"/>
              <a:t>surrounds and protects the neurocranial capsular functional </a:t>
            </a:r>
            <a:r>
              <a:rPr lang="en-US" dirty="0" err="1"/>
              <a:t>matrix,ie</a:t>
            </a:r>
            <a:r>
              <a:rPr lang="en-US" dirty="0"/>
              <a:t>. </a:t>
            </a:r>
            <a:r>
              <a:rPr lang="en-US" dirty="0" err="1"/>
              <a:t>Brain,leptomeninges</a:t>
            </a:r>
            <a:r>
              <a:rPr lang="en-US" dirty="0"/>
              <a:t> and CSF</a:t>
            </a:r>
          </a:p>
          <a:p>
            <a:r>
              <a:rPr lang="en-US" dirty="0"/>
              <a:t>Neurocranial capsule is made of skin, connective </a:t>
            </a:r>
            <a:r>
              <a:rPr lang="en-US" dirty="0" err="1"/>
              <a:t>tissue,aponeurotic</a:t>
            </a:r>
            <a:r>
              <a:rPr lang="en-US" dirty="0"/>
              <a:t> layer, loose connective </a:t>
            </a:r>
            <a:r>
              <a:rPr lang="en-US" dirty="0" err="1"/>
              <a:t>layer,periosteum</a:t>
            </a:r>
            <a:r>
              <a:rPr lang="en-US" dirty="0"/>
              <a:t>, base of skull and two layers of dura mater</a:t>
            </a:r>
          </a:p>
          <a:p>
            <a:r>
              <a:rPr lang="en-US" dirty="0">
                <a:solidFill>
                  <a:srgbClr val="00B050"/>
                </a:solidFill>
              </a:rPr>
              <a:t>Orofacial capsule </a:t>
            </a:r>
            <a:r>
              <a:rPr lang="en-US" dirty="0"/>
              <a:t>surrounds an protects the </a:t>
            </a:r>
            <a:r>
              <a:rPr lang="en-US" dirty="0" err="1"/>
              <a:t>oro</a:t>
            </a:r>
            <a:r>
              <a:rPr lang="en-US" dirty="0"/>
              <a:t>-</a:t>
            </a:r>
            <a:r>
              <a:rPr lang="en-US" dirty="0" err="1"/>
              <a:t>naso</a:t>
            </a:r>
            <a:r>
              <a:rPr lang="en-US" dirty="0"/>
              <a:t>-pharyngeal spaces</a:t>
            </a:r>
          </a:p>
          <a:p>
            <a:r>
              <a:rPr lang="en-US" dirty="0"/>
              <a:t>Growth of skull is influenced by volume and patency of these spaces</a:t>
            </a:r>
            <a:endParaRPr lang="en-IN" dirty="0"/>
          </a:p>
        </p:txBody>
      </p:sp>
    </p:spTree>
    <p:extLst>
      <p:ext uri="{BB962C8B-B14F-4D97-AF65-F5344CB8AC3E}">
        <p14:creationId xmlns:p14="http://schemas.microsoft.com/office/powerpoint/2010/main" val="621272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72FC-5EEC-77C8-ADA4-7236F63CD877}"/>
              </a:ext>
            </a:extLst>
          </p:cNvPr>
          <p:cNvSpPr>
            <a:spLocks noGrp="1"/>
          </p:cNvSpPr>
          <p:nvPr>
            <p:ph type="title"/>
          </p:nvPr>
        </p:nvSpPr>
        <p:spPr>
          <a:xfrm>
            <a:off x="1484311" y="174812"/>
            <a:ext cx="10018713" cy="1640541"/>
          </a:xfrm>
        </p:spPr>
        <p:txBody>
          <a:bodyPr/>
          <a:lstStyle/>
          <a:p>
            <a:pPr algn="ctr"/>
            <a:r>
              <a:rPr lang="en-US" dirty="0">
                <a:solidFill>
                  <a:srgbClr val="00B050"/>
                </a:solidFill>
              </a:rPr>
              <a:t>VAN LIMBORGH’S THEORY</a:t>
            </a:r>
            <a:endParaRPr lang="en-IN" dirty="0">
              <a:solidFill>
                <a:srgbClr val="00B050"/>
              </a:solidFill>
            </a:endParaRPr>
          </a:p>
        </p:txBody>
      </p:sp>
      <p:sp>
        <p:nvSpPr>
          <p:cNvPr id="3" name="Content Placeholder 2">
            <a:extLst>
              <a:ext uri="{FF2B5EF4-FFF2-40B4-BE49-F238E27FC236}">
                <a16:creationId xmlns:a16="http://schemas.microsoft.com/office/drawing/2014/main" id="{C1D8DEE2-1540-82CA-191F-66398C3CB073}"/>
              </a:ext>
            </a:extLst>
          </p:cNvPr>
          <p:cNvSpPr>
            <a:spLocks noGrp="1"/>
          </p:cNvSpPr>
          <p:nvPr>
            <p:ph idx="1"/>
          </p:nvPr>
        </p:nvSpPr>
        <p:spPr>
          <a:xfrm>
            <a:off x="1968404" y="2017060"/>
            <a:ext cx="10018713" cy="4244788"/>
          </a:xfrm>
        </p:spPr>
        <p:txBody>
          <a:bodyPr>
            <a:normAutofit fontScale="92500" lnSpcReduction="10000"/>
          </a:bodyPr>
          <a:lstStyle/>
          <a:p>
            <a:r>
              <a:rPr lang="en-US" sz="2400" dirty="0"/>
              <a:t>Combination of functional matrix </a:t>
            </a:r>
            <a:r>
              <a:rPr lang="en-US" sz="2400" dirty="0" err="1"/>
              <a:t>theory,some</a:t>
            </a:r>
            <a:r>
              <a:rPr lang="en-US" sz="2400" dirty="0"/>
              <a:t> aspects of </a:t>
            </a:r>
            <a:r>
              <a:rPr lang="en-US" sz="2400" dirty="0" err="1"/>
              <a:t>Sicher’s</a:t>
            </a:r>
            <a:r>
              <a:rPr lang="en-US" sz="2400" dirty="0"/>
              <a:t> theory and genetic theory</a:t>
            </a:r>
          </a:p>
          <a:p>
            <a:r>
              <a:rPr lang="en-US" sz="2400" dirty="0">
                <a:solidFill>
                  <a:srgbClr val="FF0000"/>
                </a:solidFill>
              </a:rPr>
              <a:t>INTRINSIC GENETIC </a:t>
            </a:r>
            <a:r>
              <a:rPr lang="en-US" sz="2400" dirty="0" err="1">
                <a:solidFill>
                  <a:srgbClr val="FF0000"/>
                </a:solidFill>
              </a:rPr>
              <a:t>FACTORS</a:t>
            </a:r>
            <a:r>
              <a:rPr lang="en-US" sz="2400" dirty="0" err="1"/>
              <a:t>:genetic</a:t>
            </a:r>
            <a:r>
              <a:rPr lang="en-US" sz="2400" dirty="0"/>
              <a:t> control of skeletal units</a:t>
            </a:r>
          </a:p>
          <a:p>
            <a:r>
              <a:rPr lang="en-US" sz="2400" dirty="0">
                <a:solidFill>
                  <a:srgbClr val="FF0000"/>
                </a:solidFill>
              </a:rPr>
              <a:t>LOCAL EPIGENETIC </a:t>
            </a:r>
            <a:r>
              <a:rPr lang="en-US" sz="2400" dirty="0" err="1">
                <a:solidFill>
                  <a:srgbClr val="FF0000"/>
                </a:solidFill>
              </a:rPr>
              <a:t>FACTORS</a:t>
            </a:r>
            <a:r>
              <a:rPr lang="en-US" sz="2400" dirty="0" err="1"/>
              <a:t>:bone</a:t>
            </a:r>
            <a:r>
              <a:rPr lang="en-US" sz="2400" dirty="0"/>
              <a:t> growth is </a:t>
            </a:r>
            <a:r>
              <a:rPr lang="en-US" sz="2400" dirty="0" err="1"/>
              <a:t>dteremined</a:t>
            </a:r>
            <a:r>
              <a:rPr lang="en-US" sz="2400" dirty="0"/>
              <a:t> by genetic control originating from adjacent structures like </a:t>
            </a:r>
            <a:r>
              <a:rPr lang="en-US" sz="2400" dirty="0" err="1"/>
              <a:t>brain,eyes</a:t>
            </a:r>
            <a:r>
              <a:rPr lang="en-US" sz="2400" dirty="0"/>
              <a:t> </a:t>
            </a:r>
            <a:r>
              <a:rPr lang="en-US" sz="2400" dirty="0" err="1"/>
              <a:t>etc</a:t>
            </a:r>
            <a:endParaRPr lang="en-US" sz="2400" dirty="0"/>
          </a:p>
          <a:p>
            <a:r>
              <a:rPr lang="en-US" sz="2400" dirty="0">
                <a:solidFill>
                  <a:srgbClr val="FF0000"/>
                </a:solidFill>
              </a:rPr>
              <a:t>GENERAL EPIGENETIC FACTORS</a:t>
            </a:r>
            <a:r>
              <a:rPr lang="en-US" sz="2400" dirty="0"/>
              <a:t>: genetic factors determining growth from distant structures like sex hormones, growth hormone </a:t>
            </a:r>
            <a:r>
              <a:rPr lang="en-US" sz="2400" dirty="0" err="1"/>
              <a:t>etc</a:t>
            </a:r>
            <a:endParaRPr lang="en-US" sz="2400" dirty="0"/>
          </a:p>
          <a:p>
            <a:r>
              <a:rPr lang="en-US" sz="2400" dirty="0">
                <a:solidFill>
                  <a:srgbClr val="FF0000"/>
                </a:solidFill>
              </a:rPr>
              <a:t>LOCAL ENVIRONMENTAL </a:t>
            </a:r>
            <a:r>
              <a:rPr lang="en-US" sz="2400" dirty="0" err="1">
                <a:solidFill>
                  <a:srgbClr val="FF0000"/>
                </a:solidFill>
              </a:rPr>
              <a:t>FACTORS</a:t>
            </a:r>
            <a:r>
              <a:rPr lang="en-US" sz="2400" dirty="0" err="1"/>
              <a:t>:non</a:t>
            </a:r>
            <a:r>
              <a:rPr lang="en-US" sz="2400" dirty="0"/>
              <a:t> genetic factors from local external environment- habits, muscle force </a:t>
            </a:r>
            <a:r>
              <a:rPr lang="en-US" sz="2400" dirty="0" err="1"/>
              <a:t>etc</a:t>
            </a:r>
            <a:endParaRPr lang="en-US" sz="2400" dirty="0"/>
          </a:p>
          <a:p>
            <a:r>
              <a:rPr lang="en-US" sz="2400" dirty="0">
                <a:solidFill>
                  <a:srgbClr val="FF0000"/>
                </a:solidFill>
              </a:rPr>
              <a:t>GENETAL ENVIRONMENTAL </a:t>
            </a:r>
            <a:r>
              <a:rPr lang="en-US" sz="2400" dirty="0" err="1">
                <a:solidFill>
                  <a:srgbClr val="FF0000"/>
                </a:solidFill>
              </a:rPr>
              <a:t>FACTORS</a:t>
            </a:r>
            <a:r>
              <a:rPr lang="en-US" sz="2400" dirty="0" err="1"/>
              <a:t>:general</a:t>
            </a:r>
            <a:r>
              <a:rPr lang="en-US" sz="2400" dirty="0"/>
              <a:t> non genetic influences like </a:t>
            </a:r>
            <a:r>
              <a:rPr lang="en-US" sz="2400" dirty="0" err="1"/>
              <a:t>nutrition,oxygen</a:t>
            </a:r>
            <a:r>
              <a:rPr lang="en-US" sz="2400" dirty="0"/>
              <a:t> </a:t>
            </a:r>
            <a:r>
              <a:rPr lang="en-US" sz="2400" dirty="0" err="1"/>
              <a:t>etc</a:t>
            </a:r>
            <a:endParaRPr lang="en-IN" sz="2400" dirty="0"/>
          </a:p>
        </p:txBody>
      </p:sp>
    </p:spTree>
    <p:extLst>
      <p:ext uri="{BB962C8B-B14F-4D97-AF65-F5344CB8AC3E}">
        <p14:creationId xmlns:p14="http://schemas.microsoft.com/office/powerpoint/2010/main" val="332300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5E06-603C-84BA-337B-A77ED7B45FAC}"/>
              </a:ext>
            </a:extLst>
          </p:cNvPr>
          <p:cNvSpPr>
            <a:spLocks noGrp="1"/>
          </p:cNvSpPr>
          <p:nvPr>
            <p:ph type="title"/>
          </p:nvPr>
        </p:nvSpPr>
        <p:spPr>
          <a:xfrm>
            <a:off x="1484311" y="685800"/>
            <a:ext cx="10018713" cy="1075765"/>
          </a:xfrm>
        </p:spPr>
        <p:txBody>
          <a:bodyPr/>
          <a:lstStyle/>
          <a:p>
            <a:pPr algn="ctr"/>
            <a:r>
              <a:rPr lang="en-US" dirty="0">
                <a:solidFill>
                  <a:srgbClr val="00B050"/>
                </a:solidFill>
              </a:rPr>
              <a:t>SERVOSYSTEM THEORY</a:t>
            </a:r>
            <a:endParaRPr lang="en-IN" dirty="0">
              <a:solidFill>
                <a:srgbClr val="00B050"/>
              </a:solidFill>
            </a:endParaRPr>
          </a:p>
        </p:txBody>
      </p:sp>
      <p:sp>
        <p:nvSpPr>
          <p:cNvPr id="3" name="Content Placeholder 2">
            <a:extLst>
              <a:ext uri="{FF2B5EF4-FFF2-40B4-BE49-F238E27FC236}">
                <a16:creationId xmlns:a16="http://schemas.microsoft.com/office/drawing/2014/main" id="{BAB5EE36-5CA9-F80C-6680-8B26D197C2EF}"/>
              </a:ext>
            </a:extLst>
          </p:cNvPr>
          <p:cNvSpPr>
            <a:spLocks noGrp="1"/>
          </p:cNvSpPr>
          <p:nvPr>
            <p:ph idx="1"/>
          </p:nvPr>
        </p:nvSpPr>
        <p:spPr>
          <a:xfrm>
            <a:off x="1968404" y="2191870"/>
            <a:ext cx="10018713" cy="4177553"/>
          </a:xfrm>
        </p:spPr>
        <p:txBody>
          <a:bodyPr>
            <a:normAutofit fontScale="92500" lnSpcReduction="10000"/>
          </a:bodyPr>
          <a:lstStyle/>
          <a:p>
            <a:r>
              <a:rPr lang="en-US" dirty="0"/>
              <a:t>Alexandre Petrovic</a:t>
            </a:r>
          </a:p>
          <a:p>
            <a:r>
              <a:rPr lang="en-US" dirty="0"/>
              <a:t>Relies on components of </a:t>
            </a:r>
            <a:r>
              <a:rPr lang="en-US" dirty="0" err="1"/>
              <a:t>cybernetrics</a:t>
            </a:r>
            <a:r>
              <a:rPr lang="en-US" dirty="0"/>
              <a:t> to describe growth of craniofacial complex</a:t>
            </a:r>
          </a:p>
          <a:p>
            <a:r>
              <a:rPr lang="en-US" dirty="0"/>
              <a:t>The servo system theory is explained in a cybernetic language</a:t>
            </a:r>
          </a:p>
          <a:p>
            <a:r>
              <a:rPr lang="en-US" dirty="0" err="1"/>
              <a:t>Cybernetrics</a:t>
            </a:r>
            <a:r>
              <a:rPr lang="en-US" dirty="0"/>
              <a:t> is based on communication of information</a:t>
            </a:r>
          </a:p>
          <a:p>
            <a:r>
              <a:rPr lang="en-US" dirty="0"/>
              <a:t>Any </a:t>
            </a:r>
            <a:r>
              <a:rPr lang="en-US" dirty="0" err="1"/>
              <a:t>cybernetrically</a:t>
            </a:r>
            <a:r>
              <a:rPr lang="en-US" dirty="0"/>
              <a:t> organized system operates through signals that transmit information ,processes such an input and produces output</a:t>
            </a:r>
          </a:p>
          <a:p>
            <a:r>
              <a:rPr lang="en-US" dirty="0"/>
              <a:t>Output is related to the input by a transfer function</a:t>
            </a:r>
          </a:p>
          <a:p>
            <a:r>
              <a:rPr lang="en-US" dirty="0"/>
              <a:t>In an </a:t>
            </a:r>
            <a:r>
              <a:rPr lang="en-US" dirty="0" err="1"/>
              <a:t>openloop</a:t>
            </a:r>
            <a:r>
              <a:rPr lang="en-US" dirty="0"/>
              <a:t> </a:t>
            </a:r>
            <a:r>
              <a:rPr lang="en-US" dirty="0" err="1"/>
              <a:t>system,output</a:t>
            </a:r>
            <a:r>
              <a:rPr lang="en-US" dirty="0"/>
              <a:t> does not affect the input</a:t>
            </a:r>
          </a:p>
          <a:p>
            <a:r>
              <a:rPr lang="en-US" dirty="0"/>
              <a:t>Organized living systems operate on closed loops system –there is communication between input and output</a:t>
            </a:r>
            <a:endParaRPr lang="en-IN" dirty="0"/>
          </a:p>
        </p:txBody>
      </p:sp>
    </p:spTree>
    <p:extLst>
      <p:ext uri="{BB962C8B-B14F-4D97-AF65-F5344CB8AC3E}">
        <p14:creationId xmlns:p14="http://schemas.microsoft.com/office/powerpoint/2010/main" val="3323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9448-2FC1-8E7C-7FBC-4E843FCA10D2}"/>
              </a:ext>
            </a:extLst>
          </p:cNvPr>
          <p:cNvSpPr>
            <a:spLocks noGrp="1"/>
          </p:cNvSpPr>
          <p:nvPr>
            <p:ph type="title"/>
          </p:nvPr>
        </p:nvSpPr>
        <p:spPr>
          <a:xfrm>
            <a:off x="1707777" y="1384371"/>
            <a:ext cx="5244352" cy="2371148"/>
          </a:xfrm>
        </p:spPr>
        <p:txBody>
          <a:bodyPr vert="horz" lIns="91440" tIns="45720" rIns="91440" bIns="45720" rtlCol="0" anchor="ctr">
            <a:normAutofit/>
          </a:bodyPr>
          <a:lstStyle/>
          <a:p>
            <a:r>
              <a:rPr lang="en-US" sz="3200" kern="1200" dirty="0" err="1">
                <a:latin typeface="+mj-lt"/>
                <a:ea typeface="+mj-ea"/>
                <a:cs typeface="+mj-cs"/>
              </a:rPr>
              <a:t>Enlow’s</a:t>
            </a:r>
            <a:r>
              <a:rPr lang="en-US" sz="3200" kern="1200" dirty="0">
                <a:latin typeface="+mj-lt"/>
                <a:ea typeface="+mj-ea"/>
                <a:cs typeface="+mj-cs"/>
              </a:rPr>
              <a:t> expanding V </a:t>
            </a:r>
            <a:r>
              <a:rPr lang="en-US" sz="3200" kern="1200" dirty="0">
                <a:solidFill>
                  <a:srgbClr val="FFFFFF"/>
                </a:solidFill>
                <a:latin typeface="+mj-lt"/>
                <a:ea typeface="+mj-ea"/>
                <a:cs typeface="+mj-cs"/>
              </a:rPr>
              <a:t>principle</a:t>
            </a:r>
          </a:p>
        </p:txBody>
      </p:sp>
      <p:pic>
        <p:nvPicPr>
          <p:cNvPr id="5" name="Content Placeholder 4" descr="A diagram of arrows pointing to a direction of growth">
            <a:extLst>
              <a:ext uri="{FF2B5EF4-FFF2-40B4-BE49-F238E27FC236}">
                <a16:creationId xmlns:a16="http://schemas.microsoft.com/office/drawing/2014/main" id="{F055B561-703D-D854-1C64-C05026C8D7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2129" y="1594333"/>
            <a:ext cx="4386885" cy="4322373"/>
          </a:xfrm>
          <a:prstGeom prst="rect">
            <a:avLst/>
          </a:prstGeom>
        </p:spPr>
      </p:pic>
    </p:spTree>
    <p:extLst>
      <p:ext uri="{BB962C8B-B14F-4D97-AF65-F5344CB8AC3E}">
        <p14:creationId xmlns:p14="http://schemas.microsoft.com/office/powerpoint/2010/main" val="1922741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F871-9CDB-312A-5589-A6636277C9B6}"/>
              </a:ext>
            </a:extLst>
          </p:cNvPr>
          <p:cNvSpPr>
            <a:spLocks noGrp="1"/>
          </p:cNvSpPr>
          <p:nvPr>
            <p:ph type="title"/>
          </p:nvPr>
        </p:nvSpPr>
        <p:spPr/>
        <p:txBody>
          <a:bodyPr/>
          <a:lstStyle/>
          <a:p>
            <a:endParaRPr lang="en-IN"/>
          </a:p>
        </p:txBody>
      </p:sp>
      <p:pic>
        <p:nvPicPr>
          <p:cNvPr id="5" name="Content Placeholder 4" descr="A diagram of a human jaw&#10;&#10;Description automatically generated">
            <a:extLst>
              <a:ext uri="{FF2B5EF4-FFF2-40B4-BE49-F238E27FC236}">
                <a16:creationId xmlns:a16="http://schemas.microsoft.com/office/drawing/2014/main" id="{56F75CE9-5001-CC5F-B068-0F00D46C8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9786" y="787784"/>
            <a:ext cx="5701154" cy="5475569"/>
          </a:xfrm>
        </p:spPr>
      </p:pic>
    </p:spTree>
    <p:extLst>
      <p:ext uri="{BB962C8B-B14F-4D97-AF65-F5344CB8AC3E}">
        <p14:creationId xmlns:p14="http://schemas.microsoft.com/office/powerpoint/2010/main" val="1389994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F7D7-E67C-186F-AFF1-E5D13A7F65E8}"/>
              </a:ext>
            </a:extLst>
          </p:cNvPr>
          <p:cNvSpPr>
            <a:spLocks noGrp="1"/>
          </p:cNvSpPr>
          <p:nvPr>
            <p:ph type="title"/>
          </p:nvPr>
        </p:nvSpPr>
        <p:spPr/>
        <p:txBody>
          <a:bodyPr/>
          <a:lstStyle/>
          <a:p>
            <a:pPr algn="ctr"/>
            <a:r>
              <a:rPr lang="en-US" dirty="0" err="1">
                <a:solidFill>
                  <a:srgbClr val="00B050"/>
                </a:solidFill>
              </a:rPr>
              <a:t>Enlows</a:t>
            </a:r>
            <a:r>
              <a:rPr lang="en-US" dirty="0">
                <a:solidFill>
                  <a:srgbClr val="00B050"/>
                </a:solidFill>
              </a:rPr>
              <a:t> counterpart principle</a:t>
            </a:r>
            <a:endParaRPr lang="en-IN" dirty="0">
              <a:solidFill>
                <a:srgbClr val="00B050"/>
              </a:solidFill>
            </a:endParaRPr>
          </a:p>
        </p:txBody>
      </p:sp>
      <p:sp>
        <p:nvSpPr>
          <p:cNvPr id="3" name="Content Placeholder 2">
            <a:extLst>
              <a:ext uri="{FF2B5EF4-FFF2-40B4-BE49-F238E27FC236}">
                <a16:creationId xmlns:a16="http://schemas.microsoft.com/office/drawing/2014/main" id="{961A8908-0AEB-F95A-8C33-9F8DBA0CCBB6}"/>
              </a:ext>
            </a:extLst>
          </p:cNvPr>
          <p:cNvSpPr>
            <a:spLocks noGrp="1"/>
          </p:cNvSpPr>
          <p:nvPr>
            <p:ph idx="1"/>
          </p:nvPr>
        </p:nvSpPr>
        <p:spPr>
          <a:xfrm>
            <a:off x="1484310" y="2178425"/>
            <a:ext cx="10018713" cy="4087904"/>
          </a:xfrm>
        </p:spPr>
        <p:txBody>
          <a:bodyPr>
            <a:normAutofit fontScale="92500" lnSpcReduction="10000"/>
          </a:bodyPr>
          <a:lstStyle/>
          <a:p>
            <a:r>
              <a:rPr lang="en-US" dirty="0"/>
              <a:t>Growth  of any given facial or cranial part relates specifically to other structural and geometric counterparts in the face and cranium</a:t>
            </a:r>
          </a:p>
          <a:p>
            <a:r>
              <a:rPr lang="en-US" dirty="0"/>
              <a:t>There are regional relationships throughout the whole face and cranium.</a:t>
            </a:r>
          </a:p>
          <a:p>
            <a:r>
              <a:rPr lang="en-US" dirty="0"/>
              <a:t>If each regional part and its particular counterpart enlarges to same extend, balanced growth occurs</a:t>
            </a:r>
          </a:p>
          <a:p>
            <a:r>
              <a:rPr lang="en-US" dirty="0"/>
              <a:t> This 'counterpart principle' suggests that imbalances in the regional relationships are produced due to variation in:</a:t>
            </a:r>
          </a:p>
          <a:p>
            <a:r>
              <a:rPr lang="en-US" dirty="0"/>
              <a:t> </a:t>
            </a:r>
            <a:r>
              <a:rPr lang="en-US" dirty="0">
                <a:solidFill>
                  <a:srgbClr val="7030A0"/>
                </a:solidFill>
              </a:rPr>
              <a:t>a. Magnitude of growth between the counterparts.</a:t>
            </a:r>
          </a:p>
          <a:p>
            <a:r>
              <a:rPr lang="en-US" dirty="0">
                <a:solidFill>
                  <a:srgbClr val="7030A0"/>
                </a:solidFill>
              </a:rPr>
              <a:t> b. Timing of growth between the counterparts.</a:t>
            </a:r>
          </a:p>
          <a:p>
            <a:r>
              <a:rPr lang="en-US" dirty="0">
                <a:solidFill>
                  <a:srgbClr val="7030A0"/>
                </a:solidFill>
              </a:rPr>
              <a:t> c. Directions of growth between the counterparts</a:t>
            </a:r>
            <a:r>
              <a:rPr lang="en-US" dirty="0">
                <a:solidFill>
                  <a:srgbClr val="92D050"/>
                </a:solidFill>
              </a:rPr>
              <a:t>. </a:t>
            </a:r>
            <a:endParaRPr lang="en-IN" dirty="0">
              <a:solidFill>
                <a:srgbClr val="92D050"/>
              </a:solidFill>
            </a:endParaRPr>
          </a:p>
        </p:txBody>
      </p:sp>
    </p:spTree>
    <p:extLst>
      <p:ext uri="{BB962C8B-B14F-4D97-AF65-F5344CB8AC3E}">
        <p14:creationId xmlns:p14="http://schemas.microsoft.com/office/powerpoint/2010/main" val="1391532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9E697-B2DC-610C-CA98-ADD1BFCD9431}"/>
              </a:ext>
            </a:extLst>
          </p:cNvPr>
          <p:cNvSpPr>
            <a:spLocks noGrp="1"/>
          </p:cNvSpPr>
          <p:nvPr>
            <p:ph idx="1"/>
          </p:nvPr>
        </p:nvSpPr>
        <p:spPr>
          <a:xfrm>
            <a:off x="2447365" y="1099127"/>
            <a:ext cx="8906435" cy="5077836"/>
          </a:xfrm>
        </p:spPr>
        <p:txBody>
          <a:bodyPr/>
          <a:lstStyle/>
          <a:p>
            <a:r>
              <a:rPr lang="en-US" dirty="0"/>
              <a:t>There are number of counterparts, which are situated in the craniofacial region. </a:t>
            </a:r>
          </a:p>
          <a:p>
            <a:pPr marL="0" indent="0">
              <a:buNone/>
            </a:pPr>
            <a:r>
              <a:rPr lang="en-US" dirty="0"/>
              <a:t>■ </a:t>
            </a:r>
            <a:r>
              <a:rPr lang="en-US" dirty="0">
                <a:solidFill>
                  <a:srgbClr val="7030A0"/>
                </a:solidFill>
              </a:rPr>
              <a:t>Nasomaxillary complex v/s anterior cranial fossa </a:t>
            </a:r>
          </a:p>
          <a:p>
            <a:pPr marL="0" indent="0">
              <a:buNone/>
            </a:pPr>
            <a:r>
              <a:rPr lang="en-US" dirty="0">
                <a:solidFill>
                  <a:srgbClr val="7030A0"/>
                </a:solidFill>
              </a:rPr>
              <a:t> ■ Middle cranial fossa and breadth of ramus are counterparts </a:t>
            </a:r>
          </a:p>
          <a:p>
            <a:pPr marL="0" indent="0">
              <a:buNone/>
            </a:pPr>
            <a:r>
              <a:rPr lang="en-US" dirty="0">
                <a:solidFill>
                  <a:srgbClr val="7030A0"/>
                </a:solidFill>
              </a:rPr>
              <a:t> ■ Maxillary arch v/s mandibular arch</a:t>
            </a:r>
          </a:p>
          <a:p>
            <a:pPr marL="0" indent="0">
              <a:buNone/>
            </a:pPr>
            <a:r>
              <a:rPr lang="en-US" dirty="0">
                <a:solidFill>
                  <a:srgbClr val="7030A0"/>
                </a:solidFill>
              </a:rPr>
              <a:t>■ Bony maxilla and corpus of mandible are mutual counterparts.</a:t>
            </a:r>
          </a:p>
          <a:p>
            <a:pPr marL="0" indent="0">
              <a:buNone/>
            </a:pPr>
            <a:r>
              <a:rPr lang="en-US" dirty="0">
                <a:solidFill>
                  <a:srgbClr val="7030A0"/>
                </a:solidFill>
              </a:rPr>
              <a:t> ■ Maxillary tuberosity vs lingual tuberosity.</a:t>
            </a:r>
            <a:endParaRPr lang="en-IN" dirty="0">
              <a:solidFill>
                <a:srgbClr val="7030A0"/>
              </a:solidFill>
            </a:endParaRPr>
          </a:p>
        </p:txBody>
      </p:sp>
    </p:spTree>
    <p:extLst>
      <p:ext uri="{BB962C8B-B14F-4D97-AF65-F5344CB8AC3E}">
        <p14:creationId xmlns:p14="http://schemas.microsoft.com/office/powerpoint/2010/main" val="3064095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93EB-2F51-56E4-4E0F-C749BC05471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5A85AE7-CA8B-9373-CD7E-EADDF362794F}"/>
              </a:ext>
            </a:extLst>
          </p:cNvPr>
          <p:cNvPicPr>
            <a:picLocks noGrp="1" noChangeAspect="1"/>
          </p:cNvPicPr>
          <p:nvPr>
            <p:ph idx="1"/>
          </p:nvPr>
        </p:nvPicPr>
        <p:blipFill>
          <a:blip r:embed="rId2"/>
          <a:stretch>
            <a:fillRect/>
          </a:stretch>
        </p:blipFill>
        <p:spPr>
          <a:xfrm>
            <a:off x="1725705" y="903007"/>
            <a:ext cx="10086485" cy="5463020"/>
          </a:xfrm>
        </p:spPr>
      </p:pic>
    </p:spTree>
    <p:extLst>
      <p:ext uri="{BB962C8B-B14F-4D97-AF65-F5344CB8AC3E}">
        <p14:creationId xmlns:p14="http://schemas.microsoft.com/office/powerpoint/2010/main" val="1232802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36A5-0D1C-6531-4486-35E3E7BE6AC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46F777F-DB2A-8682-95EF-8619FDF2EEDF}"/>
              </a:ext>
            </a:extLst>
          </p:cNvPr>
          <p:cNvPicPr>
            <a:picLocks noGrp="1" noChangeAspect="1"/>
          </p:cNvPicPr>
          <p:nvPr>
            <p:ph idx="1"/>
          </p:nvPr>
        </p:nvPicPr>
        <p:blipFill>
          <a:blip r:embed="rId2"/>
          <a:stretch>
            <a:fillRect/>
          </a:stretch>
        </p:blipFill>
        <p:spPr>
          <a:xfrm>
            <a:off x="2597262" y="414933"/>
            <a:ext cx="8266875" cy="6028133"/>
          </a:xfrm>
          <a:prstGeom prst="rect">
            <a:avLst/>
          </a:prstGeom>
        </p:spPr>
      </p:pic>
    </p:spTree>
    <p:extLst>
      <p:ext uri="{BB962C8B-B14F-4D97-AF65-F5344CB8AC3E}">
        <p14:creationId xmlns:p14="http://schemas.microsoft.com/office/powerpoint/2010/main" val="22467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6240-BA7E-B0EB-9FAF-F42DE587EC3B}"/>
              </a:ext>
            </a:extLst>
          </p:cNvPr>
          <p:cNvSpPr>
            <a:spLocks noGrp="1"/>
          </p:cNvSpPr>
          <p:nvPr>
            <p:ph type="title"/>
          </p:nvPr>
        </p:nvSpPr>
        <p:spPr>
          <a:xfrm>
            <a:off x="1484309" y="0"/>
            <a:ext cx="10018713" cy="1752599"/>
          </a:xfrm>
        </p:spPr>
        <p:txBody>
          <a:bodyPr/>
          <a:lstStyle/>
          <a:p>
            <a:r>
              <a:rPr lang="en-IN" dirty="0">
                <a:solidFill>
                  <a:srgbClr val="00B050"/>
                </a:solidFill>
              </a:rPr>
              <a:t>CONCLUSION</a:t>
            </a:r>
          </a:p>
        </p:txBody>
      </p:sp>
      <p:sp>
        <p:nvSpPr>
          <p:cNvPr id="3" name="Content Placeholder 2">
            <a:extLst>
              <a:ext uri="{FF2B5EF4-FFF2-40B4-BE49-F238E27FC236}">
                <a16:creationId xmlns:a16="http://schemas.microsoft.com/office/drawing/2014/main" id="{1AEB9079-DE6B-C436-5083-A9DDC06DBF8C}"/>
              </a:ext>
            </a:extLst>
          </p:cNvPr>
          <p:cNvSpPr>
            <a:spLocks noGrp="1"/>
          </p:cNvSpPr>
          <p:nvPr>
            <p:ph idx="1"/>
          </p:nvPr>
        </p:nvSpPr>
        <p:spPr>
          <a:xfrm>
            <a:off x="1484309" y="1631575"/>
            <a:ext cx="10018713" cy="4580966"/>
          </a:xfrm>
        </p:spPr>
        <p:txBody>
          <a:bodyPr>
            <a:normAutofit/>
          </a:bodyPr>
          <a:lstStyle/>
          <a:p>
            <a:r>
              <a:rPr lang="en-US" b="0" i="0" dirty="0">
                <a:solidFill>
                  <a:srgbClr val="000000"/>
                </a:solidFill>
                <a:effectLst/>
              </a:rPr>
              <a:t>Growth and development from a new born to adult hood is characterized by a multiplicity of morphological, physiological and psychological changes.</a:t>
            </a:r>
          </a:p>
          <a:p>
            <a:r>
              <a:rPr lang="en-US" b="0" i="0" dirty="0">
                <a:solidFill>
                  <a:srgbClr val="000000"/>
                </a:solidFill>
                <a:effectLst/>
              </a:rPr>
              <a:t> Many characteristics of general body growth are also present in the growth of the craniofacial region.</a:t>
            </a:r>
          </a:p>
          <a:p>
            <a:r>
              <a:rPr lang="en-US" b="0" i="0" dirty="0">
                <a:solidFill>
                  <a:srgbClr val="000000"/>
                </a:solidFill>
                <a:effectLst/>
              </a:rPr>
              <a:t> The answer to our clinical problems lies  in a complete understanding of craniofacial growth and its implication in the clinical situation for the appraisal of our treatment modalities that suit the patient better so as to achieve the best results in form of function, esthetics and structural balance. </a:t>
            </a:r>
            <a:endParaRPr lang="en-IN" dirty="0"/>
          </a:p>
        </p:txBody>
      </p:sp>
    </p:spTree>
    <p:extLst>
      <p:ext uri="{BB962C8B-B14F-4D97-AF65-F5344CB8AC3E}">
        <p14:creationId xmlns:p14="http://schemas.microsoft.com/office/powerpoint/2010/main" val="243732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8095C-ADDB-DDC5-345D-59EC33C366DE}"/>
              </a:ext>
            </a:extLst>
          </p:cNvPr>
          <p:cNvSpPr>
            <a:spLocks noGrp="1"/>
          </p:cNvSpPr>
          <p:nvPr>
            <p:ph idx="1"/>
          </p:nvPr>
        </p:nvSpPr>
        <p:spPr>
          <a:xfrm>
            <a:off x="1497758" y="891987"/>
            <a:ext cx="4445842" cy="3124201"/>
          </a:xfrm>
        </p:spPr>
        <p:txBody>
          <a:bodyPr/>
          <a:lstStyle/>
          <a:p>
            <a:pPr marL="0" indent="0">
              <a:buNone/>
            </a:pPr>
            <a:r>
              <a:rPr lang="en-US" dirty="0">
                <a:solidFill>
                  <a:srgbClr val="00B050"/>
                </a:solidFill>
              </a:rPr>
              <a:t>DIFFERENTIATION</a:t>
            </a:r>
          </a:p>
          <a:p>
            <a:r>
              <a:rPr lang="en-US" dirty="0"/>
              <a:t>Change from a generalized cell or tissue to one that is more specialized</a:t>
            </a:r>
          </a:p>
          <a:p>
            <a:endParaRPr lang="en-IN" dirty="0"/>
          </a:p>
        </p:txBody>
      </p:sp>
      <p:pic>
        <p:nvPicPr>
          <p:cNvPr id="5" name="Picture 4">
            <a:extLst>
              <a:ext uri="{FF2B5EF4-FFF2-40B4-BE49-F238E27FC236}">
                <a16:creationId xmlns:a16="http://schemas.microsoft.com/office/drawing/2014/main" id="{997AFA4E-1CF9-C09F-14B2-085D77671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158" y="891987"/>
            <a:ext cx="4848225" cy="4295775"/>
          </a:xfrm>
          <a:prstGeom prst="rect">
            <a:avLst/>
          </a:prstGeom>
        </p:spPr>
      </p:pic>
    </p:spTree>
    <p:extLst>
      <p:ext uri="{BB962C8B-B14F-4D97-AF65-F5344CB8AC3E}">
        <p14:creationId xmlns:p14="http://schemas.microsoft.com/office/powerpoint/2010/main" val="424904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6DEC-00C8-697F-8430-D4C724723199}"/>
              </a:ext>
            </a:extLst>
          </p:cNvPr>
          <p:cNvSpPr>
            <a:spLocks noGrp="1"/>
          </p:cNvSpPr>
          <p:nvPr>
            <p:ph type="title"/>
          </p:nvPr>
        </p:nvSpPr>
        <p:spPr/>
        <p:txBody>
          <a:bodyPr/>
          <a:lstStyle/>
          <a:p>
            <a:r>
              <a:rPr lang="en-US" dirty="0">
                <a:solidFill>
                  <a:srgbClr val="00B050"/>
                </a:solidFill>
              </a:rPr>
              <a:t>Factors affecting physical growth</a:t>
            </a:r>
            <a:endParaRPr lang="en-IN" dirty="0">
              <a:solidFill>
                <a:srgbClr val="00B050"/>
              </a:solidFill>
            </a:endParaRPr>
          </a:p>
        </p:txBody>
      </p:sp>
      <p:sp>
        <p:nvSpPr>
          <p:cNvPr id="3" name="Content Placeholder 2">
            <a:extLst>
              <a:ext uri="{FF2B5EF4-FFF2-40B4-BE49-F238E27FC236}">
                <a16:creationId xmlns:a16="http://schemas.microsoft.com/office/drawing/2014/main" id="{69E0109C-7B33-6A76-8B43-A4689F4018BC}"/>
              </a:ext>
            </a:extLst>
          </p:cNvPr>
          <p:cNvSpPr>
            <a:spLocks noGrp="1"/>
          </p:cNvSpPr>
          <p:nvPr>
            <p:ph idx="1"/>
          </p:nvPr>
        </p:nvSpPr>
        <p:spPr>
          <a:xfrm>
            <a:off x="1484310" y="1936376"/>
            <a:ext cx="10018713" cy="4235823"/>
          </a:xfrm>
        </p:spPr>
        <p:txBody>
          <a:bodyPr>
            <a:normAutofit fontScale="85000" lnSpcReduction="20000"/>
          </a:bodyPr>
          <a:lstStyle/>
          <a:p>
            <a:pPr marL="0" indent="0">
              <a:buNone/>
            </a:pPr>
            <a:r>
              <a:rPr lang="en-US" dirty="0">
                <a:solidFill>
                  <a:srgbClr val="00B050"/>
                </a:solidFill>
              </a:rPr>
              <a:t>Heredity</a:t>
            </a:r>
          </a:p>
          <a:p>
            <a:r>
              <a:rPr lang="en-US" dirty="0"/>
              <a:t>Major role in overall growth</a:t>
            </a:r>
          </a:p>
          <a:p>
            <a:r>
              <a:rPr lang="en-US" dirty="0"/>
              <a:t>Sum total of traits potentially present in the fertilized ovum</a:t>
            </a:r>
          </a:p>
          <a:p>
            <a:endParaRPr lang="en-US" dirty="0"/>
          </a:p>
          <a:p>
            <a:pPr marL="0" indent="0">
              <a:buNone/>
            </a:pPr>
            <a:r>
              <a:rPr lang="en-US" dirty="0">
                <a:solidFill>
                  <a:srgbClr val="00B050"/>
                </a:solidFill>
              </a:rPr>
              <a:t>Gender</a:t>
            </a:r>
          </a:p>
          <a:p>
            <a:endParaRPr lang="en-US" dirty="0"/>
          </a:p>
          <a:p>
            <a:pPr marL="0" indent="0">
              <a:buNone/>
            </a:pPr>
            <a:r>
              <a:rPr lang="en-US" dirty="0">
                <a:solidFill>
                  <a:srgbClr val="00B050"/>
                </a:solidFill>
              </a:rPr>
              <a:t>Nutrition</a:t>
            </a:r>
          </a:p>
          <a:p>
            <a:r>
              <a:rPr lang="en-US" dirty="0"/>
              <a:t>Adequate supply of nutrients are essential</a:t>
            </a:r>
          </a:p>
          <a:p>
            <a:r>
              <a:rPr lang="en-US" dirty="0"/>
              <a:t>Effects of malnutrition are reversible to a certain extend</a:t>
            </a:r>
          </a:p>
          <a:p>
            <a:r>
              <a:rPr lang="en-US" dirty="0">
                <a:solidFill>
                  <a:srgbClr val="7030A0"/>
                </a:solidFill>
              </a:rPr>
              <a:t>Catch up growth- if the adverse effects are not too severe, the growth process accelerates when proper nutrition is provided</a:t>
            </a:r>
            <a:endParaRPr lang="en-IN" dirty="0">
              <a:solidFill>
                <a:srgbClr val="7030A0"/>
              </a:solidFill>
            </a:endParaRPr>
          </a:p>
        </p:txBody>
      </p:sp>
    </p:spTree>
    <p:extLst>
      <p:ext uri="{BB962C8B-B14F-4D97-AF65-F5344CB8AC3E}">
        <p14:creationId xmlns:p14="http://schemas.microsoft.com/office/powerpoint/2010/main" val="102730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39691-83C9-C85A-8DFA-E007A17DC66D}"/>
              </a:ext>
            </a:extLst>
          </p:cNvPr>
          <p:cNvSpPr>
            <a:spLocks noGrp="1"/>
          </p:cNvSpPr>
          <p:nvPr>
            <p:ph idx="1"/>
          </p:nvPr>
        </p:nvSpPr>
        <p:spPr>
          <a:xfrm>
            <a:off x="2151529" y="807396"/>
            <a:ext cx="9202271" cy="5369567"/>
          </a:xfrm>
        </p:spPr>
        <p:txBody>
          <a:bodyPr>
            <a:normAutofit fontScale="85000" lnSpcReduction="20000"/>
          </a:bodyPr>
          <a:lstStyle/>
          <a:p>
            <a:pPr marL="0" indent="0">
              <a:buNone/>
            </a:pPr>
            <a:r>
              <a:rPr lang="en-US" dirty="0">
                <a:solidFill>
                  <a:srgbClr val="00B050"/>
                </a:solidFill>
              </a:rPr>
              <a:t>Illness</a:t>
            </a:r>
          </a:p>
          <a:p>
            <a:r>
              <a:rPr lang="en-US" dirty="0"/>
              <a:t>Usual minor childhood diseases do not have much effect</a:t>
            </a:r>
          </a:p>
          <a:p>
            <a:r>
              <a:rPr lang="en-US" dirty="0"/>
              <a:t>Prolonged and debilitating illness- marked effect</a:t>
            </a:r>
          </a:p>
          <a:p>
            <a:endParaRPr lang="en-US" dirty="0"/>
          </a:p>
          <a:p>
            <a:pPr marL="0" indent="0">
              <a:buNone/>
            </a:pPr>
            <a:r>
              <a:rPr lang="en-US" dirty="0">
                <a:solidFill>
                  <a:srgbClr val="00B050"/>
                </a:solidFill>
              </a:rPr>
              <a:t>Race</a:t>
            </a:r>
          </a:p>
          <a:p>
            <a:r>
              <a:rPr lang="en-US" dirty="0"/>
              <a:t>Has a role </a:t>
            </a:r>
          </a:p>
          <a:p>
            <a:r>
              <a:rPr lang="en-US" dirty="0" err="1"/>
              <a:t>Eg</a:t>
            </a:r>
            <a:r>
              <a:rPr lang="en-US" dirty="0"/>
              <a:t>- American blacks- calcification and eruption of teeth occur almost a year earlier than white counterparts</a:t>
            </a:r>
          </a:p>
          <a:p>
            <a:endParaRPr lang="en-US" dirty="0"/>
          </a:p>
          <a:p>
            <a:pPr marL="0" indent="0">
              <a:buNone/>
            </a:pPr>
            <a:r>
              <a:rPr lang="en-US" dirty="0">
                <a:solidFill>
                  <a:srgbClr val="00B050"/>
                </a:solidFill>
              </a:rPr>
              <a:t>Socioeconomic factors</a:t>
            </a:r>
          </a:p>
          <a:p>
            <a:r>
              <a:rPr lang="en-US" dirty="0"/>
              <a:t>Children brought up in affluent and </a:t>
            </a:r>
            <a:r>
              <a:rPr lang="en-US" dirty="0" err="1"/>
              <a:t>favourable</a:t>
            </a:r>
            <a:r>
              <a:rPr lang="en-US" dirty="0"/>
              <a:t> socioeconomic conditions show earlier onset of growth events</a:t>
            </a:r>
          </a:p>
          <a:p>
            <a:r>
              <a:rPr lang="en-US" dirty="0"/>
              <a:t>They grow to a larger size than others</a:t>
            </a:r>
          </a:p>
          <a:p>
            <a:r>
              <a:rPr lang="en-US" dirty="0"/>
              <a:t>Reason- better nutrition, better </a:t>
            </a:r>
            <a:r>
              <a:rPr lang="en-US" dirty="0" err="1"/>
              <a:t>facilities,regular</a:t>
            </a:r>
            <a:r>
              <a:rPr lang="en-US" dirty="0"/>
              <a:t> </a:t>
            </a:r>
            <a:r>
              <a:rPr lang="en-US" dirty="0" err="1"/>
              <a:t>meals,sleep</a:t>
            </a:r>
            <a:r>
              <a:rPr lang="en-US" dirty="0"/>
              <a:t>, exercise </a:t>
            </a:r>
            <a:endParaRPr lang="en-IN" dirty="0"/>
          </a:p>
        </p:txBody>
      </p:sp>
    </p:spTree>
    <p:extLst>
      <p:ext uri="{BB962C8B-B14F-4D97-AF65-F5344CB8AC3E}">
        <p14:creationId xmlns:p14="http://schemas.microsoft.com/office/powerpoint/2010/main" val="397784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0DE8F-2CA6-44BD-F074-357972F22344}"/>
              </a:ext>
            </a:extLst>
          </p:cNvPr>
          <p:cNvSpPr>
            <a:spLocks noGrp="1"/>
          </p:cNvSpPr>
          <p:nvPr>
            <p:ph idx="1"/>
          </p:nvPr>
        </p:nvSpPr>
        <p:spPr>
          <a:xfrm>
            <a:off x="2178424" y="573932"/>
            <a:ext cx="9175376" cy="5603031"/>
          </a:xfrm>
        </p:spPr>
        <p:txBody>
          <a:bodyPr/>
          <a:lstStyle/>
          <a:p>
            <a:pPr marL="0" indent="0">
              <a:buNone/>
            </a:pPr>
            <a:r>
              <a:rPr lang="en-US" dirty="0">
                <a:solidFill>
                  <a:srgbClr val="00B050"/>
                </a:solidFill>
              </a:rPr>
              <a:t>Family size and birth order</a:t>
            </a:r>
          </a:p>
          <a:p>
            <a:r>
              <a:rPr lang="en-US" dirty="0"/>
              <a:t>Big families with limited income – growth  affected</a:t>
            </a:r>
          </a:p>
          <a:p>
            <a:r>
              <a:rPr lang="en-US" dirty="0"/>
              <a:t>Studies have shown first born babies tend to weigh less at birth and have small stature but higher IQ</a:t>
            </a:r>
            <a:endParaRPr lang="en-IN" dirty="0"/>
          </a:p>
          <a:p>
            <a:r>
              <a:rPr lang="en-IN" dirty="0"/>
              <a:t>The smaller the family </a:t>
            </a:r>
            <a:r>
              <a:rPr lang="en-IN" dirty="0" err="1"/>
              <a:t>size,the</a:t>
            </a:r>
            <a:r>
              <a:rPr lang="en-IN" dirty="0"/>
              <a:t> better would be nutrition conditions</a:t>
            </a:r>
          </a:p>
          <a:p>
            <a:endParaRPr lang="en-IN" dirty="0"/>
          </a:p>
          <a:p>
            <a:pPr marL="0" indent="0">
              <a:buNone/>
            </a:pPr>
            <a:r>
              <a:rPr lang="en-IN" dirty="0">
                <a:solidFill>
                  <a:srgbClr val="00B050"/>
                </a:solidFill>
              </a:rPr>
              <a:t>Secular trends</a:t>
            </a:r>
          </a:p>
          <a:p>
            <a:r>
              <a:rPr lang="en-IN" dirty="0"/>
              <a:t>Changes in size and maturation </a:t>
            </a:r>
            <a:r>
              <a:rPr lang="en-IN" dirty="0" err="1"/>
              <a:t>ina</a:t>
            </a:r>
            <a:r>
              <a:rPr lang="en-IN" dirty="0"/>
              <a:t> a large population can be shown to occur with time</a:t>
            </a:r>
          </a:p>
          <a:p>
            <a:r>
              <a:rPr lang="en-IN" dirty="0"/>
              <a:t>Reasons- changes in socioeconomic </a:t>
            </a:r>
            <a:r>
              <a:rPr lang="en-IN" dirty="0" err="1"/>
              <a:t>condition,lifestyle</a:t>
            </a:r>
            <a:r>
              <a:rPr lang="en-IN" dirty="0"/>
              <a:t> and food habits</a:t>
            </a:r>
          </a:p>
          <a:p>
            <a:endParaRPr lang="en-US" dirty="0"/>
          </a:p>
        </p:txBody>
      </p:sp>
    </p:spTree>
    <p:extLst>
      <p:ext uri="{BB962C8B-B14F-4D97-AF65-F5344CB8AC3E}">
        <p14:creationId xmlns:p14="http://schemas.microsoft.com/office/powerpoint/2010/main" val="195228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98E59-F0E8-D3CE-1D8E-A0587C4A8ECF}"/>
              </a:ext>
            </a:extLst>
          </p:cNvPr>
          <p:cNvSpPr>
            <a:spLocks noGrp="1"/>
          </p:cNvSpPr>
          <p:nvPr>
            <p:ph idx="1"/>
          </p:nvPr>
        </p:nvSpPr>
        <p:spPr>
          <a:xfrm>
            <a:off x="1909482" y="690664"/>
            <a:ext cx="9444318" cy="5486299"/>
          </a:xfrm>
        </p:spPr>
        <p:txBody>
          <a:bodyPr>
            <a:normAutofit fontScale="92500" lnSpcReduction="10000"/>
          </a:bodyPr>
          <a:lstStyle/>
          <a:p>
            <a:pPr marL="0" indent="0">
              <a:buNone/>
            </a:pPr>
            <a:r>
              <a:rPr lang="en-US" dirty="0">
                <a:solidFill>
                  <a:srgbClr val="00B050"/>
                </a:solidFill>
              </a:rPr>
              <a:t>Climatic and seasonal effects</a:t>
            </a:r>
          </a:p>
          <a:p>
            <a:r>
              <a:rPr lang="en-US" dirty="0"/>
              <a:t>Seasonal variations affect adipose tissue content and weight of newborn babies</a:t>
            </a:r>
          </a:p>
          <a:p>
            <a:endParaRPr lang="en-US" dirty="0"/>
          </a:p>
          <a:p>
            <a:pPr marL="0" indent="0">
              <a:buNone/>
            </a:pPr>
            <a:r>
              <a:rPr lang="en-US" dirty="0">
                <a:solidFill>
                  <a:srgbClr val="00B050"/>
                </a:solidFill>
              </a:rPr>
              <a:t>Psychological disturbances</a:t>
            </a:r>
          </a:p>
          <a:p>
            <a:r>
              <a:rPr lang="en-US" dirty="0"/>
              <a:t>Children  experiencing stressful conditions display inhibition of growth hormone secretion</a:t>
            </a:r>
          </a:p>
          <a:p>
            <a:r>
              <a:rPr lang="en-US" dirty="0" err="1"/>
              <a:t>Prologed</a:t>
            </a:r>
            <a:r>
              <a:rPr lang="en-US" dirty="0"/>
              <a:t> psychological disturbances markedly retard growth</a:t>
            </a:r>
          </a:p>
          <a:p>
            <a:endParaRPr lang="en-US" dirty="0"/>
          </a:p>
          <a:p>
            <a:pPr marL="0" indent="0">
              <a:buNone/>
            </a:pPr>
            <a:r>
              <a:rPr lang="en-US" dirty="0">
                <a:solidFill>
                  <a:srgbClr val="00B050"/>
                </a:solidFill>
              </a:rPr>
              <a:t>Exercise</a:t>
            </a:r>
          </a:p>
          <a:p>
            <a:r>
              <a:rPr lang="en-US" dirty="0"/>
              <a:t>Regular strenuous exercise stunted growth in kids</a:t>
            </a:r>
          </a:p>
          <a:p>
            <a:r>
              <a:rPr lang="en-US" dirty="0"/>
              <a:t>Development of motor skills and increase in muscle mass is influenced by exercise</a:t>
            </a:r>
            <a:endParaRPr lang="en-IN" dirty="0"/>
          </a:p>
        </p:txBody>
      </p:sp>
    </p:spTree>
    <p:extLst>
      <p:ext uri="{BB962C8B-B14F-4D97-AF65-F5344CB8AC3E}">
        <p14:creationId xmlns:p14="http://schemas.microsoft.com/office/powerpoint/2010/main" val="178666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18E90-BDF4-0BCB-C564-D89E538717DB}"/>
              </a:ext>
            </a:extLst>
          </p:cNvPr>
          <p:cNvSpPr>
            <a:spLocks noGrp="1"/>
          </p:cNvSpPr>
          <p:nvPr>
            <p:ph idx="1"/>
          </p:nvPr>
        </p:nvSpPr>
        <p:spPr>
          <a:xfrm>
            <a:off x="1882588" y="826852"/>
            <a:ext cx="9471212" cy="5350112"/>
          </a:xfrm>
        </p:spPr>
        <p:txBody>
          <a:bodyPr/>
          <a:lstStyle/>
          <a:p>
            <a:pPr marL="0" indent="0">
              <a:buNone/>
            </a:pPr>
            <a:r>
              <a:rPr lang="en-US" dirty="0">
                <a:solidFill>
                  <a:srgbClr val="00B050"/>
                </a:solidFill>
              </a:rPr>
              <a:t>Hormones</a:t>
            </a:r>
          </a:p>
          <a:p>
            <a:r>
              <a:rPr lang="en-US" dirty="0"/>
              <a:t>Growth supporting substance</a:t>
            </a:r>
          </a:p>
          <a:p>
            <a:r>
              <a:rPr lang="en-US" dirty="0"/>
              <a:t>Regulate growth and development</a:t>
            </a:r>
          </a:p>
          <a:p>
            <a:r>
              <a:rPr lang="en-US" dirty="0" err="1"/>
              <a:t>Thyriod</a:t>
            </a:r>
            <a:r>
              <a:rPr lang="en-US" dirty="0"/>
              <a:t>, growth hormone</a:t>
            </a:r>
          </a:p>
          <a:p>
            <a:endParaRPr lang="en-IN" dirty="0"/>
          </a:p>
        </p:txBody>
      </p:sp>
    </p:spTree>
    <p:extLst>
      <p:ext uri="{BB962C8B-B14F-4D97-AF65-F5344CB8AC3E}">
        <p14:creationId xmlns:p14="http://schemas.microsoft.com/office/powerpoint/2010/main" val="1965925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810</TotalTime>
  <Words>1977</Words>
  <Application>Microsoft Office PowerPoint</Application>
  <PresentationFormat>Widescreen</PresentationFormat>
  <Paragraphs>231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Corbel</vt:lpstr>
      <vt:lpstr>Google Sans</vt:lpstr>
      <vt:lpstr>Parallax</vt:lpstr>
      <vt:lpstr>Growth and development- general principles</vt:lpstr>
      <vt:lpstr>INTRODUCTION</vt:lpstr>
      <vt:lpstr>DEFINITIONS </vt:lpstr>
      <vt:lpstr>PowerPoint Presentation</vt:lpstr>
      <vt:lpstr>Factors affecting physical growth</vt:lpstr>
      <vt:lpstr>PowerPoint Presentation</vt:lpstr>
      <vt:lpstr>PowerPoint Presentation</vt:lpstr>
      <vt:lpstr>PowerPoint Presentation</vt:lpstr>
      <vt:lpstr>PowerPoint Presentation</vt:lpstr>
      <vt:lpstr>Concepts of growth</vt:lpstr>
      <vt:lpstr>Growth spurts</vt:lpstr>
      <vt:lpstr>Differential growth</vt:lpstr>
      <vt:lpstr>Scammon’s growth curve(curve of systemic growth) </vt:lpstr>
      <vt:lpstr>Scammon’s growth curve(curve of systemic growth) </vt:lpstr>
      <vt:lpstr>Cephalocaudal Gradient of Growth -Scammon </vt:lpstr>
      <vt:lpstr>PowerPoint Presentation</vt:lpstr>
      <vt:lpstr>GROWTH SITE AND GROWTH CENTRE</vt:lpstr>
      <vt:lpstr>GROWTH SITE</vt:lpstr>
      <vt:lpstr>PowerPoint Presentation</vt:lpstr>
      <vt:lpstr>Wolff's Law</vt:lpstr>
      <vt:lpstr>Theories of growth</vt:lpstr>
      <vt:lpstr>Genetic theory</vt:lpstr>
      <vt:lpstr>PowerPoint Presentation</vt:lpstr>
      <vt:lpstr>CARTILAGENOUS THEORY</vt:lpstr>
      <vt:lpstr>PowerPoint Presentation</vt:lpstr>
      <vt:lpstr>Functional matrix concept</vt:lpstr>
      <vt:lpstr>Skeletal unit</vt:lpstr>
      <vt:lpstr>Functional matrix</vt:lpstr>
      <vt:lpstr>PowerPoint Presentation</vt:lpstr>
      <vt:lpstr>PowerPoint Presentation</vt:lpstr>
      <vt:lpstr>VAN LIMBORGH’S THEORY</vt:lpstr>
      <vt:lpstr>SERVOSYSTEM THEORY</vt:lpstr>
      <vt:lpstr>Enlow’s expanding V principle</vt:lpstr>
      <vt:lpstr>PowerPoint Presentation</vt:lpstr>
      <vt:lpstr>Enlows counterpart principle</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general principles</dc:title>
  <dc:creator>Dhaneesh MM</dc:creator>
  <cp:lastModifiedBy>VIDYA S L</cp:lastModifiedBy>
  <cp:revision>83</cp:revision>
  <dcterms:created xsi:type="dcterms:W3CDTF">2023-07-13T03:36:22Z</dcterms:created>
  <dcterms:modified xsi:type="dcterms:W3CDTF">2023-08-22T04:46:48Z</dcterms:modified>
</cp:coreProperties>
</file>