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9" r:id="rId3"/>
    <p:sldId id="290" r:id="rId4"/>
    <p:sldId id="271" r:id="rId5"/>
    <p:sldId id="272" r:id="rId6"/>
    <p:sldId id="273" r:id="rId7"/>
    <p:sldId id="287" r:id="rId8"/>
    <p:sldId id="274" r:id="rId9"/>
    <p:sldId id="276" r:id="rId10"/>
    <p:sldId id="277" r:id="rId11"/>
    <p:sldId id="279" r:id="rId12"/>
    <p:sldId id="282" r:id="rId13"/>
    <p:sldId id="280" r:id="rId14"/>
    <p:sldId id="286" r:id="rId15"/>
    <p:sldId id="261" r:id="rId16"/>
    <p:sldId id="262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F5721"/>
    <a:srgbClr val="6EE8F8"/>
    <a:srgbClr val="FF6699"/>
    <a:srgbClr val="33CC33"/>
    <a:srgbClr val="FF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127" autoAdjust="0"/>
    <p:restoredTop sz="94624" autoAdjust="0"/>
  </p:normalViewPr>
  <p:slideViewPr>
    <p:cSldViewPr>
      <p:cViewPr varScale="1">
        <p:scale>
          <a:sx n="87" d="100"/>
          <a:sy n="87" d="100"/>
        </p:scale>
        <p:origin x="7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7:00:15.74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0,'24'0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7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0,'0'0,"50"0,24 0,26 25,-26-25,25 0,25 24,0-24,25 50,-50-50,75 25,74 24,-124-49,50 0,-75 0,-74 0,24 0,-24 0,0 0,-25 0,50 0,-26 0,-24 0,50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26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27,'0'0,"25"0,25 0,24 0,-24 0,24 0,25 0,0 0,-49 0,49 0,-24 0,24 0,0 0,-49 0,49 0,-25 0,1 0,24 0,-49 0,49 0,0 0,0 0,1 0,24 0,-25 0,25 0,0 0,50 0,-100 0,-24 0,24 0,0 0,26 0,-51 0,1 0,24 0,-49 0,0 0,49 0,-49 0,25 0,-26 0,-24 0,25 0,50 0,-75 0,25 0,49 0,-74 0,74 0,-74 0,25 0,50 0,-75 24,49-24,1 0,-50 0,25 0,-1 0,1 25,0-25,0 0,0 0,24 0,-24 0,0 0,49 0,-49 0,25 0,-1 25,-24-25,-25 0,25 0,0 0,0 0,-1 0,1 0,0 0,-25 0,50 0,-26 0,-24 0,25 0,25 0,-25 0,-1 0,26 0,-50 0,25 0,0 0,-1 0,1 0,0 0,-25 0,50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29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 25,'-25'-25,"50"25,124 0,124 0,-75 0,75 0,-75 0,-24 0,49 0,-49 0,-50 0,-25 0,0 0,-24 0,-26 0,26 0,24 0,-49 0,24 0,1 0,-1 0,-24 0,24 0,0 0,-24 0,0 0,24 0,-49 0,49 0,-24 0,24 0,-74 0,75 0,-50 0,-1 0,51 0,-75 0,74 0,-49 0,0 0,24 0,-49 0,25 0,0 0,25 0,-26 0,1 0,25 0,-25 0,24 0,1 0,24 0,-24 0,24 0,-24 0,24 0,1 0,-50 0,24 0,-24 0,25 0,-26 0,1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31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0,'49'0,"1"0,24 0,-24 0,49 0,1 0,-1 0,0 0,-49 0,49 0,0 0,-49 0,49 0,-25 0,1 0,24 0,-25 0,1 0,24 0,0 0,0 0,1 0,24 0,-25 0,0 0,-49 0,49 0,0 0,-49 0,24 0,-24 0,24 0,-49 0,49 0,-24 0,49 0,-49 0,24 0,1 0,-50 0,49 0,0 0,-24 0,-25 0,49 0,-24 0,-1 0,1 0,24 0,-49 0,50 0,-51 0,26 0,-25 0,0 0,-25 0,49 0,-24 0,-25 0,25 0,25 0,-50 0,24 0,1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50.3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4,'74'0,"1"0,-51 0,76 0,-26 0,-24 0,49 0,-50 0,26 0,-50 0,24 0,1 0,-1 0,1 0,-25 0,25 0,-26 0,26 0,0 0,-26 0,1 0,25 0,-25 0,-1 0,1 0,0 0,-25 0,74 0,-74 0,25 0,25 0,-25 0,-25 0,24 0,26 0,-50 0,25 0,0 0,-1 0,1 0,0 0,-25 0,50 0,-25 0,-25 0,24 0,1 0,0 0,0 0,0 0,-1 0,-24 0,25 0,0 0,25 0,-26 0,1 0,0 24,0-24,0 0,-1 0,-24 0,50 0,-25 0,-25 0,25 0,24 25,-49-25,25 0,25 0,-26 0,26 0,-25 0,0 0,-1 0,1 0,0 0,0 0,0 0,-25 0,49 0,-24 0,-25 0,25 0,0 0,-25 0,25 0,-1 0,1 0,0 0,0 0,0 0,-25 0,49 0,1 0,-50 0,49 0,1 0,0 0,-26 0,1 0,-25 0,50 0,-25 0,-1 0,1 0,0 0,-25 0,25 0,0 0,-1 0,26 0,-25 0,0 0,0 0,-1 0,1 0,0 0,0 0,0 0,-25 0,49 0,-24 0,-25 0,74 0,-74 0,25 0,0 0,0 0,0 0,-1 0,1 0,0 0,0 0,0 0,-25 0,49 0,-24 0,-25 0,25 0,24 0,-49 0,25 0,0 0,0 0,0 0,-1 0,1 0,0 0,0 0,0 0,-25 0,49 0,-24 0,-25 0,25 0,25 0,-50 0,24 0,1 0,0 0,0 0,0 0,-1 0,1 0,0 0,0 0,-25 0,49 0,-24 0,-25 0,25 0,25 0,-50 0,24 0,1 0,0 0,0 0,0 0,-25 0,74 0,-49 0,-25 0,74 25,-49-25,-25 0,50 0,-25 0,-25 0,24 0,1 0,-25 0,25 0,0 0,0 0,-1 0,1 0,0 0,-25 0,50 0,-26 0,-24 0,25 0,25 0,-50 0,25 0,-1 0,1 0,0 0,0 0,0 0,-1 0,1 0,0 0,-25 0,25 0,0 0,-1 0,-24 0,25 0,0 0,-25 0,25 0,0 0,-1 0,1 0,0 0,0 0,-25 0,25 0,0 0,-1 0,-24 0,25 0,25 0,-50 0,25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7:01:51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473 0,'-25'0,"1"0,24 0,-25 0,0 0,25 25,-25-25,0 0,1 0,-1 25,0-25,0 0,25 25,-50 24,26-49,24 0,-25 25,0 0,0-25,0 25,1-1,-1 1,25 0</inkml:trace>
  <inkml:trace contextRef="#ctx0" brushRef="#br0" timeOffset="2320">548 0,'0'0,"0"0,0 25,0 0,0-25,0 49,0-24,0-25,0 25,0 0,0 0,0-25,0 24,0 1,49 25,-24-25,0 0,-25-25,49 49,-24-24,-25 0,25-25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7:00:31.0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0,'0'0,"0"25,0 0,0 0,0-1,0 1,0 0,0-25,0 50,0-26,0-24,0 25,0 25,0-50,0 25,0 0,0-1,0 1,0 0,0 0,0 0,0-1,0 1,0-25,0 50,0-25,0-25,0 24,0 26,0-50,0 25,0 0,0-1,0 1,0 0,0-25,0 50,0-26,0-24,0 25,0 25,0-50,0 25,0 24,0-49,0 25,0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7:00:40.1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0,'0'0,"0"0,0 25,0 0,0-25,0 24,0 1,0 0,0-25,0 50,0-26,0-24,0 25,0 0,0 0,0-25,0 25,0-1,-25 26,25-25,0 0,0-1,-24 26,24-25,0 0,0-1,0 1,0-25,-25 25,25 0,0 0,0-25,0 25,0 24,0-49,0 25,0 0,0 0,-25 24,25-24,0 0,0 0,-25-1,25 1,0 0</inkml:trace>
  <inkml:trace contextRef="#ctx0" brushRef="#br0" timeOffset="2489">347 25,'-25'0,"1"0,24 0,-50 25,25-1,0-24,1 25,-1-25,0 0,25 25,-25 0,0-25,25 25,-24-25,-26 24</inkml:trace>
  <inkml:trace contextRef="#ctx0" brushRef="#br0" timeOffset="3962">372 50,'25'0,"-25"0,25 0,-1 0,26 0,-50 24,25 1,0-25,-25 25,0 0,24 0,1-25,0 24,0 26,0-50,-1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7:00:46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322 0,'-25'0,"25"24,0 1,0-25,0 50,0-25,0-25,0 25,0 24,0-49,0 50,0 24,0-74,0 25,0 25,0-50,0 24,0 1,0 0,0 0,0 0,0-1,0 1,0 0,0 0,0 24,0-24,0-25,0 75,0-26,0-49,0 50,0 0,0-50,25 49,-25-24,0-25,0 25,0 24,0-49</inkml:trace>
  <inkml:trace contextRef="#ctx0" brushRef="#br0" timeOffset="1832">297 74,'0'0,"0"0,-74 0,74 0,-25 25,0 0,0-25,25 0,-24 0,-1 25,0-1,25 1,-25-25,0 0,1 25</inkml:trace>
  <inkml:trace contextRef="#ctx0" brushRef="#br0" timeOffset="3760">322 49,'25'0,"24"0,-49 0,25 0,-25 25,25 0,0-25,-25 50,0-26,0-24,25 25,0 0,-25 0,24-25,-24 25,0-1,0 1,0-25,50 50,-25-25,-25-1,0 1,0 0,25 0,-1 24,1-24,-25-25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0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53,'25'0,"24"-15,-24 15,25 0,24 0,-49 0,49 0,-24 0,0 0,24 0,-24 0,-1 0,1 0,-1 0,51 0,-100 0,99 0,-50 0,2 0,24 0,-51 0,51 0,-26 0,1 0,24 0,1 0,-26 0,26 0,24 0,-49 0,24 0,-24 0,24 0,25 0,1 0,-1 0,-25 0,25 0,25 0,25 0,50 0,-125 0,51 0,-100 0,49 0,1 0,-26 0,1 0,0 0,24 0,-74 0,50 0,24 0,-49 0,49 0,-49 0,-25 0,75 0,-26 0,-24 0,25 0,-26 0,26 0,0 0,-26 0,26 0,24 0,-74 0,50 0,24 0,-49 0,25 0,-25 0,-1 0,26 0,0 0,-50 0,74 0,-74 0,75 0,-26 0,-24 0,25 0,-26 0,51 0,-25 0,25 0,-50 0,49 0,0 0,1 0,-1 0,1 0,24 0,-25 0,-49 0,74 0,-74 0,25 0,-25 0,-1 0,1 0,0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3.2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0 120,'0'-25,"0"0,25 0,49 25,-24 0,0 0,-1-25,26 25,-51 0,51 0,-26 0,51 0,-26 0,25 0,-24 0,49 0,-25 0,0 0,25 0,-74 0,24 0,1 0,-26 0,1 0,24 0,1 0,-1 0,-24 0,49 0,-25 0,26 0,-26 0,0 0,1 0,49 0,0 0,-25 0,25 0,-25 0,100 0,-125 0,1 0,-51 0,26 0,-25 0,0 0,-1 0,1 0,0 0,0 0,0 0,24 0,26 0,-1 0,-24 0,49 0,-25 0,-24 0,0 0,-26 0,1 0,0 0,0 0,0 0,-25 0,49 0,-24 0,-25 0,25 0,0 0,-1 0,1 0,0 0,0 0,24 0,-24 0,25 0,-25 0,0 0,-1 0,1 0,0 0,25 0,-26 0,1 0,25 0,-1 0,-49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5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0,'0'0,"124"0,25 0,49 0,50 0,50 0,-25 0,-75 0,-24 0,-50 0,25 0,-50 0,-74 0,-1 0,26 0,-25 0,0 0,-1 0,1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6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32,'0'0,"25"0,74 0,-24 0,49 0,0 0,0 0,49 0,1 0,-75 0,25 0,100 0,-200 0,26 0,-50 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08T06:59:16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0,'0'0,"25"25,0-25,49 24,1 26,-1-50,1 25,49 0,-25-25,0 25,25-25,50 49,-25-49,-25 25,-75-25,-24 0,-25 0,25 25,-25 24,0 1,-75-25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5E45-D5A6-496F-B37D-D2E3BC11645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AB87-8E82-41EE-903A-00DEEEE90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AB87-8E82-41EE-903A-00DEEEE903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86E1E-866D-42EC-959C-27F9BFF6A5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C3E7C5-7A4D-4AE3-9CCF-E3285C27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32" Type="http://schemas.openxmlformats.org/officeDocument/2006/relationships/image" Target="../media/image2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emf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customXml" Target="../ink/ink13.xml"/><Relationship Id="rId30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534400" cy="2457451"/>
          </a:xfrm>
        </p:spPr>
        <p:txBody>
          <a:bodyPr>
            <a:noAutofit/>
          </a:bodyPr>
          <a:lstStyle/>
          <a:p>
            <a:r>
              <a:rPr lang="en-US" sz="7200" dirty="0"/>
              <a:t>Gingival  Enlargement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/>
              <a:t>The enlargement is usually generalized throughout the mouth but is more severe in the maxillary and mandibular anterior regions. </a:t>
            </a:r>
          </a:p>
          <a:p>
            <a:pPr>
              <a:buFont typeface="Arial" pitchFamily="34" charset="0"/>
              <a:buChar char="•"/>
            </a:pPr>
            <a:endParaRPr lang="en-IN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/>
              <a:t>It occurs in areas in which teeth are present, </a:t>
            </a:r>
            <a:r>
              <a:rPr lang="en-IN" sz="2800" u="sng" dirty="0"/>
              <a:t>not in edentulous spaces, </a:t>
            </a:r>
            <a:r>
              <a:rPr lang="en-IN" sz="2800" dirty="0"/>
              <a:t>and the enlargement disappears in areas from which teeth are extracted. </a:t>
            </a:r>
          </a:p>
          <a:p>
            <a:pPr>
              <a:buFont typeface="Arial" pitchFamily="34" charset="0"/>
              <a:buChar char="•"/>
            </a:pPr>
            <a:endParaRPr lang="en-I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50" t="-1175" r="4040" b="5967"/>
          <a:stretch>
            <a:fillRect/>
          </a:stretch>
        </p:blipFill>
        <p:spPr bwMode="auto">
          <a:xfrm>
            <a:off x="914400" y="0"/>
            <a:ext cx="5832648" cy="62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12192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200400"/>
            <a:ext cx="2057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8194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0480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9530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9530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5814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4290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6118225"/>
              <a:ext cx="9525" cy="1588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92" y="6089641"/>
                <a:ext cx="22479" cy="55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5830888"/>
              <a:ext cx="1587" cy="393700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9201" y="5821523"/>
                <a:ext cx="84111" cy="412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5938838"/>
              <a:ext cx="250825" cy="366712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3730" y="5929472"/>
                <a:ext cx="269592" cy="38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5903913"/>
              <a:ext cx="250825" cy="384175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8230" y="5894552"/>
                <a:ext cx="269592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133350"/>
              <a:ext cx="2117725" cy="19050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0561" y="73479"/>
                <a:ext cx="2149043" cy="138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581025"/>
              <a:ext cx="1733550" cy="34925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43290" y="530225"/>
                <a:ext cx="1764886" cy="136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5575" y="741363"/>
              <a:ext cx="812800" cy="1587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9737" y="462051"/>
                <a:ext cx="844117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884238"/>
              <a:ext cx="517525" cy="19050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2775" y="843843"/>
                <a:ext cx="548792" cy="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1027113"/>
              <a:ext cx="482600" cy="142875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22894" y="963932"/>
                <a:ext cx="513632" cy="26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1258888"/>
              <a:ext cx="704850" cy="63500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78323" y="1195747"/>
                <a:ext cx="736121" cy="18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5724525"/>
              <a:ext cx="1679575" cy="26988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1608" y="5681344"/>
                <a:ext cx="1710898" cy="11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5786438"/>
              <a:ext cx="1616075" cy="9525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78242" y="5721961"/>
                <a:ext cx="1647382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0350" y="5778500"/>
              <a:ext cx="1465263" cy="1588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24505" y="5499012"/>
                <a:ext cx="1496592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4564063"/>
              <a:ext cx="2268538" cy="26987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4534" y="4512991"/>
                <a:ext cx="2299860" cy="129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5830888"/>
              <a:ext cx="268287" cy="161925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8250" y="5821491"/>
                <a:ext cx="286963" cy="18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76875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792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ENLARGEMENTS ASSOCIATED WITH </a:t>
            </a:r>
            <a:r>
              <a:rPr lang="en-IN" sz="2000" b="1" dirty="0">
                <a:solidFill>
                  <a:srgbClr val="FF0000"/>
                </a:solidFill>
              </a:rPr>
              <a:t>SYSTEMIC DISEASES 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83820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LEUKEMIA 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038600" cy="3416320"/>
          </a:xfrm>
          <a:prstGeom prst="rect">
            <a:avLst/>
          </a:prstGeom>
          <a:ln w="38100">
            <a:solidFill>
              <a:srgbClr val="6EE8F8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2400" dirty="0"/>
              <a:t>Diffuse or marginal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/>
              <a:t> localized or generalized. 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/>
              <a:t> Bluish red and has a shiny </a:t>
            </a:r>
            <a:r>
              <a:rPr lang="en-IN" sz="2400" dirty="0" err="1"/>
              <a:t>surfacea</a:t>
            </a:r>
            <a:endParaRPr lang="en-IN" sz="2400" dirty="0"/>
          </a:p>
          <a:p>
            <a:pPr algn="just">
              <a:buFont typeface="Arial" pitchFamily="34" charset="0"/>
              <a:buChar char="•"/>
            </a:pPr>
            <a:r>
              <a:rPr lang="en-IN" sz="2400" dirty="0"/>
              <a:t>The consistency is moderately firm, but there is a tendency toward friability and </a:t>
            </a:r>
            <a:r>
              <a:rPr lang="en-IN" sz="2400" dirty="0" err="1"/>
              <a:t>hemorrhage</a:t>
            </a:r>
            <a:endParaRPr lang="en-IN" sz="2400" dirty="0"/>
          </a:p>
          <a:p>
            <a:pPr algn="just"/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981200"/>
            <a:ext cx="4237442" cy="369332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IN" dirty="0"/>
              <a:t>take a proper and detailed medical history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2362200"/>
            <a:ext cx="2922595" cy="369332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IN" dirty="0" err="1"/>
              <a:t>hematooncologist</a:t>
            </a:r>
            <a:r>
              <a:rPr lang="en-IN" dirty="0"/>
              <a:t> is consulted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743200"/>
            <a:ext cx="4572000" cy="1200329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>
            <a:spAutoFit/>
          </a:bodyPr>
          <a:lstStyle/>
          <a:p>
            <a:r>
              <a:rPr lang="en-IN" dirty="0"/>
              <a:t>Before chemotherapy laboratory investigation should be done , and administer antibiotic coverage before any periodontal treatment because infection is a major concern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4876800"/>
            <a:ext cx="3293787" cy="3693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WEGENER’S GRANULOMATOSIS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257800"/>
            <a:ext cx="3962400" cy="1200329"/>
          </a:xfrm>
          <a:prstGeom prst="rect">
            <a:avLst/>
          </a:prstGeom>
          <a:ln>
            <a:solidFill>
              <a:srgbClr val="6EE8F8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u="sng" dirty="0">
                <a:solidFill>
                  <a:srgbClr val="FF0000"/>
                </a:solidFill>
              </a:rPr>
              <a:t>papillary enlargement </a:t>
            </a: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reddish purple 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/>
              <a:t> bleeds easily on stimulation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629400" y="0"/>
            <a:ext cx="2514600" cy="9174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PREGNANCY/PREGNANCY TUMOR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914400"/>
            <a:ext cx="8077200" cy="5334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inflammatory response to bacterial plaque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by the patient's condition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appears after the third month of pregnancy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Appears as a discrete, mushroom like, flattened spherical mass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Protrudes from the gingival margin or more commonly from the </a:t>
            </a:r>
            <a:r>
              <a:rPr lang="en-US" sz="2400" dirty="0" err="1"/>
              <a:t>interproximal</a:t>
            </a:r>
            <a:r>
              <a:rPr lang="en-US" sz="2400" dirty="0"/>
              <a:t> space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Sessile or </a:t>
            </a:r>
            <a:r>
              <a:rPr lang="en-US" sz="2400" dirty="0" err="1"/>
              <a:t>pedunculated</a:t>
            </a:r>
            <a:endParaRPr lang="en-US" sz="24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Dusky red or magenta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Surface exhibits numerous deep red, pinpoint markings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/>
              <a:t>Painless unless painful ulceration occurs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4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Enlargements associated with systemic conditions </a:t>
            </a:r>
            <a:endParaRPr lang="en-IN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0"/>
            <a:ext cx="2057400" cy="612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PUBERTY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Bulbous inter- proximal papillae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8686800" cy="378565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Gingiva is </a:t>
            </a:r>
            <a:r>
              <a:rPr lang="en-US" sz="2400" dirty="0">
                <a:solidFill>
                  <a:srgbClr val="FF0000"/>
                </a:solidFill>
              </a:rPr>
              <a:t>bluish red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Soft, and friable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Smooth, shiny surface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Hemorrhage, occurring either spontaneously or on slight provocation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 Surface necrosis with pseudo membrane formation 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0" y="1295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loud Callout 10"/>
          <p:cNvSpPr/>
          <p:nvPr/>
        </p:nvSpPr>
        <p:spPr>
          <a:xfrm>
            <a:off x="4724400" y="2133600"/>
            <a:ext cx="2590800" cy="1447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VIT C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C:\Users\Annie\Desktop\DSCN3581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33400"/>
            <a:ext cx="2204937" cy="1219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Gingiva appears </a:t>
            </a:r>
            <a:r>
              <a:rPr lang="en-US" sz="2400" u="sng" dirty="0">
                <a:solidFill>
                  <a:srgbClr val="002060"/>
                </a:solidFill>
              </a:rPr>
              <a:t>red, friable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granular and bleeds easily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Located in the </a:t>
            </a:r>
            <a:r>
              <a:rPr lang="en-US" sz="2400" u="sng" dirty="0"/>
              <a:t>oral aspect of the attached gingiva </a:t>
            </a:r>
            <a:r>
              <a:rPr lang="en-US" sz="2400" dirty="0"/>
              <a:t>and therefore </a:t>
            </a:r>
            <a:r>
              <a:rPr lang="en-US" sz="2400" u="sng" dirty="0">
                <a:solidFill>
                  <a:srgbClr val="002060"/>
                </a:solidFill>
              </a:rPr>
              <a:t>differs from plaque-induced gingivitis</a:t>
            </a: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3" name="Picture 4" descr="Plasma cell granuloma 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410200"/>
            <a:ext cx="1862667" cy="1219200"/>
          </a:xfrm>
          <a:prstGeom prst="flowChartAlternateProcess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28600" y="381000"/>
            <a:ext cx="2209800" cy="914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PLASMA CELL GINGIVITIS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56357"/>
            <a:ext cx="4267200" cy="600164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u="sng" dirty="0">
                <a:solidFill>
                  <a:srgbClr val="C00000"/>
                </a:solidFill>
              </a:rPr>
              <a:t>Discrete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u="sng" dirty="0">
                <a:solidFill>
                  <a:srgbClr val="C00000"/>
                </a:solidFill>
              </a:rPr>
              <a:t>spherical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u="sng" dirty="0" err="1">
                <a:solidFill>
                  <a:srgbClr val="FFC000"/>
                </a:solidFill>
              </a:rPr>
              <a:t>tumorlike</a:t>
            </a:r>
            <a:r>
              <a:rPr lang="en-US" sz="2400" u="sng" dirty="0">
                <a:solidFill>
                  <a:srgbClr val="FFC000"/>
                </a:solidFill>
              </a:rPr>
              <a:t> mass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u="sng" dirty="0">
                <a:solidFill>
                  <a:srgbClr val="00B050"/>
                </a:solidFill>
              </a:rPr>
              <a:t>If </a:t>
            </a:r>
            <a:r>
              <a:rPr lang="en-US" sz="2400" u="sng" dirty="0" err="1">
                <a:solidFill>
                  <a:srgbClr val="00B050"/>
                </a:solidFill>
              </a:rPr>
              <a:t>pedunculated</a:t>
            </a:r>
            <a:r>
              <a:rPr lang="en-US" sz="2400" dirty="0">
                <a:solidFill>
                  <a:srgbClr val="00B050"/>
                </a:solidFill>
              </a:rPr>
              <a:t>  it is </a:t>
            </a:r>
            <a:r>
              <a:rPr lang="en-US" sz="2400" u="sng" dirty="0">
                <a:solidFill>
                  <a:srgbClr val="00B0F0"/>
                </a:solidFill>
              </a:rPr>
              <a:t>attachment to a flattened, </a:t>
            </a:r>
            <a:r>
              <a:rPr lang="en-US" sz="2400" u="sng" dirty="0" err="1">
                <a:solidFill>
                  <a:srgbClr val="00B0F0"/>
                </a:solidFill>
              </a:rPr>
              <a:t>keloid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like enlargement /</a:t>
            </a:r>
            <a:r>
              <a:rPr lang="en-US" sz="2400" dirty="0">
                <a:solidFill>
                  <a:srgbClr val="FF6699"/>
                </a:solidFill>
              </a:rPr>
              <a:t>with a </a:t>
            </a:r>
            <a:r>
              <a:rPr lang="en-US" sz="2400" u="sng" dirty="0">
                <a:solidFill>
                  <a:srgbClr val="FF6699"/>
                </a:solidFill>
              </a:rPr>
              <a:t>broad base</a:t>
            </a:r>
            <a:r>
              <a:rPr lang="en-US" sz="2400" dirty="0">
                <a:solidFill>
                  <a:srgbClr val="FF6699"/>
                </a:solidFill>
              </a:rPr>
              <a:t>.</a:t>
            </a:r>
            <a:r>
              <a:rPr lang="en-US" sz="2400" dirty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bright red or purple</a:t>
            </a:r>
            <a:r>
              <a:rPr lang="en-US" sz="2400" dirty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friable or firm </a:t>
            </a:r>
          </a:p>
          <a:p>
            <a:pPr>
              <a:lnSpc>
                <a:spcPct val="200000"/>
              </a:lnSpc>
            </a:pP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553200" y="228600"/>
            <a:ext cx="2590800" cy="1143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PYOGENIC GRANULOMA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7074"/>
            <a:ext cx="1905000" cy="11409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23033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dirty="0"/>
              <a:t>FALSE ENLARGEMENT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124200" y="228600"/>
            <a:ext cx="2893549" cy="369332"/>
          </a:xfrm>
          <a:prstGeom prst="rect">
            <a:avLst/>
          </a:prstGeom>
          <a:noFill/>
          <a:ln>
            <a:solidFill>
              <a:srgbClr val="6EE8F8"/>
            </a:solidFill>
          </a:ln>
        </p:spPr>
        <p:txBody>
          <a:bodyPr wrap="none">
            <a:spAutoFit/>
          </a:bodyPr>
          <a:lstStyle/>
          <a:p>
            <a:r>
              <a:rPr lang="en-IN" b="1" dirty="0"/>
              <a:t>Underlying Osseous Lesions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276600" y="990600"/>
            <a:ext cx="26819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dirty="0"/>
              <a:t>Underlying Dental Tissues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304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2743200" y="762000"/>
            <a:ext cx="5334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" y="19812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NEOPLASTIC ENLARGEMENT                  (GINGIVAL TUMORS)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85800" y="2667000"/>
            <a:ext cx="30520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IN" b="1" dirty="0"/>
              <a:t>Benign </a:t>
            </a:r>
            <a:r>
              <a:rPr lang="en-IN" b="1" dirty="0" err="1"/>
              <a:t>Tumors</a:t>
            </a:r>
            <a:r>
              <a:rPr lang="en-IN" b="1" dirty="0"/>
              <a:t> of the Gingiva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667000"/>
            <a:ext cx="33646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IN" b="1" dirty="0"/>
              <a:t>Malignant </a:t>
            </a:r>
            <a:r>
              <a:rPr lang="en-IN" b="1" dirty="0" err="1"/>
              <a:t>Tumors</a:t>
            </a:r>
            <a:r>
              <a:rPr lang="en-IN" b="1" dirty="0"/>
              <a:t> of the Gingiva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524000" y="3124200"/>
            <a:ext cx="9435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 err="1"/>
              <a:t>Fibroma</a:t>
            </a:r>
            <a:r>
              <a:rPr lang="en-IN" b="1" i="1" dirty="0"/>
              <a:t>.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609600" y="3505200"/>
            <a:ext cx="30525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/>
              <a:t>Peripheral Giant Cell </a:t>
            </a:r>
            <a:r>
              <a:rPr lang="en-IN" b="1" i="1" dirty="0" err="1"/>
              <a:t>Granuloma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914400" y="4038600"/>
            <a:ext cx="28565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/>
              <a:t>Central Giant Cell </a:t>
            </a:r>
            <a:r>
              <a:rPr lang="en-IN" b="1" i="1" dirty="0" err="1"/>
              <a:t>Granuloma</a:t>
            </a:r>
            <a:r>
              <a:rPr lang="en-IN" b="1" i="1" dirty="0"/>
              <a:t>.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572000"/>
            <a:ext cx="12790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 err="1"/>
              <a:t>Leukoplakia</a:t>
            </a:r>
            <a:r>
              <a:rPr lang="en-IN" b="1" i="1" dirty="0"/>
              <a:t>.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105400"/>
            <a:ext cx="13502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/>
              <a:t>Gingival Cyst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6858000" y="3276600"/>
            <a:ext cx="11256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/>
              <a:t>Carcinoma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6324600" y="3810000"/>
            <a:ext cx="2023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i="1" dirty="0"/>
              <a:t>Malignant Melanoma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343400"/>
            <a:ext cx="10679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dirty="0"/>
              <a:t>Sarcoma.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7010400" y="4953000"/>
            <a:ext cx="11929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b="1" dirty="0"/>
              <a:t>Metastasis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772400" cy="66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9800" y="2057400"/>
            <a:ext cx="1905000" cy="381000"/>
          </a:xfrm>
          <a:prstGeom prst="rect">
            <a:avLst/>
          </a:prstGeom>
          <a:solidFill>
            <a:srgbClr val="AF572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and conditions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11667"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586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Chronic Inflammatory Enlargement 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822960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/>
              <a:t>Slight ballooning of the </a:t>
            </a:r>
            <a:r>
              <a:rPr lang="en-IN" sz="2400" dirty="0" err="1"/>
              <a:t>interdental</a:t>
            </a:r>
            <a:r>
              <a:rPr lang="en-IN" sz="2400" dirty="0"/>
              <a:t> papilla and/or the marginal gingiva.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00400"/>
            <a:ext cx="8991600" cy="830997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/>
              <a:t>Enlargement may be </a:t>
            </a:r>
            <a:r>
              <a:rPr lang="en-IN" sz="2400" u="sng" dirty="0"/>
              <a:t>localized or generalized </a:t>
            </a:r>
            <a:r>
              <a:rPr lang="en-IN" sz="2400" dirty="0"/>
              <a:t>and </a:t>
            </a:r>
            <a:r>
              <a:rPr lang="en-IN" sz="2400" u="sng" dirty="0"/>
              <a:t>progresses slowly </a:t>
            </a:r>
            <a:r>
              <a:rPr lang="en-IN" sz="2400" dirty="0"/>
              <a:t>and </a:t>
            </a:r>
            <a:r>
              <a:rPr lang="en-IN" sz="2400" u="sng" dirty="0"/>
              <a:t>painlessly</a:t>
            </a:r>
            <a:r>
              <a:rPr lang="en-IN" sz="2400" dirty="0"/>
              <a:t>, unless it is complicated by acute infection or trauma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8686800" cy="461665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/>
              <a:t>Enlargement occurs as a </a:t>
            </a:r>
            <a:r>
              <a:rPr lang="en-IN" sz="2400" u="sng" dirty="0"/>
              <a:t>discrete sessile or </a:t>
            </a:r>
            <a:r>
              <a:rPr lang="en-IN" sz="2400" u="sng" dirty="0" err="1"/>
              <a:t>pedunculated</a:t>
            </a:r>
            <a:r>
              <a:rPr lang="en-IN" sz="2400" u="sng" dirty="0"/>
              <a:t> mass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4572000" cy="830997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/>
              <a:t>prolonged exposure to </a:t>
            </a:r>
            <a:r>
              <a:rPr lang="en-IN" sz="2400" b="1" dirty="0"/>
              <a:t>dental plaque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048000" cy="1809090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029200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TREATMENT </a:t>
            </a:r>
          </a:p>
          <a:p>
            <a:r>
              <a:rPr lang="en-IN" sz="2800" dirty="0"/>
              <a:t>Primarily self-administered plaque control.</a:t>
            </a:r>
          </a:p>
          <a:p>
            <a:r>
              <a:rPr lang="en-IN" sz="2800" dirty="0"/>
              <a:t> Then Scaling and root planning.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391400" cy="954107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/>
              <a:t>Gingival Changes Associated with Mouth Breathing. </a:t>
            </a:r>
            <a:endParaRPr lang="en-IN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534400" cy="5262979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800" dirty="0"/>
              <a:t>The gingiva appears red and </a:t>
            </a:r>
            <a:r>
              <a:rPr lang="en-IN" sz="2800" dirty="0" err="1"/>
              <a:t>edematous</a:t>
            </a:r>
            <a:r>
              <a:rPr lang="en-IN" sz="2800" dirty="0"/>
              <a:t> with a diffuse surface shininess of the exposed area.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800" dirty="0"/>
              <a:t>The maxillary anterior region is the common site of such involvement.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800" dirty="0"/>
              <a:t>Gingiva is clearly demarcated from the adjacent unexposed normal gingiva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Acute Inflammatory Enlargement Gingival Abscess. 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8077200" cy="3170099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FF0000"/>
                </a:solidFill>
              </a:rPr>
              <a:t>localized, painful, rapidly expanding lesion sudden onset. </a:t>
            </a:r>
          </a:p>
          <a:p>
            <a:pPr algn="just"/>
            <a:endParaRPr lang="en-IN" sz="2000" dirty="0"/>
          </a:p>
          <a:p>
            <a:pPr algn="just">
              <a:buFont typeface="Arial" pitchFamily="34" charset="0"/>
              <a:buChar char="•"/>
            </a:pPr>
            <a:r>
              <a:rPr lang="en-IN" sz="2000" dirty="0">
                <a:solidFill>
                  <a:srgbClr val="FF0000"/>
                </a:solidFill>
              </a:rPr>
              <a:t>limited to the marginal gingiva or </a:t>
            </a:r>
            <a:r>
              <a:rPr lang="en-IN" sz="2000" dirty="0" err="1">
                <a:solidFill>
                  <a:srgbClr val="FF0000"/>
                </a:solidFill>
              </a:rPr>
              <a:t>interdental</a:t>
            </a:r>
            <a:r>
              <a:rPr lang="en-IN" sz="2000" dirty="0">
                <a:solidFill>
                  <a:srgbClr val="FF0000"/>
                </a:solidFill>
              </a:rPr>
              <a:t> papilla. </a:t>
            </a:r>
          </a:p>
          <a:p>
            <a:pPr algn="just">
              <a:buFont typeface="Arial" pitchFamily="34" charset="0"/>
              <a:buChar char="•"/>
            </a:pPr>
            <a:endParaRPr lang="en-IN" sz="2000" dirty="0"/>
          </a:p>
          <a:p>
            <a:pPr algn="just">
              <a:buFont typeface="Arial" pitchFamily="34" charset="0"/>
              <a:buChar char="•"/>
            </a:pPr>
            <a:r>
              <a:rPr lang="en-IN" sz="2000" dirty="0">
                <a:solidFill>
                  <a:srgbClr val="FF0000"/>
                </a:solidFill>
              </a:rPr>
              <a:t>red swelling with a smooth, shiny surface</a:t>
            </a:r>
            <a:r>
              <a:rPr lang="en-IN" sz="2000" dirty="0"/>
              <a:t>. Within 24 to 48 hours, the lesion usually becomes fluctuant and pointed with a surface orifice from which a </a:t>
            </a:r>
            <a:r>
              <a:rPr lang="en-IN" sz="2000" dirty="0">
                <a:solidFill>
                  <a:srgbClr val="FF0000"/>
                </a:solidFill>
              </a:rPr>
              <a:t>purulent </a:t>
            </a:r>
            <a:r>
              <a:rPr lang="en-IN" sz="2000" dirty="0" err="1">
                <a:solidFill>
                  <a:srgbClr val="FF0000"/>
                </a:solidFill>
              </a:rPr>
              <a:t>exudate</a:t>
            </a:r>
            <a:r>
              <a:rPr lang="en-IN" sz="2000" dirty="0">
                <a:solidFill>
                  <a:srgbClr val="FF0000"/>
                </a:solidFill>
              </a:rPr>
              <a:t> may be expressed. </a:t>
            </a:r>
          </a:p>
          <a:p>
            <a:pPr algn="just">
              <a:buFont typeface="Arial" pitchFamily="34" charset="0"/>
              <a:buChar char="•"/>
            </a:pPr>
            <a:endParaRPr lang="en-IN" sz="2000" dirty="0"/>
          </a:p>
          <a:p>
            <a:pPr algn="just">
              <a:buFont typeface="Arial" pitchFamily="34" charset="0"/>
              <a:buChar char="•"/>
            </a:pPr>
            <a:r>
              <a:rPr lang="en-IN" sz="2000" dirty="0"/>
              <a:t>The </a:t>
            </a:r>
            <a:r>
              <a:rPr lang="en-IN" sz="2000" dirty="0">
                <a:solidFill>
                  <a:srgbClr val="FF0000"/>
                </a:solidFill>
              </a:rPr>
              <a:t>adjacent teeth are often sensitive to percu</a:t>
            </a:r>
            <a:r>
              <a:rPr lang="en-IN" sz="2000" dirty="0"/>
              <a:t>ssion. If permitted to progress, the lesion generally ruptures spontaneously.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when a </a:t>
            </a:r>
            <a:r>
              <a:rPr lang="en-IN" sz="2400" b="1" dirty="0"/>
              <a:t>foreign substance such as a toothbrush bristle, a piece of apple core, or a lobster shell fragment is forcefully embedded into the gingiva</a:t>
            </a:r>
            <a:r>
              <a:rPr lang="en-IN" sz="2400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/>
              <a:t>The lesion is confined to the gingiva and should not be confused with periodontal or lateral abscesses. 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/>
              <a:t>Periodontal (Lateral) Abscess. Periodontal abscesses generally produce enlargement of the gingiva, but they also involve the </a:t>
            </a:r>
            <a:r>
              <a:rPr lang="en-IN" sz="2400" u="sng" dirty="0"/>
              <a:t>supporting periodontal tissues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331860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N" sz="2800" b="1" dirty="0"/>
              <a:t>Periodontal abscess: </a:t>
            </a:r>
            <a:endParaRPr lang="en-IN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391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800" dirty="0"/>
              <a:t>Localized purulent inflammation in the periodontal tissue </a:t>
            </a:r>
          </a:p>
          <a:p>
            <a:pPr algn="just"/>
            <a:r>
              <a:rPr lang="en-IN" sz="2800" dirty="0"/>
              <a:t>Periodontal pocket present</a:t>
            </a:r>
          </a:p>
          <a:p>
            <a:pPr algn="just"/>
            <a:r>
              <a:rPr lang="en-IN" sz="2800" dirty="0"/>
              <a:t>It is also known as lateral and parietal abscess.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IN" sz="2800" dirty="0"/>
              <a:t>Treatment 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/>
              <a:t>under topical and anaesthesia , incision and drainage </a:t>
            </a:r>
            <a:r>
              <a:rPr lang="en-IN" sz="2800" dirty="0" err="1"/>
              <a:t>ofabscess</a:t>
            </a:r>
            <a:endParaRPr lang="en-IN" sz="2800" dirty="0"/>
          </a:p>
          <a:p>
            <a:pPr>
              <a:buFont typeface="Arial" pitchFamily="34" charset="0"/>
              <a:buChar char="•"/>
            </a:pPr>
            <a:endParaRPr lang="en-IN" sz="2800" dirty="0"/>
          </a:p>
          <a:p>
            <a:pPr>
              <a:buFont typeface="Arial" pitchFamily="34" charset="0"/>
              <a:buChar char="•"/>
            </a:pPr>
            <a:r>
              <a:rPr lang="en-IN" sz="2800" dirty="0"/>
              <a:t>Area is cleansed with warm water and covered with a gauze pad </a:t>
            </a:r>
          </a:p>
          <a:p>
            <a:pPr>
              <a:buFont typeface="Arial" pitchFamily="34" charset="0"/>
              <a:buChar char="•"/>
            </a:pPr>
            <a:endParaRPr lang="en-IN" sz="2800" dirty="0"/>
          </a:p>
          <a:p>
            <a:pPr>
              <a:buFont typeface="Arial" pitchFamily="34" charset="0"/>
              <a:buChar char="•"/>
            </a:pPr>
            <a:r>
              <a:rPr lang="en-IN" sz="2800" dirty="0"/>
              <a:t>. After bleeding stops, the patient is dismissed for 24 hours and instructed to rinse every 2 hours with a glassful of warm water .</a:t>
            </a:r>
          </a:p>
          <a:p>
            <a:endParaRPr lang="en-IN" sz="2800" dirty="0"/>
          </a:p>
          <a:p>
            <a:pPr>
              <a:buFont typeface="Arial" pitchFamily="34" charset="0"/>
              <a:buChar char="•"/>
            </a:pPr>
            <a:r>
              <a:rPr lang="en-IN" sz="2800" dirty="0"/>
              <a:t>If the residual size of the lesion is too great , it is removed surgically.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459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sz="3200" b="1" dirty="0"/>
              <a:t>Drug-induced gingival enlargement 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6248400" y="0"/>
            <a:ext cx="289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/>
              <a:t>Anticonvulsants,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err="1"/>
              <a:t>Immunosuppressants</a:t>
            </a:r>
            <a:endParaRPr lang="en-IN" sz="2000" dirty="0"/>
          </a:p>
          <a:p>
            <a:pPr>
              <a:buFont typeface="Arial" pitchFamily="34" charset="0"/>
              <a:buChar char="•"/>
            </a:pPr>
            <a:r>
              <a:rPr lang="en-IN" sz="2000" dirty="0"/>
              <a:t> Calcium channel blockers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164134"/>
            <a:ext cx="75438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800" u="sng" dirty="0"/>
              <a:t>The growth starts as a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Painless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bead like enlargement of the </a:t>
            </a:r>
            <a:r>
              <a:rPr lang="en-IN" sz="2800" dirty="0" err="1">
                <a:solidFill>
                  <a:srgbClr val="FF0000"/>
                </a:solidFill>
              </a:rPr>
              <a:t>interdental</a:t>
            </a:r>
            <a:r>
              <a:rPr lang="en-IN" sz="2800" dirty="0">
                <a:solidFill>
                  <a:srgbClr val="FF0000"/>
                </a:solidFill>
              </a:rPr>
              <a:t> papilla and extends to the facial and lingual gingival margins </a:t>
            </a:r>
            <a:r>
              <a:rPr lang="en-IN" sz="2800" dirty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en-IN" sz="2800" dirty="0"/>
          </a:p>
          <a:p>
            <a:pPr algn="just"/>
            <a:r>
              <a:rPr lang="en-IN" sz="2800" dirty="0"/>
              <a:t>When </a:t>
            </a:r>
            <a:r>
              <a:rPr lang="en-IN" sz="2800" u="sng" dirty="0"/>
              <a:t>uncomplicated by inflammation</a:t>
            </a:r>
            <a:r>
              <a:rPr lang="en-IN" sz="2800" dirty="0"/>
              <a:t>, the lesion is </a:t>
            </a:r>
            <a:r>
              <a:rPr lang="en-IN" sz="2800" dirty="0">
                <a:solidFill>
                  <a:srgbClr val="FF0000"/>
                </a:solidFill>
              </a:rPr>
              <a:t>mulberry shaped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 firm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 pale pink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and resilient, with a minutely lobulated surface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no tendency to bleed. </a:t>
            </a:r>
          </a:p>
          <a:p>
            <a:pPr algn="just">
              <a:buFont typeface="Arial" pitchFamily="34" charset="0"/>
              <a:buChar char="•"/>
            </a:pP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838200"/>
            <a:ext cx="382912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IN" b="1" dirty="0"/>
              <a:t>General Information Clinical Features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3764</TotalTime>
  <Words>756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Wingdings 2</vt:lpstr>
      <vt:lpstr>Median</vt:lpstr>
      <vt:lpstr>Gingival  Enlargement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enlargement </dc:title>
  <dc:creator>LinZ</dc:creator>
  <cp:lastModifiedBy>Admin</cp:lastModifiedBy>
  <cp:revision>131</cp:revision>
  <dcterms:created xsi:type="dcterms:W3CDTF">2012-12-27T09:38:50Z</dcterms:created>
  <dcterms:modified xsi:type="dcterms:W3CDTF">2025-11-20T08:08:48Z</dcterms:modified>
</cp:coreProperties>
</file>